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2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4FC7-78A9-4B01-8BAF-B0F93878477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3A696-5D6A-4CA9-8269-3655A047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nowledge.com/" TargetMode="External"/><Relationship Id="rId13" Type="http://schemas.openxmlformats.org/officeDocument/2006/relationships/hyperlink" Target="https://www.zeemaps.com/" TargetMode="External"/><Relationship Id="rId18" Type="http://schemas.openxmlformats.org/officeDocument/2006/relationships/hyperlink" Target="http://www.tuxpaint.org/" TargetMode="External"/><Relationship Id="rId26" Type="http://schemas.openxmlformats.org/officeDocument/2006/relationships/hyperlink" Target="https://www.coursera.org/" TargetMode="External"/><Relationship Id="rId3" Type="http://schemas.openxmlformats.org/officeDocument/2006/relationships/hyperlink" Target="https://www.digitaliada.ro/materiale-concurs/documente/718-680-StoryJumper,%20o%20unealt%C4%83%20pre%C8%9Bioas%C4%83%20pentru%20%C3%AEnv%C4%83%C8%9B%C4%83tori%20%C8%99i%20profesori.docx" TargetMode="External"/><Relationship Id="rId21" Type="http://schemas.openxmlformats.org/officeDocument/2006/relationships/hyperlink" Target="https://elearning.masterprof.ro/" TargetMode="External"/><Relationship Id="rId7" Type="http://schemas.openxmlformats.org/officeDocument/2006/relationships/hyperlink" Target="https://www.proprofs.com/quiz-school/story.php?title=creative-writing-quiz" TargetMode="External"/><Relationship Id="rId12" Type="http://schemas.openxmlformats.org/officeDocument/2006/relationships/hyperlink" Target="https://animoto.com/" TargetMode="External"/><Relationship Id="rId17" Type="http://schemas.openxmlformats.org/officeDocument/2006/relationships/hyperlink" Target="https://www.graffiticreator.net/" TargetMode="External"/><Relationship Id="rId25" Type="http://schemas.openxmlformats.org/officeDocument/2006/relationships/hyperlink" Target="https://www.docebo.com/" TargetMode="External"/><Relationship Id="rId2" Type="http://schemas.openxmlformats.org/officeDocument/2006/relationships/hyperlink" Target="https://www.mindmeister.com/" TargetMode="External"/><Relationship Id="rId16" Type="http://schemas.openxmlformats.org/officeDocument/2006/relationships/hyperlink" Target="https://www.pinterest.com/pin/12314598956515092/" TargetMode="External"/><Relationship Id="rId20" Type="http://schemas.openxmlformats.org/officeDocument/2006/relationships/hyperlink" Target="https://wordwall.net/r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profs.com/quiz-school/topic/creative-writing" TargetMode="External"/><Relationship Id="rId11" Type="http://schemas.openxmlformats.org/officeDocument/2006/relationships/hyperlink" Target="https://www.pinterest.com/pin/377950593699912061/" TargetMode="External"/><Relationship Id="rId24" Type="http://schemas.openxmlformats.org/officeDocument/2006/relationships/hyperlink" Target="https://eromana.ro/2020/12/propunere-test-sumativ-clasa-a-12-a-semestrul-1-bacalaureat/" TargetMode="External"/><Relationship Id="rId5" Type="http://schemas.openxmlformats.org/officeDocument/2006/relationships/hyperlink" Target="https://www.mentimeter.com/" TargetMode="External"/><Relationship Id="rId15" Type="http://schemas.openxmlformats.org/officeDocument/2006/relationships/hyperlink" Target="http://edu.glogster.com/" TargetMode="External"/><Relationship Id="rId23" Type="http://schemas.openxmlformats.org/officeDocument/2006/relationships/hyperlink" Target="http://lectura-audio.blogspot.com/" TargetMode="External"/><Relationship Id="rId10" Type="http://schemas.openxmlformats.org/officeDocument/2006/relationships/hyperlink" Target="https://bubbl.us/" TargetMode="External"/><Relationship Id="rId19" Type="http://schemas.openxmlformats.org/officeDocument/2006/relationships/hyperlink" Target="https://wordart.com/" TargetMode="External"/><Relationship Id="rId4" Type="http://schemas.openxmlformats.org/officeDocument/2006/relationships/hyperlink" Target="https://www.socrative.com/" TargetMode="External"/><Relationship Id="rId9" Type="http://schemas.openxmlformats.org/officeDocument/2006/relationships/hyperlink" Target="https://www.pixton.com/" TargetMode="External"/><Relationship Id="rId14" Type="http://schemas.openxmlformats.org/officeDocument/2006/relationships/hyperlink" Target="https://www.scribblemaps.com/" TargetMode="External"/><Relationship Id="rId22" Type="http://schemas.openxmlformats.org/officeDocument/2006/relationships/hyperlink" Target="https://www.kidibot.ro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.socrative.com/teacher/#launch" TargetMode="External"/><Relationship Id="rId3" Type="http://schemas.openxmlformats.org/officeDocument/2006/relationships/hyperlink" Target="https://learningapps.org/display?v=p2qz7b85v20" TargetMode="External"/><Relationship Id="rId7" Type="http://schemas.openxmlformats.org/officeDocument/2006/relationships/hyperlink" Target="https://www.kidibot.ro/chestionar-evaluare-motivatie-invatat-si-citit-copil/?confirmed=yes" TargetMode="External"/><Relationship Id="rId2" Type="http://schemas.openxmlformats.org/officeDocument/2006/relationships/hyperlink" Target="https://quiz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9429103/mihai-eminescu" TargetMode="External"/><Relationship Id="rId5" Type="http://schemas.openxmlformats.org/officeDocument/2006/relationships/hyperlink" Target="https://wordwall.net/myactivities" TargetMode="External"/><Relationship Id="rId4" Type="http://schemas.openxmlformats.org/officeDocument/2006/relationships/hyperlink" Target="https://wordart.com/create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jumper.com/" TargetMode="External"/><Relationship Id="rId2" Type="http://schemas.openxmlformats.org/officeDocument/2006/relationships/hyperlink" Target="http://www.storyjumper.com/main/hel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ryjumper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jumper.com/main/help" TargetMode="External"/><Relationship Id="rId2" Type="http://schemas.openxmlformats.org/officeDocument/2006/relationships/hyperlink" Target="http://www.storyjump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yjumper.com/book/index/4931272/A-ghosty-night" TargetMode="External"/><Relationship Id="rId3" Type="http://schemas.openxmlformats.org/officeDocument/2006/relationships/hyperlink" Target="https://www.storyjumper.com/book/index/5383442/Frankenstein-against-Dracula" TargetMode="External"/><Relationship Id="rId7" Type="http://schemas.openxmlformats.org/officeDocument/2006/relationships/hyperlink" Target="https://www.storyjumper.com/book/index/8736142/Abe-s-Opportunity#description" TargetMode="External"/><Relationship Id="rId2" Type="http://schemas.openxmlformats.org/officeDocument/2006/relationships/hyperlink" Target="http://www.storyjumper.com/book/index/4861202/It-will-rain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oryjumper.com/book/index/6624232/A-nightmare-weekend" TargetMode="External"/><Relationship Id="rId5" Type="http://schemas.openxmlformats.org/officeDocument/2006/relationships/hyperlink" Target="https://www.storyjumper.com/book/index/5579762/The-support-from-the-other-side" TargetMode="External"/><Relationship Id="rId4" Type="http://schemas.openxmlformats.org/officeDocument/2006/relationships/hyperlink" Target="http://www.storyjumper.com/book/index/5470192/In-search-of-an-opponent-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1" y="737771"/>
            <a:ext cx="12162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TEMA:</a:t>
            </a:r>
            <a:r>
              <a:rPr lang="ro-RO" sz="3600" b="1" dirty="0" smtClean="0">
                <a:solidFill>
                  <a:srgbClr val="7030A0"/>
                </a:solidFill>
              </a:rPr>
              <a:t> METODE ȘI TEHNICI INOVATIVE ÎN FLUXUL FORMĂRII COMPETENȚELOR PRIN IMPLICAREA ACTIVĂ A ELEVULUI</a:t>
            </a:r>
          </a:p>
          <a:p>
            <a:pPr algn="ctr"/>
            <a:r>
              <a:rPr lang="ro-RO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29 APRILIE 2021</a:t>
            </a:r>
          </a:p>
          <a:p>
            <a:pPr algn="ctr"/>
            <a:r>
              <a:rPr lang="ro-RO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Prof. Georgiana Pascu</a:t>
            </a:r>
            <a:endParaRPr lang="en-US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05" y="3738834"/>
            <a:ext cx="6714787" cy="3119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67" y="3456555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91440"/>
            <a:ext cx="1169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INSPECTORATUL ȘCOLAR AL JUDEȚULUI CĂLĂRAȘI</a:t>
            </a:r>
          </a:p>
          <a:p>
            <a:r>
              <a:rPr lang="ro-RO" dirty="0" smtClean="0"/>
              <a:t>CERCUL PEDAGOGIC AL PROFESORILOR DE LIMBA ȘI LITERATURA ROMÂNĂ – COLEGIUL NAȚIONAL </a:t>
            </a:r>
            <a:r>
              <a:rPr lang="ro-RO" i="1" dirty="0" smtClean="0"/>
              <a:t>BARBU ȘTIRBEI </a:t>
            </a:r>
            <a:r>
              <a:rPr lang="ro-RO" dirty="0" smtClean="0"/>
              <a:t>CĂLĂRAȘI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" y="537198"/>
            <a:ext cx="697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MindMeister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 - Create Free Maps - Beautiful and Easy to Use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59" y="1702917"/>
            <a:ext cx="43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StoryJumper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, o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unealtă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digitală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prețioasă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859" y="1333585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Socrative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: Home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59" y="-20934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5"/>
              </a:rPr>
              <a:t>Mentimeter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5"/>
              </a:rPr>
              <a:t>: Interactive presentation 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59" y="964253"/>
            <a:ext cx="5361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6"/>
              </a:rPr>
              <a:t>Creative Writing Quizzes Online, Trivia, Questions 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6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70" y="2072249"/>
            <a:ext cx="400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Creative Writing Quiz -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ProProfs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 Quiz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59" y="249930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8"/>
              </a:rPr>
              <a:t>Gnowledge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8"/>
              </a:rPr>
              <a:t>. Create. Share. Learn. 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970" y="2926359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9"/>
              </a:rPr>
              <a:t>Pixton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9"/>
              </a:rPr>
              <a:t>: FREE Comic, Storyboard &amp; Graphic Novel Maker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59" y="3353414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10"/>
              </a:rPr>
              <a:t>Bubbl.us: Mind Mapping Online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59" y="3826635"/>
            <a:ext cx="720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11"/>
              </a:rPr>
              <a:t>Quizinator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1"/>
              </a:rPr>
              <a:t> - Free online quiz and worksheet creator - Pinterest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1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80" y="4299856"/>
            <a:ext cx="610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0DAB"/>
                </a:solidFill>
                <a:latin typeface="arial" panose="020B0604020202020204" pitchFamily="34" charset="0"/>
                <a:hlinkClick r:id="rId12"/>
              </a:rPr>
              <a:t>Animoto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2"/>
              </a:rPr>
              <a:t>: Free video maker | Create your own video easily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654" y="47269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1A0DAB"/>
                </a:solidFill>
                <a:latin typeface="arial" panose="020B0604020202020204" pitchFamily="34" charset="0"/>
                <a:hlinkClick r:id="rId13"/>
              </a:rPr>
              <a:t>ZeeMaps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3"/>
              </a:rPr>
              <a:t>: Map creator online to make a map with multiple ...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59" y="50500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4"/>
              </a:rPr>
              <a:t/>
            </a:r>
            <a:b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4"/>
              </a:rPr>
            </a:b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4"/>
              </a:rPr>
              <a:t>Scribble Maps</a:t>
            </a:r>
          </a:p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hlinkClick r:id="rId14"/>
              </a:rPr>
              <a:t>https://www.scribblemaps.com</a:t>
            </a:r>
            <a:endParaRPr lang="en-US" dirty="0">
              <a:solidFill>
                <a:srgbClr val="1A0DAB"/>
              </a:solidFill>
              <a:latin typeface="arial" panose="020B0604020202020204" pitchFamily="34" charset="0"/>
              <a:hlinkClick r:id="rId14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626" y="6271898"/>
            <a:ext cx="614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0DAB"/>
                </a:solidFill>
                <a:latin typeface="arial" panose="020B0604020202020204" pitchFamily="34" charset="0"/>
                <a:hlinkClick r:id="rId15"/>
              </a:rPr>
              <a:t>Glogster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5"/>
              </a:rPr>
              <a:t>: Multimedia Posters | Online Educational Content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5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7002" y="5161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16"/>
              </a:rPr>
              <a:t>AutoMotivator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16"/>
              </a:rPr>
              <a:t>: Make Your Own Printable Motivational Poster ...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6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0790" y="4688502"/>
            <a:ext cx="1693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7"/>
              </a:rPr>
              <a:t>Graffiti Creator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83714" y="4195967"/>
            <a:ext cx="1150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8"/>
              </a:rPr>
              <a:t>Tux Paint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2947" y="2822500"/>
            <a:ext cx="412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19"/>
              </a:rPr>
              <a:t>WordArt.com - Word Cloud Art Creator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44114" y="1885962"/>
            <a:ext cx="4963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Creează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lecții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mai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bune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mai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repede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 - </a:t>
            </a:r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0"/>
              </a:rPr>
              <a:t>Wordwall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9047" y="329569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1"/>
              </a:rPr>
              <a:t>Lectii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1"/>
              </a:rPr>
              <a:t> online - DPPD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1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61018" y="991104"/>
            <a:ext cx="64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KIDIBOT -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Bătăliile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Cunoașterii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.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Citești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,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înveți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,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devii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celebru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2"/>
              </a:rPr>
              <a:t> 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30670" y="1424250"/>
            <a:ext cx="159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A0DAB"/>
                </a:solidFill>
                <a:latin typeface="arial" panose="020B0604020202020204" pitchFamily="34" charset="0"/>
                <a:hlinkClick r:id="rId23"/>
              </a:rPr>
              <a:t>Lectura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3"/>
              </a:rPr>
              <a:t> Audio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3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97279" y="56936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/>
            </a:r>
            <a:b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</a:b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Propunere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 test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sumativ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clasa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 a 12-a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semestrul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 1- </a:t>
            </a:r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Bacalaureat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4"/>
              </a:rPr>
              <a:t> ...</a:t>
            </a:r>
          </a:p>
          <a:p>
            <a:r>
              <a:rPr lang="en-US" u="sng" dirty="0">
                <a:solidFill>
                  <a:srgbClr val="202124"/>
                </a:solidFill>
                <a:latin typeface="arial" panose="020B0604020202020204" pitchFamily="34" charset="0"/>
                <a:hlinkClick r:id="rId24"/>
              </a:rPr>
              <a:t>https://eromana.ro</a:t>
            </a:r>
            <a:r>
              <a:rPr lang="en-US" u="sng" dirty="0">
                <a:solidFill>
                  <a:srgbClr val="5F6368"/>
                </a:solidFill>
                <a:latin typeface="arial" panose="020B0604020202020204" pitchFamily="34" charset="0"/>
                <a:hlinkClick r:id="rId24"/>
              </a:rPr>
              <a:t> › 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7725" y="3813711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1A0DAB"/>
                </a:solidFill>
                <a:latin typeface="arial" panose="020B0604020202020204" pitchFamily="34" charset="0"/>
                <a:hlinkClick r:id="rId25"/>
              </a:rPr>
              <a:t>Docebo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25"/>
              </a:rPr>
              <a:t> Learning Suite: Learn. Develop. Succeed.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5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8220" y="1120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  <a:hlinkClick r:id="rId26"/>
              </a:rPr>
              <a:t>Coursera | Build Skills with Online Courses from Top Institutions</a:t>
            </a:r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6"/>
            </a:endParaRPr>
          </a:p>
        </p:txBody>
      </p:sp>
    </p:spTree>
    <p:extLst>
      <p:ext uri="{BB962C8B-B14F-4D97-AF65-F5344CB8AC3E}">
        <p14:creationId xmlns:p14="http://schemas.microsoft.com/office/powerpoint/2010/main" val="23422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205881"/>
            <a:ext cx="82121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 smtClean="0"/>
          </a:p>
          <a:p>
            <a:r>
              <a:rPr lang="ro-RO" dirty="0" smtClean="0">
                <a:hlinkClick r:id="rId2"/>
              </a:rPr>
              <a:t>https://quiz.com/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>
                <a:hlinkClick r:id="rId3"/>
              </a:rPr>
              <a:t>https://</a:t>
            </a:r>
            <a:r>
              <a:rPr lang="ro-RO" dirty="0" smtClean="0">
                <a:hlinkClick r:id="rId3"/>
              </a:rPr>
              <a:t>learningapps.org/display?v=p2qz7b85v20</a:t>
            </a:r>
            <a:endParaRPr lang="ro-RO" dirty="0" smtClean="0"/>
          </a:p>
          <a:p>
            <a:r>
              <a:rPr lang="ro-RO" dirty="0">
                <a:hlinkClick r:id="rId4"/>
              </a:rPr>
              <a:t>https://</a:t>
            </a:r>
            <a:r>
              <a:rPr lang="ro-RO" dirty="0" smtClean="0">
                <a:hlinkClick r:id="rId4"/>
              </a:rPr>
              <a:t>wordart.com/create</a:t>
            </a:r>
            <a:endParaRPr lang="ro-RO" dirty="0" smtClean="0"/>
          </a:p>
          <a:p>
            <a:r>
              <a:rPr lang="ro-RO" dirty="0">
                <a:hlinkClick r:id="rId5"/>
              </a:rPr>
              <a:t>https://</a:t>
            </a:r>
            <a:r>
              <a:rPr lang="ro-RO" dirty="0" smtClean="0">
                <a:hlinkClick r:id="rId5"/>
              </a:rPr>
              <a:t>wordwall.net/myactivities</a:t>
            </a:r>
            <a:endParaRPr lang="ro-RO" dirty="0" smtClean="0"/>
          </a:p>
          <a:p>
            <a:r>
              <a:rPr lang="ro-RO" dirty="0">
                <a:hlinkClick r:id="rId6"/>
              </a:rPr>
              <a:t>https://</a:t>
            </a:r>
            <a:r>
              <a:rPr lang="ro-RO" dirty="0" smtClean="0">
                <a:hlinkClick r:id="rId6"/>
              </a:rPr>
              <a:t>wordwall.net/resource/9429103/mihai-eminescu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>
                <a:hlinkClick r:id="rId7"/>
              </a:rPr>
              <a:t>https://www.kidibot.ro/chestionar-evaluare-motivatie-invatat-si-citit-copil/?</a:t>
            </a:r>
            <a:r>
              <a:rPr lang="ro-RO" dirty="0" smtClean="0">
                <a:hlinkClick r:id="rId7"/>
              </a:rPr>
              <a:t>confirmed=yes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>
                <a:hlinkClick r:id="rId8"/>
              </a:rPr>
              <a:t>https://b.socrative.com/teacher/#</a:t>
            </a:r>
            <a:r>
              <a:rPr lang="ro-RO" dirty="0" smtClean="0">
                <a:hlinkClick r:id="rId8"/>
              </a:rPr>
              <a:t>launch</a:t>
            </a:r>
            <a:endParaRPr lang="ro-RO" dirty="0" smtClean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472" y="3128962"/>
            <a:ext cx="5341894" cy="26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93975"/>
            <a:ext cx="6096000" cy="3046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3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ro-RO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StoryJumper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Aplicația </a:t>
            </a:r>
            <a:r>
              <a:rPr lang="ro-RO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storyjumper.com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poate adapta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disciplina limba și literatura română.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 pentru limba și literatura română: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ex., elevii au studiat o unitate de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învățare- </a:t>
            </a:r>
            <a:r>
              <a:rPr lang="ro-RO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Textul narativ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basmul cult: </a:t>
            </a:r>
            <a:r>
              <a:rPr lang="ro-RO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Povestea lui Harap-Alb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Ion Creangă, </a:t>
            </a:r>
            <a:r>
              <a:rPr lang="ro-RO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 </a:t>
            </a:r>
            <a:r>
              <a:rPr lang="ro-RO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cică a  fost odată...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Așa cum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reiese din titlu,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unitatea s-a ocupat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textele narative,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trăsăturile acestora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(particularități, personaje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motive, momentele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subiectului etc).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 o discuție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baza unor basme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culte, elevii își pot imagina propria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poveste. Pentru a face acest lucru, creez un cont gratuit pe site-ul </a:t>
            </a:r>
            <a:r>
              <a:rPr lang="ro-RO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http://www.storyjumper.com/main/help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aleg o parolă și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Edition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care elevii urmează să posteze poveștile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redactate, care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 fi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accesate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școală/acasă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toți elevii clasei 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de </a:t>
            </a:r>
            <a:r>
              <a:rPr lang="ro-RO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profesorul coordonator</a:t>
            </a:r>
            <a:r>
              <a:rPr lang="ro-RO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b="1" dirty="0"/>
              <a:t>• </a:t>
            </a:r>
            <a:r>
              <a:rPr lang="ro-RO" b="1" dirty="0"/>
              <a:t>Obiective:</a:t>
            </a:r>
            <a:endParaRPr lang="en-US" dirty="0"/>
          </a:p>
          <a:p>
            <a:r>
              <a:rPr lang="ro-RO" dirty="0"/>
              <a:t>La sfârșitul acestei activități, elevii </a:t>
            </a:r>
            <a:r>
              <a:rPr lang="ro-RO" dirty="0" smtClean="0"/>
              <a:t> sunt </a:t>
            </a:r>
            <a:r>
              <a:rPr lang="ro-RO" dirty="0"/>
              <a:t>capabili:</a:t>
            </a:r>
            <a:endParaRPr lang="en-US" dirty="0"/>
          </a:p>
          <a:p>
            <a:pPr marL="342900" indent="-342900">
              <a:buAutoNum type="arabicPeriod"/>
            </a:pPr>
            <a:r>
              <a:rPr lang="ro-RO" dirty="0" smtClean="0"/>
              <a:t>să </a:t>
            </a:r>
            <a:r>
              <a:rPr lang="ro-RO" dirty="0"/>
              <a:t>manifeste o atitudine pozitivă față de scriere/exprimare scrisă</a:t>
            </a:r>
            <a:r>
              <a:rPr lang="ro-RO" dirty="0" smtClean="0"/>
              <a:t>;</a:t>
            </a:r>
          </a:p>
          <a:p>
            <a:r>
              <a:rPr lang="ro-RO" dirty="0"/>
              <a:t>2</a:t>
            </a:r>
            <a:r>
              <a:rPr lang="ro-RO" dirty="0" smtClean="0"/>
              <a:t>. să utilizeze, în exprimarea proprie, corect și adecvat limba română, respectând normele ortografice, ortoepice, de punctuație, morfosintactice și de folosire adecvată a unităților lexico-semantice, </a:t>
            </a:r>
            <a:r>
              <a:rPr lang="ro-RO" dirty="0"/>
              <a:t>prin construirea unei cărți ilustrate pe site-ul </a:t>
            </a:r>
            <a:r>
              <a:rPr lang="ro-RO" u="sng" dirty="0">
                <a:hlinkClick r:id="rId3"/>
              </a:rPr>
              <a:t>www.storyjumper.com</a:t>
            </a:r>
            <a:r>
              <a:rPr lang="ro-RO" dirty="0" smtClean="0"/>
              <a:t>;</a:t>
            </a:r>
          </a:p>
          <a:p>
            <a:r>
              <a:rPr lang="ro-RO" dirty="0"/>
              <a:t>3</a:t>
            </a:r>
            <a:r>
              <a:rPr lang="ro-RO" dirty="0" smtClean="0"/>
              <a:t>. Să folosească</a:t>
            </a:r>
            <a:r>
              <a:rPr lang="en-US" dirty="0" smtClean="0"/>
              <a:t> </a:t>
            </a:r>
            <a:r>
              <a:rPr lang="en-US" dirty="0" err="1"/>
              <a:t>particularităţi</a:t>
            </a:r>
            <a:r>
              <a:rPr lang="en-US" dirty="0"/>
              <a:t> ale </a:t>
            </a:r>
            <a:r>
              <a:rPr lang="en-US" dirty="0" err="1"/>
              <a:t>compoziţiei</a:t>
            </a:r>
            <a:r>
              <a:rPr lang="en-US" dirty="0"/>
              <a:t> </a:t>
            </a:r>
            <a:r>
              <a:rPr lang="ro-RO" dirty="0" smtClean="0"/>
              <a:t>di</a:t>
            </a:r>
            <a:r>
              <a:rPr lang="en-US" dirty="0" smtClean="0"/>
              <a:t>n </a:t>
            </a:r>
            <a:r>
              <a:rPr lang="en-US" dirty="0" err="1"/>
              <a:t>textele</a:t>
            </a:r>
            <a:r>
              <a:rPr lang="en-US" dirty="0"/>
              <a:t> </a:t>
            </a:r>
            <a:r>
              <a:rPr lang="en-US" dirty="0" err="1"/>
              <a:t>narative</a:t>
            </a:r>
            <a:r>
              <a:rPr lang="en-US" dirty="0"/>
              <a:t> </a:t>
            </a:r>
            <a:r>
              <a:rPr lang="en-US" dirty="0" err="1"/>
              <a:t>studiate</a:t>
            </a:r>
            <a:r>
              <a:rPr lang="en-US" dirty="0"/>
              <a:t> </a:t>
            </a:r>
            <a:r>
              <a:rPr lang="ro-RO" dirty="0" smtClean="0"/>
              <a:t>-</a:t>
            </a:r>
            <a:r>
              <a:rPr lang="en-US" dirty="0" smtClean="0"/>
              <a:t>incipit</a:t>
            </a:r>
            <a:r>
              <a:rPr lang="en-US" dirty="0"/>
              <a:t>, final, </a:t>
            </a:r>
            <a:r>
              <a:rPr lang="en-US" dirty="0" err="1"/>
              <a:t>episoade</a:t>
            </a:r>
            <a:r>
              <a:rPr lang="en-US" dirty="0"/>
              <a:t> / </a:t>
            </a:r>
            <a:r>
              <a:rPr lang="en-US" dirty="0" err="1"/>
              <a:t>secvenţe</a:t>
            </a:r>
            <a:r>
              <a:rPr lang="en-US" dirty="0"/>
              <a:t> </a:t>
            </a:r>
            <a:r>
              <a:rPr lang="en-US" dirty="0" err="1"/>
              <a:t>narative</a:t>
            </a:r>
            <a:r>
              <a:rPr lang="en-US" dirty="0"/>
              <a:t>,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 smtClean="0"/>
              <a:t>narative</a:t>
            </a:r>
            <a:r>
              <a:rPr lang="en-US" dirty="0" smtClean="0"/>
              <a:t>; </a:t>
            </a:r>
            <a:endParaRPr lang="ro-RO" dirty="0" smtClean="0"/>
          </a:p>
          <a:p>
            <a:r>
              <a:rPr lang="ro-RO" dirty="0"/>
              <a:t>4</a:t>
            </a:r>
            <a:r>
              <a:rPr lang="ro-RO" dirty="0" smtClean="0"/>
              <a:t>. Să </a:t>
            </a:r>
            <a:r>
              <a:rPr lang="en-US" dirty="0" smtClean="0"/>
              <a:t> </a:t>
            </a:r>
            <a:r>
              <a:rPr lang="en-US" dirty="0" err="1" smtClean="0"/>
              <a:t>constru</a:t>
            </a:r>
            <a:r>
              <a:rPr lang="ro-RO" dirty="0" smtClean="0"/>
              <a:t>iască</a:t>
            </a:r>
            <a:r>
              <a:rPr lang="en-US" dirty="0" smtClean="0"/>
              <a:t> </a:t>
            </a:r>
            <a:r>
              <a:rPr lang="en-US" dirty="0" err="1" smtClean="0"/>
              <a:t>personaje</a:t>
            </a:r>
            <a:r>
              <a:rPr lang="ro-RO" dirty="0" smtClean="0"/>
              <a:t> tipice basmului</a:t>
            </a:r>
            <a:r>
              <a:rPr lang="en-US" dirty="0" smtClean="0"/>
              <a:t>;</a:t>
            </a:r>
            <a:endParaRPr lang="en-US" dirty="0"/>
          </a:p>
          <a:p>
            <a:r>
              <a:rPr lang="ro-RO" dirty="0"/>
              <a:t>5</a:t>
            </a:r>
            <a:r>
              <a:rPr lang="ro-RO" dirty="0" smtClean="0"/>
              <a:t>. </a:t>
            </a:r>
            <a:r>
              <a:rPr lang="ro-RO" dirty="0"/>
              <a:t>să </a:t>
            </a:r>
            <a:r>
              <a:rPr lang="ro-RO" dirty="0" smtClean="0"/>
              <a:t>se autoevalueze/să evalueze </a:t>
            </a:r>
            <a:r>
              <a:rPr lang="ro-RO" dirty="0"/>
              <a:t>critic calitatea poveștilor colegilor lor, utilizând criteriile de evaluare propuse de profesor.</a:t>
            </a:r>
            <a:endParaRPr lang="en-US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67" y="238292"/>
            <a:ext cx="2216133" cy="11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De ce Story </a:t>
            </a:r>
            <a:r>
              <a:rPr lang="ro-RO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Jumper?</a:t>
            </a:r>
            <a:r>
              <a:rPr lang="ro-RO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Crearea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povești online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un produs de care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pot bucura și pot fi mândri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 ce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putea contribui la creșterea încrederii și a stimei de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sine.</a:t>
            </a:r>
            <a:r>
              <a:rPr lang="ro-RO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Aplicația oferă o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interfață pentru gestionarea și revizuirea muncii elevilor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confidențialitate asupra informațiilor elevilor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cest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 este ușor de utilizat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instrucțiunile despre cum să creați cărți de povestiri digitale sunt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oferite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autori; de exemplu, </a:t>
            </a:r>
            <a:r>
              <a:rPr lang="ro-RO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 Creator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arată elevilor cum să folosească elemente de recuzită (personaje și obiecte), scene (fundaluri), fotografii și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text, </a:t>
            </a:r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inspiră și motivează adolescenții, provocându-i să fie creativi, să ia decizii și să lucreze </a:t>
            </a:r>
            <a:r>
              <a:rPr lang="ro-RO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independent/în echipă.</a:t>
            </a:r>
            <a:endParaRPr lang="ro-RO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ro-RO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facilitează tehnologia realizarea obiectivelor menționate anterior?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StoryJumper este un site web care permite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elevilor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să-și construiască propriile cărți. P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pagini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acoperire, pot adăuga text, încărca desene sau fotografii pentru a-și ilustra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povestea,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 folosi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galeria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clipuri StoryJumper. Când au terminat,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 comanda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propria lor carte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tipărită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 multă claritate,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iată câteva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instrucțiuni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pe site: "Următoarea secțiune vă va arăta cum să construiți o nouă poveste online, cum să o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distribuiți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și cum să o publicați. Câteva sfaturi pentru editarea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basmului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dvs. și pentru îmbunătățirea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acestuia: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vizitați mai întâi site-ul </a:t>
            </a:r>
            <a:r>
              <a:rPr lang="ro-RO" sz="20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StoryJumper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o-RO" sz="2000" u="sng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www.storyjumper.com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Dacă este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 prima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dată când accesați site-ul, dați clic în partea dreaptă sus pentru a crea un cont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igur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și gratuit.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recomandat să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folosiți un pseudonim. </a:t>
            </a:r>
            <a:r>
              <a:rPr lang="ro-RO" sz="20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StoryJumper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o recuzită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 care o puteți folosi pentru a vă ilustra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povestea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fundaluri/scene pe care le puteți </a:t>
            </a:r>
            <a:r>
              <a:rPr lang="ro-RO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utiliza.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59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Veți găsi fila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scenelor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 fila props. La fel ca elementele de recuzită, puteți căuta scene,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printr-un clic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butonul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scene și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puteți alege fundalul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care aveți nevoie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deosebire de elementele de recuzită, scenele nu pot fi redimensionate, rotite sau mutate. Puteți încărca de pe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laptopul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dvs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puteți importa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pe site-uri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MySpace, FaceBook etc. În </a:t>
            </a:r>
            <a:r>
              <a:rPr lang="ro-RO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r>
              <a:rPr lang="ro-RO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Creator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aveți libertatea de a vă deplasa și de a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textul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doriți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Ce provocări aduce utilizarea </a:t>
            </a:r>
            <a:r>
              <a:rPr lang="ro-R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tehnologiei? </a:t>
            </a:r>
            <a:r>
              <a:rPr lang="ro-RO" dirty="0" smtClean="0"/>
              <a:t>Promovez exprimarea corectă, coerentă, logică </a:t>
            </a:r>
            <a:r>
              <a:rPr lang="ro-RO" dirty="0"/>
              <a:t>în scris, oferindu-le elevilor un instrument </a:t>
            </a:r>
            <a:r>
              <a:rPr lang="ro-RO" dirty="0" smtClean="0"/>
              <a:t>pe </a:t>
            </a:r>
            <a:r>
              <a:rPr lang="ro-RO" dirty="0"/>
              <a:t>care îl pot folosi cu ușurință și cu pasiune</a:t>
            </a:r>
            <a:r>
              <a:rPr lang="ro-RO" dirty="0" smtClean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/>
          </a:p>
          <a:p>
            <a:r>
              <a:rPr lang="ro-RO" b="1" dirty="0"/>
              <a:t>• Evaluarea </a:t>
            </a:r>
            <a:r>
              <a:rPr lang="ro-RO" b="1" dirty="0" smtClean="0"/>
              <a:t>compozițiilor redactate de către elevi</a:t>
            </a:r>
          </a:p>
          <a:p>
            <a:endParaRPr lang="en-US" dirty="0"/>
          </a:p>
          <a:p>
            <a:r>
              <a:rPr lang="ro-RO" dirty="0"/>
              <a:t>Elevilor li se dau foi de evaluare cu criterii specifice. (vezi ANEXA)</a:t>
            </a:r>
            <a:endParaRPr lang="en-US" dirty="0"/>
          </a:p>
          <a:p>
            <a:r>
              <a:rPr lang="ro-RO" dirty="0"/>
              <a:t>Acestea sunt menite să evalueze scrierea colegilor lor, luând în considerare conținutul (idei, mesaj și ilustrații), aspectul și organizarea (aranjarea ideilor), editarea (gramatica, ortografia, punctuația), realizarea sarcinilor </a:t>
            </a:r>
            <a:r>
              <a:rPr lang="ro-RO" dirty="0" smtClean="0"/>
              <a:t>și comportamentul </a:t>
            </a:r>
            <a:r>
              <a:rPr lang="ro-RO" dirty="0"/>
              <a:t>în clasă</a:t>
            </a:r>
            <a:r>
              <a:rPr lang="ro-RO" dirty="0" smtClean="0"/>
              <a:t>.</a:t>
            </a:r>
          </a:p>
          <a:p>
            <a:endParaRPr lang="en-US" dirty="0"/>
          </a:p>
          <a:p>
            <a:r>
              <a:rPr lang="fr-FR" dirty="0"/>
              <a:t>Nota 10 </a:t>
            </a:r>
            <a:r>
              <a:rPr lang="ro-RO" dirty="0"/>
              <a:t>dacă</a:t>
            </a:r>
            <a:r>
              <a:rPr lang="fr-FR" dirty="0"/>
              <a:t> </a:t>
            </a:r>
            <a:r>
              <a:rPr lang="fr-FR" dirty="0" err="1"/>
              <a:t>acumulează</a:t>
            </a:r>
            <a:r>
              <a:rPr lang="fr-FR" dirty="0"/>
              <a:t> </a:t>
            </a:r>
            <a:r>
              <a:rPr lang="ro-RO" dirty="0" smtClean="0"/>
              <a:t> între </a:t>
            </a:r>
            <a:r>
              <a:rPr lang="fr-FR" b="1" dirty="0" smtClean="0"/>
              <a:t>46 </a:t>
            </a:r>
            <a:r>
              <a:rPr lang="fr-FR" b="1" dirty="0" err="1"/>
              <a:t>puncte</a:t>
            </a:r>
            <a:r>
              <a:rPr lang="fr-FR" b="1" dirty="0"/>
              <a:t> –</a:t>
            </a:r>
            <a:r>
              <a:rPr lang="fr-FR" dirty="0"/>
              <a:t> </a:t>
            </a:r>
            <a:r>
              <a:rPr lang="fr-FR" b="1" dirty="0"/>
              <a:t>50 </a:t>
            </a:r>
            <a:r>
              <a:rPr lang="fr-FR" b="1" dirty="0" err="1"/>
              <a:t>puncte</a:t>
            </a:r>
            <a:endParaRPr lang="en-US" dirty="0"/>
          </a:p>
          <a:p>
            <a:r>
              <a:rPr lang="fr-FR" dirty="0"/>
              <a:t>Nota 9 </a:t>
            </a:r>
            <a:r>
              <a:rPr lang="ro-RO" dirty="0" smtClean="0"/>
              <a:t>pentru</a:t>
            </a:r>
            <a:r>
              <a:rPr lang="fr-FR" b="1" dirty="0" smtClean="0"/>
              <a:t> </a:t>
            </a:r>
            <a:r>
              <a:rPr lang="fr-FR" b="1" dirty="0"/>
              <a:t>40p – 44p</a:t>
            </a:r>
            <a:endParaRPr lang="en-US" dirty="0"/>
          </a:p>
          <a:p>
            <a:r>
              <a:rPr lang="fr-FR" dirty="0"/>
              <a:t>Nota 8 </a:t>
            </a:r>
            <a:r>
              <a:rPr lang="ro-RO" dirty="0"/>
              <a:t>-</a:t>
            </a:r>
            <a:r>
              <a:rPr lang="fr-FR" b="1" dirty="0" smtClean="0"/>
              <a:t> </a:t>
            </a:r>
            <a:r>
              <a:rPr lang="fr-FR" b="1" dirty="0"/>
              <a:t>34p – 38p</a:t>
            </a:r>
            <a:endParaRPr lang="en-US" dirty="0"/>
          </a:p>
          <a:p>
            <a:r>
              <a:rPr lang="fr-FR" dirty="0"/>
              <a:t>Nota 7 </a:t>
            </a:r>
            <a:r>
              <a:rPr lang="ro-RO" dirty="0"/>
              <a:t>-</a:t>
            </a:r>
            <a:r>
              <a:rPr lang="fr-FR" b="1" dirty="0" smtClean="0"/>
              <a:t> </a:t>
            </a:r>
            <a:r>
              <a:rPr lang="fr-FR" b="1" dirty="0"/>
              <a:t>28p – 32p</a:t>
            </a:r>
            <a:endParaRPr lang="en-US" dirty="0"/>
          </a:p>
          <a:p>
            <a:r>
              <a:rPr lang="fr-FR" dirty="0"/>
              <a:t>Nota 6 </a:t>
            </a:r>
            <a:r>
              <a:rPr lang="ro-RO" dirty="0"/>
              <a:t>-</a:t>
            </a:r>
            <a:r>
              <a:rPr lang="fr-FR" b="1" dirty="0" smtClean="0"/>
              <a:t>20p </a:t>
            </a:r>
            <a:r>
              <a:rPr lang="fr-FR" b="1" dirty="0"/>
              <a:t>– 26p</a:t>
            </a:r>
            <a:endParaRPr lang="en-US" dirty="0"/>
          </a:p>
          <a:p>
            <a:r>
              <a:rPr lang="ro-RO" b="1" dirty="0"/>
              <a:t> </a:t>
            </a:r>
            <a:endParaRPr lang="en-US" dirty="0"/>
          </a:p>
          <a:p>
            <a:r>
              <a:rPr lang="ro-RO" b="1" dirty="0"/>
              <a:t> </a:t>
            </a:r>
            <a:endParaRPr lang="en-US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92" y="4297681"/>
            <a:ext cx="2981325" cy="20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834" y="0"/>
            <a:ext cx="441467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ANEXĂ. Fișă de evaluare a </a:t>
            </a:r>
            <a:r>
              <a:rPr lang="ro-RO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basmului creat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40" y="652542"/>
          <a:ext cx="12188360" cy="6241018"/>
        </p:xfrm>
        <a:graphic>
          <a:graphicData uri="http://schemas.openxmlformats.org/drawingml/2006/table">
            <a:tbl>
              <a:tblPr firstRow="1" firstCol="1" bandRow="1"/>
              <a:tblGrid>
                <a:gridCol w="1658983">
                  <a:extLst>
                    <a:ext uri="{9D8B030D-6E8A-4147-A177-3AD203B41FA5}">
                      <a16:colId xmlns:a16="http://schemas.microsoft.com/office/drawing/2014/main" val="640755847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val="1266435436"/>
                    </a:ext>
                  </a:extLst>
                </a:gridCol>
                <a:gridCol w="1998618">
                  <a:extLst>
                    <a:ext uri="{9D8B030D-6E8A-4147-A177-3AD203B41FA5}">
                      <a16:colId xmlns:a16="http://schemas.microsoft.com/office/drawing/2014/main" val="1767571254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1615930353"/>
                    </a:ext>
                  </a:extLst>
                </a:gridCol>
                <a:gridCol w="3540749">
                  <a:extLst>
                    <a:ext uri="{9D8B030D-6E8A-4147-A177-3AD203B41FA5}">
                      <a16:colId xmlns:a16="http://schemas.microsoft.com/office/drawing/2014/main" val="3056164677"/>
                    </a:ext>
                  </a:extLst>
                </a:gridCol>
              </a:tblGrid>
              <a:tr h="121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532274"/>
                  </a:ext>
                </a:extLst>
              </a:tr>
              <a:tr h="62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Așezarea în pagină / Organizare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Povestea este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neatractivă/ neadecvată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Textul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foarte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greu de citit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lipsit de coerență.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Povestea este greu de urmărit.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Textul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dificil de citit, neavând tot timpul coerență.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Povestea este atractivă, dar nu foarte originală. Textul este ușor de citit,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coerent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Povestea este foarte creativă, cu text ușor de citit. Este foarte clar și logic structurată.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349"/>
                  </a:ext>
                </a:extLst>
              </a:tr>
              <a:tr h="1355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Informații</a:t>
                      </a:r>
                      <a:r>
                        <a:rPr lang="ro-RO" sz="1600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inexacte/</a:t>
                      </a:r>
                      <a:r>
                        <a:rPr lang="ro-RO" sz="1600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incomplete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Nicio imagine sugestivă.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Unele informații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limitate/inexacte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Sunt ilustrații care ajută la înțelegerea textului.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Informații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bine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scrise,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destul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deinteresante.Gramatica,vocabularul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stilul și imaginile sunt, în mare, bine folosite.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Informație</a:t>
                      </a:r>
                      <a:r>
                        <a:rPr lang="ro-RO" sz="1600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exactă,</a:t>
                      </a:r>
                      <a:r>
                        <a:rPr lang="ro-RO" sz="1600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completă,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scrisă în mod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creativ,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prezentată în mod inteligent. Gramatica, vocabularul, stilul și imaginile sunt excelente pentru o poveste ilustrată.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38324"/>
                  </a:ext>
                </a:extLst>
              </a:tr>
              <a:tr h="93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 sarcinii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Informațiile solicitate în cerință sunt în mare parte absente.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 multe aspecte ale informațiilor solicitate în cerință sunt absente.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Cerința este pe deplin înțeleasă. Majoritatea informațiilor solicitate în cerință sunt incluse.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Toate informațiile solicitate în cerință sunt incluse (stil, scop, informații, sfaturi, număr de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cuvinte),toate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detaliile sunt foarte  bine alese.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39850"/>
                  </a:ext>
                </a:extLst>
              </a:tr>
              <a:tr h="834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o-RO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Tehno)redactare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Foarte slab – greșeli repetate privind gramatica, punctuația, ortografia și alegerea cuvintelor.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Slab – multe greșeli de  gramatică, punctuație,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ortografie,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Bun – câteva greșeli de  gramatică, punctuație,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ortografie,</a:t>
                      </a:r>
                      <a:r>
                        <a:rPr lang="ro-RO" sz="1600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Excelent – foarte puține greșeli de  gramatică, punctuație, ortografie și vocabular.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513104"/>
                  </a:ext>
                </a:extLst>
              </a:tr>
              <a:tr h="124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Comportament </a:t>
                      </a:r>
                      <a:r>
                        <a:rPr lang="ro-RO" sz="1600" b="1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 </a:t>
                      </a:r>
                      <a:r>
                        <a:rPr lang="ro-RO" sz="1600" b="1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clasă,</a:t>
                      </a:r>
                      <a:r>
                        <a:rPr lang="ro-RO" sz="1600" b="1" baseline="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urmărirea </a:t>
                      </a:r>
                      <a:r>
                        <a:rPr lang="ro-RO" sz="1600" b="1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instrucțiunilor </a:t>
                      </a:r>
                      <a:r>
                        <a:rPr lang="ro-RO" sz="1600" b="1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prof.(opțional</a:t>
                      </a:r>
                      <a:r>
                        <a:rPr lang="ro-RO" sz="1600" b="1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Elevii sunt deseori afară din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bancă/deranjează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Elevii sunt ocazional afară din bancă.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Elevii stau în bancă și vorbesc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civilizat.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Elevii sunt mereu concentrați pe sarcina de lucru, rămân în bancă și lucrează în </a:t>
                      </a:r>
                      <a:r>
                        <a:rPr lang="ro-RO" sz="1600" dirty="0" smtClean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liniște, urmând </a:t>
                      </a:r>
                      <a:r>
                        <a:rPr lang="ro-RO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instrucțiunile profesorului.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2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4955"/>
            <a:ext cx="12192000" cy="519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Metodă de lucru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vizitat site-ul </a:t>
            </a:r>
            <a:r>
              <a:rPr lang="ro-RO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www.storyjumper.com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citit câteva povestiri deja publicate acolo (vezi butonul </a:t>
            </a:r>
            <a:r>
              <a:rPr lang="ro-RO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levii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iubesc poveștile și emoția lor e vizibilă. </a:t>
            </a:r>
            <a:endParaRPr lang="ro-RO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Arătăm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elevilor (dacă este nevoie)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 să creeze pagini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 adăuge text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 încarce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desene/fotografii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 a ilustra povestea lor și cum să utilizeze galeria de clipuri StoryJumper (apăsați butonul </a:t>
            </a:r>
            <a:r>
              <a:rPr lang="ro-RO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și vedeți tutorialul rapid).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lăsăm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elevi să folosească aplicația pe cărțile începute de autorii site-ului: să aleagă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personaje,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fundaluri, să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redimensioneze,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 rotească recuzita etc. Creez un cont gratuit pe </a:t>
            </a:r>
            <a:r>
              <a:rPr lang="ro-RO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http://www.storyjumper.com/main/help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clasă,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 o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parolă,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nume de utilizator,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 e generat un </a:t>
            </a:r>
            <a:r>
              <a:rPr lang="ro-RO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Edition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 elevii postează și accesează povestirile în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clasă/acasă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altă oră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elevii, individual sau în perechi, lucrează la cartea lor. Le trimit fișele cu criteriile de evaluare din Anexă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 a ști ce au de făcut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 pot termina propriile proiecte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acasă.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Evaluarea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face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 fișei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date.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Fiecare elev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accesează povestea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proiectată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 întreaga clasă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profesor,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 folosi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cărțile lor digitale drept model sau support pentru alte activități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alte clase </a:t>
            </a:r>
            <a:r>
              <a:rPr lang="ro-RO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(elevii care urmează să lucreze la acest proiect devin mai motivați, iar elevii mai mari - scriitorii – pot obține 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aprecieri noi</a:t>
            </a:r>
            <a:r>
              <a:rPr lang="ro-RO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388" y="5313045"/>
            <a:ext cx="1879963" cy="13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03" y="1604555"/>
            <a:ext cx="6096000" cy="265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575"/>
              </a:lnSpc>
              <a:spcAft>
                <a:spcPts val="790"/>
              </a:spcAft>
            </a:pPr>
            <a:r>
              <a:rPr lang="en-US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http://www.storyjumper.com/book/index/4861202/It-will-rain-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https://www.storyjumper.com/book/index/5383442/Frankenstein-against-Dracula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http://www.storyjumper.com/book/index/5470192/In-search-of-an-opponent-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https://www.storyjumper.com/book/index/5579762/The-support-from-the-other-side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https://www.storyjumper.com/book/index/6624232/A-nightmare-weekend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https://www.storyjumper.com/book/index/8736142/Abe-s-Opportunity#description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https://www.storyjumper.com/book/index/4931272/A-ghosty-night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4186" y="1082855"/>
            <a:ext cx="4714360" cy="3410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8084" y="4452422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dirty="0"/>
              <a:t>Sursa: totcum.com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81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583" y="1666076"/>
            <a:ext cx="961426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/>
              <a:t>Cuprins</a:t>
            </a:r>
          </a:p>
          <a:p>
            <a:r>
              <a:rPr lang="en-US" sz="2800" dirty="0" smtClean="0"/>
              <a:t>1.Introducere</a:t>
            </a:r>
            <a:r>
              <a:rPr lang="en-US" sz="2800" dirty="0"/>
              <a:t>: </a:t>
            </a:r>
            <a:endParaRPr lang="ro-RO" sz="2800" dirty="0" smtClean="0"/>
          </a:p>
          <a:p>
            <a:r>
              <a:rPr lang="en-US" sz="2800" dirty="0" smtClean="0"/>
              <a:t> </a:t>
            </a:r>
            <a:r>
              <a:rPr lang="ro-RO" sz="2800" dirty="0" smtClean="0"/>
              <a:t>C</a:t>
            </a:r>
            <a:r>
              <a:rPr lang="en-US" sz="2800" dirty="0" err="1" smtClean="0"/>
              <a:t>ompetențel</a:t>
            </a:r>
            <a:r>
              <a:rPr lang="ro-RO" sz="2800" dirty="0" smtClean="0"/>
              <a:t>e</a:t>
            </a:r>
            <a:r>
              <a:rPr lang="en-US" sz="2800" dirty="0" smtClean="0"/>
              <a:t>-</a:t>
            </a:r>
            <a:r>
              <a:rPr lang="en-US" sz="2800" dirty="0" err="1" smtClean="0"/>
              <a:t>cheie</a:t>
            </a:r>
            <a:r>
              <a:rPr lang="ro-RO" sz="2800" dirty="0" smtClean="0"/>
              <a:t> recomandate de Comisia Europeană (cu accent pe comunicarea în limba maternă, a învăța să înveți, competența digitală, sensibilizare și exprimare culturală)</a:t>
            </a:r>
          </a:p>
          <a:p>
            <a:r>
              <a:rPr lang="ro-RO" sz="2800" dirty="0"/>
              <a:t>2</a:t>
            </a:r>
            <a:r>
              <a:rPr lang="ro-RO" sz="2800" dirty="0" smtClean="0"/>
              <a:t>.Profilul de formare al absolventului de liceu</a:t>
            </a:r>
            <a:endParaRPr lang="en-US" sz="2800" dirty="0"/>
          </a:p>
          <a:p>
            <a:r>
              <a:rPr lang="ro-RO" sz="2800" dirty="0"/>
              <a:t>3</a:t>
            </a:r>
            <a:r>
              <a:rPr lang="en-US" sz="2800" dirty="0" smtClean="0"/>
              <a:t>.</a:t>
            </a:r>
            <a:r>
              <a:rPr lang="ro-RO" sz="2800" dirty="0" smtClean="0"/>
              <a:t>Metode, tehnici inovative, platforme utilizate în lecțiile online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6" y="4895427"/>
            <a:ext cx="2524125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17" y="12517"/>
            <a:ext cx="4533491" cy="23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Competenţele</a:t>
            </a:r>
            <a:r>
              <a:rPr lang="en-US" sz="2400" dirty="0" smtClean="0"/>
              <a:t>–</a:t>
            </a:r>
            <a:r>
              <a:rPr lang="en-US" sz="2400" dirty="0" err="1" smtClean="0"/>
              <a:t>cheie</a:t>
            </a:r>
            <a:r>
              <a:rPr lang="ro-RO" sz="2400" dirty="0" smtClean="0"/>
              <a:t> </a:t>
            </a:r>
            <a:r>
              <a:rPr lang="en-US" sz="2400" dirty="0" err="1" smtClean="0"/>
              <a:t>precizate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smtClean="0"/>
              <a:t>L</a:t>
            </a:r>
            <a:r>
              <a:rPr lang="ro-RO" sz="2400" dirty="0" smtClean="0"/>
              <a:t>EN</a:t>
            </a:r>
            <a:r>
              <a:rPr lang="en-US" sz="2400" dirty="0" smtClean="0"/>
              <a:t>,</a:t>
            </a:r>
            <a:r>
              <a:rPr lang="ro-RO" sz="2400" dirty="0" smtClean="0"/>
              <a:t> </a:t>
            </a:r>
            <a:r>
              <a:rPr lang="en-US" sz="2400" dirty="0" err="1" smtClean="0"/>
              <a:t>arată</a:t>
            </a:r>
            <a:r>
              <a:rPr lang="en-US" sz="2400" dirty="0" smtClean="0"/>
              <a:t> </a:t>
            </a:r>
            <a:r>
              <a:rPr lang="en-US" sz="2400" dirty="0" err="1" smtClean="0"/>
              <a:t>că</a:t>
            </a:r>
            <a:r>
              <a:rPr lang="ro-RO" sz="2400" dirty="0"/>
              <a:t> </a:t>
            </a:r>
            <a:r>
              <a:rPr lang="ro-RO" sz="2400" dirty="0" smtClean="0"/>
              <a:t>educația de astăzi înseamnă înzestrarea elevilor cu un ansamblu structurat de competențe funcționale.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r>
              <a:rPr lang="ro-RO" sz="2400" dirty="0"/>
              <a:t>A</a:t>
            </a:r>
            <a:r>
              <a:rPr lang="en-US" sz="2400" dirty="0" smtClean="0"/>
              <a:t>rt</a:t>
            </a:r>
            <a:r>
              <a:rPr lang="en-US" sz="2400" dirty="0"/>
              <a:t>. 4 din </a:t>
            </a:r>
            <a:r>
              <a:rPr lang="en-US" sz="2400" dirty="0" smtClean="0"/>
              <a:t>LEN</a:t>
            </a:r>
            <a:r>
              <a:rPr lang="ro-RO" sz="2400" dirty="0" smtClean="0"/>
              <a:t>: F</a:t>
            </a:r>
            <a:r>
              <a:rPr lang="en-US" sz="2400" dirty="0" err="1" smtClean="0"/>
              <a:t>inalitatea</a:t>
            </a:r>
            <a:r>
              <a:rPr lang="en-US" sz="2400" dirty="0" smtClean="0"/>
              <a:t> </a:t>
            </a:r>
            <a:r>
              <a:rPr lang="en-US" sz="2400" dirty="0" err="1"/>
              <a:t>principală</a:t>
            </a:r>
            <a:r>
              <a:rPr lang="en-US" sz="2400" dirty="0"/>
              <a:t> a </a:t>
            </a:r>
            <a:r>
              <a:rPr lang="en-US" sz="2400" dirty="0" err="1"/>
              <a:t>educării</a:t>
            </a:r>
            <a:r>
              <a:rPr lang="en-US" sz="2400" dirty="0"/>
              <a:t> o </a:t>
            </a:r>
            <a:r>
              <a:rPr lang="en-US" sz="2400" dirty="0" err="1" smtClean="0"/>
              <a:t>reprezintă</a:t>
            </a:r>
            <a:r>
              <a:rPr lang="ro-RO" sz="2400" dirty="0"/>
              <a:t> </a:t>
            </a:r>
            <a:r>
              <a:rPr lang="ro-RO" sz="2400" dirty="0" smtClean="0"/>
              <a:t>f</a:t>
            </a:r>
            <a:r>
              <a:rPr lang="en-US" sz="2400" dirty="0" err="1" smtClean="0"/>
              <a:t>ormarea</a:t>
            </a:r>
            <a:r>
              <a:rPr lang="ro-RO" sz="2400" dirty="0" smtClean="0"/>
              <a:t> </a:t>
            </a:r>
            <a:r>
              <a:rPr lang="en-US" sz="2400" dirty="0" err="1" smtClean="0"/>
              <a:t>competenţelor</a:t>
            </a:r>
            <a:r>
              <a:rPr lang="ro-RO" sz="2400" dirty="0"/>
              <a:t> </a:t>
            </a:r>
            <a:r>
              <a:rPr lang="ro-RO" sz="2400" dirty="0" smtClean="0"/>
              <a:t>definite ca </a:t>
            </a:r>
            <a:r>
              <a:rPr lang="en-US" sz="2400" i="1" dirty="0" smtClean="0"/>
              <a:t>an</a:t>
            </a:r>
            <a:r>
              <a:rPr lang="ro-RO" sz="2400" i="1" dirty="0" smtClean="0"/>
              <a:t>s</a:t>
            </a:r>
            <a:r>
              <a:rPr lang="en-US" sz="2400" i="1" dirty="0" err="1" smtClean="0"/>
              <a:t>amblu</a:t>
            </a:r>
            <a:r>
              <a:rPr lang="en-US" sz="2400" i="1" dirty="0" smtClean="0"/>
              <a:t> multi</a:t>
            </a:r>
            <a:r>
              <a:rPr lang="ro-RO" sz="2400" i="1" dirty="0" smtClean="0"/>
              <a:t>f</a:t>
            </a:r>
            <a:r>
              <a:rPr lang="en-US" sz="2400" i="1" dirty="0" err="1" smtClean="0"/>
              <a:t>uncţional</a:t>
            </a:r>
            <a:r>
              <a:rPr lang="en-US" sz="2400" i="1" dirty="0" smtClean="0"/>
              <a:t> </a:t>
            </a:r>
            <a:r>
              <a:rPr lang="ro-RO" sz="2400" i="1" dirty="0" smtClean="0"/>
              <a:t>și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tran</a:t>
            </a:r>
            <a:r>
              <a:rPr lang="ro-RO" sz="2400" i="1" dirty="0" smtClean="0"/>
              <a:t>sf</a:t>
            </a:r>
            <a:r>
              <a:rPr lang="en-US" sz="2400" i="1" dirty="0" err="1" smtClean="0"/>
              <a:t>erabil</a:t>
            </a:r>
            <a:r>
              <a:rPr lang="en-US" sz="2400" i="1" dirty="0" smtClean="0"/>
              <a:t> </a:t>
            </a:r>
            <a:r>
              <a:rPr lang="en-US" sz="2400" i="1" dirty="0"/>
              <a:t>de </a:t>
            </a:r>
            <a:r>
              <a:rPr lang="en-US" sz="2400" i="1" dirty="0" err="1" smtClean="0"/>
              <a:t>cuno</a:t>
            </a:r>
            <a:r>
              <a:rPr lang="ro-RO" sz="2400" i="1" dirty="0" smtClean="0"/>
              <a:t>ș</a:t>
            </a:r>
            <a:r>
              <a:rPr lang="en-US" sz="2400" i="1" dirty="0" err="1" smtClean="0"/>
              <a:t>tinţe</a:t>
            </a:r>
            <a:r>
              <a:rPr lang="ro-RO" sz="2400" i="1" dirty="0" smtClean="0"/>
              <a:t>, </a:t>
            </a:r>
            <a:r>
              <a:rPr lang="en-US" sz="2400" i="1" dirty="0" err="1" smtClean="0"/>
              <a:t>deprinderi</a:t>
            </a:r>
            <a:r>
              <a:rPr lang="en-US" sz="2400" i="1" dirty="0" smtClean="0"/>
              <a:t> </a:t>
            </a:r>
            <a:r>
              <a:rPr lang="ro-RO" sz="2400" i="1" dirty="0" smtClean="0"/>
              <a:t>/</a:t>
            </a:r>
            <a:r>
              <a:rPr lang="en-US" sz="2400" i="1" dirty="0" err="1" smtClean="0"/>
              <a:t>abilităţi</a:t>
            </a:r>
            <a:r>
              <a:rPr lang="en-US" sz="2400" i="1" dirty="0" smtClean="0"/>
              <a:t> </a:t>
            </a:r>
            <a:r>
              <a:rPr lang="ro-RO" sz="2400" i="1" dirty="0"/>
              <a:t>ș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/>
              <a:t>aptitudini</a:t>
            </a:r>
            <a:r>
              <a:rPr lang="en-US" sz="2400" i="1" dirty="0"/>
              <a:t> </a:t>
            </a:r>
            <a:r>
              <a:rPr lang="en-US" sz="2400" i="1" dirty="0" err="1" smtClean="0"/>
              <a:t>nece</a:t>
            </a:r>
            <a:r>
              <a:rPr lang="ro-RO" sz="2400" i="1" dirty="0" smtClean="0"/>
              <a:t>s</a:t>
            </a:r>
            <a:r>
              <a:rPr lang="en-US" sz="2400" i="1" dirty="0" smtClean="0"/>
              <a:t>are </a:t>
            </a:r>
            <a:r>
              <a:rPr lang="en-US" sz="2400" i="1" dirty="0" err="1"/>
              <a:t>în</a:t>
            </a:r>
            <a:r>
              <a:rPr lang="en-US" sz="2400" i="1" dirty="0"/>
              <a:t> </a:t>
            </a:r>
            <a:r>
              <a:rPr lang="ro-RO" sz="2400" i="1" dirty="0" smtClean="0"/>
              <a:t>s</a:t>
            </a:r>
            <a:r>
              <a:rPr lang="en-US" sz="2400" i="1" dirty="0" err="1" smtClean="0"/>
              <a:t>ituaţii</a:t>
            </a:r>
            <a:r>
              <a:rPr lang="en-US" sz="2400" i="1" dirty="0" smtClean="0"/>
              <a:t> di</a:t>
            </a:r>
            <a:r>
              <a:rPr lang="ro-RO" sz="2400" i="1" dirty="0" smtClean="0"/>
              <a:t>f</a:t>
            </a:r>
            <a:r>
              <a:rPr lang="en-US" sz="2400" i="1" dirty="0" err="1" smtClean="0"/>
              <a:t>erite</a:t>
            </a:r>
            <a:r>
              <a:rPr lang="en-US" sz="2400" dirty="0" smtClean="0"/>
              <a:t>;</a:t>
            </a:r>
            <a:endParaRPr lang="ro-RO" sz="2400" dirty="0" smtClean="0"/>
          </a:p>
          <a:p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/>
              <a:t>art. </a:t>
            </a:r>
            <a:r>
              <a:rPr lang="ro-RO" sz="2400" dirty="0" smtClean="0"/>
              <a:t>1</a:t>
            </a:r>
            <a:r>
              <a:rPr lang="en-US" sz="2400" dirty="0" smtClean="0"/>
              <a:t>3 </a:t>
            </a:r>
            <a:r>
              <a:rPr lang="ro-RO" sz="2400" dirty="0" smtClean="0"/>
              <a:t>s</a:t>
            </a:r>
            <a:r>
              <a:rPr lang="en-US" sz="2400" dirty="0" smtClean="0"/>
              <a:t>e </a:t>
            </a:r>
            <a:r>
              <a:rPr lang="ro-RO" sz="2400" dirty="0"/>
              <a:t>s</a:t>
            </a:r>
            <a:r>
              <a:rPr lang="en-US" sz="2400" dirty="0" err="1" smtClean="0"/>
              <a:t>ubliniază</a:t>
            </a:r>
            <a:r>
              <a:rPr lang="en-US" sz="2400" dirty="0" smtClean="0"/>
              <a:t> </a:t>
            </a:r>
            <a:r>
              <a:rPr lang="en-US" sz="2400" dirty="0" err="1"/>
              <a:t>că</a:t>
            </a:r>
            <a:r>
              <a:rPr lang="en-US" sz="2400" dirty="0"/>
              <a:t> </a:t>
            </a:r>
            <a:r>
              <a:rPr lang="en-US" sz="2400" dirty="0" err="1" smtClean="0"/>
              <a:t>în</a:t>
            </a:r>
            <a:r>
              <a:rPr lang="ro-RO" sz="2400" dirty="0" smtClean="0"/>
              <a:t>v</a:t>
            </a:r>
            <a:r>
              <a:rPr lang="en-US" sz="2400" dirty="0" err="1" smtClean="0"/>
              <a:t>ăţarea</a:t>
            </a:r>
            <a:r>
              <a:rPr lang="en-US" sz="2400" dirty="0" smtClean="0"/>
              <a:t> </a:t>
            </a:r>
            <a:r>
              <a:rPr lang="en-US" sz="2400" dirty="0" err="1"/>
              <a:t>pe</a:t>
            </a:r>
            <a:r>
              <a:rPr lang="en-US" sz="2400" dirty="0"/>
              <a:t> tot </a:t>
            </a:r>
            <a:r>
              <a:rPr lang="en-US" sz="2400" dirty="0" err="1" smtClean="0"/>
              <a:t>parcur</a:t>
            </a:r>
            <a:r>
              <a:rPr lang="ro-RO" sz="2400" dirty="0" smtClean="0"/>
              <a:t>s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ro-RO" sz="2400" dirty="0" smtClean="0"/>
              <a:t>v</a:t>
            </a:r>
            <a:r>
              <a:rPr lang="en-US" sz="2400" dirty="0" err="1" smtClean="0"/>
              <a:t>ieţii</a:t>
            </a:r>
            <a:r>
              <a:rPr lang="en-US" sz="2400" dirty="0" smtClean="0"/>
              <a:t> e</a:t>
            </a:r>
            <a:r>
              <a:rPr lang="ro-RO" sz="2400" dirty="0" smtClean="0"/>
              <a:t>s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/>
              <a:t>un </a:t>
            </a:r>
            <a:r>
              <a:rPr lang="en-US" sz="2400" dirty="0" err="1"/>
              <a:t>drept</a:t>
            </a:r>
            <a:r>
              <a:rPr lang="en-US" sz="2400" dirty="0"/>
              <a:t> </a:t>
            </a:r>
            <a:r>
              <a:rPr lang="en-US" sz="2400" dirty="0" err="1" smtClean="0"/>
              <a:t>garantat</a:t>
            </a:r>
            <a:r>
              <a:rPr lang="ro-RO" sz="2400" dirty="0" smtClean="0"/>
              <a:t>, această</a:t>
            </a:r>
            <a:r>
              <a:rPr lang="en-US" sz="2400" dirty="0" smtClean="0"/>
              <a:t> </a:t>
            </a:r>
            <a:r>
              <a:rPr lang="en-US" sz="2400" dirty="0" err="1"/>
              <a:t>competenţă</a:t>
            </a:r>
            <a:r>
              <a:rPr lang="en-US" sz="2400" dirty="0"/>
              <a:t> – </a:t>
            </a:r>
            <a:r>
              <a:rPr lang="en-US" sz="2400" dirty="0" err="1"/>
              <a:t>cheie</a:t>
            </a:r>
            <a:r>
              <a:rPr lang="en-US" sz="2400" dirty="0"/>
              <a:t> </a:t>
            </a:r>
            <a:r>
              <a:rPr lang="en-US" sz="2400" dirty="0" smtClean="0"/>
              <a:t>de</a:t>
            </a:r>
            <a:r>
              <a:rPr lang="ro-RO" sz="2400" dirty="0" smtClean="0"/>
              <a:t>v</a:t>
            </a:r>
            <a:r>
              <a:rPr lang="en-US" sz="2400" dirty="0" err="1" smtClean="0"/>
              <a:t>ine</a:t>
            </a:r>
            <a:r>
              <a:rPr lang="en-US" sz="2400" dirty="0" smtClean="0"/>
              <a:t> </a:t>
            </a:r>
            <a:r>
              <a:rPr lang="ro-RO" sz="2400" dirty="0" smtClean="0"/>
              <a:t>astfel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/>
              <a:t>ţintă</a:t>
            </a:r>
            <a:r>
              <a:rPr lang="en-US" sz="2400" dirty="0"/>
              <a:t> </a:t>
            </a:r>
            <a:r>
              <a:rPr lang="en-US" sz="2400" dirty="0" err="1"/>
              <a:t>educaţională</a:t>
            </a:r>
            <a:r>
              <a:rPr lang="en-US" sz="2400" dirty="0"/>
              <a:t> </a:t>
            </a:r>
            <a:r>
              <a:rPr lang="en-US" sz="2400" dirty="0" smtClean="0"/>
              <a:t>ma</a:t>
            </a:r>
            <a:r>
              <a:rPr lang="ro-RO" sz="2400" dirty="0" smtClean="0"/>
              <a:t>j</a:t>
            </a:r>
            <a:r>
              <a:rPr lang="en-US" sz="2400" dirty="0" err="1" smtClean="0"/>
              <a:t>oră</a:t>
            </a:r>
            <a:r>
              <a:rPr lang="en-US" sz="2400" dirty="0" smtClean="0"/>
              <a:t>.</a:t>
            </a:r>
            <a:endParaRPr lang="ro-RO" sz="2400" dirty="0" smtClean="0"/>
          </a:p>
          <a:p>
            <a:r>
              <a:rPr lang="ro-RO" sz="2400" dirty="0"/>
              <a:t>A</a:t>
            </a:r>
            <a:r>
              <a:rPr lang="en-US" sz="2400" dirty="0" smtClean="0"/>
              <a:t>rt</a:t>
            </a:r>
            <a:r>
              <a:rPr lang="en-US" sz="2400" dirty="0"/>
              <a:t>. </a:t>
            </a:r>
            <a:r>
              <a:rPr lang="en-US" sz="2400" dirty="0" smtClean="0"/>
              <a:t>3</a:t>
            </a:r>
            <a:r>
              <a:rPr lang="ro-RO" sz="24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/>
              <a:t>arată</a:t>
            </a:r>
            <a:r>
              <a:rPr lang="en-US" sz="2400" dirty="0"/>
              <a:t> </a:t>
            </a:r>
            <a:r>
              <a:rPr lang="en-US" sz="2400" dirty="0" err="1"/>
              <a:t>rolul</a:t>
            </a:r>
            <a:r>
              <a:rPr lang="en-US" sz="2400" dirty="0"/>
              <a:t> </a:t>
            </a:r>
            <a:r>
              <a:rPr lang="en-US" sz="2400" dirty="0" err="1"/>
              <a:t>componentei</a:t>
            </a:r>
            <a:r>
              <a:rPr lang="en-US" sz="2400" dirty="0"/>
              <a:t> </a:t>
            </a:r>
            <a:r>
              <a:rPr lang="en-US" sz="2400" dirty="0" smtClean="0"/>
              <a:t>non</a:t>
            </a:r>
            <a:r>
              <a:rPr lang="ro-RO" sz="2400" dirty="0" smtClean="0"/>
              <a:t>f</a:t>
            </a:r>
            <a:r>
              <a:rPr lang="en-US" sz="2400" dirty="0" err="1" smtClean="0"/>
              <a:t>ormale</a:t>
            </a:r>
            <a:r>
              <a:rPr lang="en-US" sz="2400" dirty="0" smtClean="0"/>
              <a:t> </a:t>
            </a:r>
            <a:r>
              <a:rPr lang="ro-RO" sz="2400" dirty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in</a:t>
            </a:r>
            <a:r>
              <a:rPr lang="ro-RO" sz="2400" dirty="0" smtClean="0"/>
              <a:t>f</a:t>
            </a:r>
            <a:r>
              <a:rPr lang="en-US" sz="2400" dirty="0" err="1" smtClean="0"/>
              <a:t>ormale</a:t>
            </a:r>
            <a:r>
              <a:rPr lang="en-US" sz="2400" dirty="0" smtClean="0"/>
              <a:t> </a:t>
            </a:r>
            <a:r>
              <a:rPr lang="ro-RO" sz="2400" dirty="0" smtClean="0"/>
              <a:t>pentru</a:t>
            </a:r>
            <a:r>
              <a:rPr lang="en-US" sz="2400" dirty="0"/>
              <a:t> </a:t>
            </a:r>
            <a:r>
              <a:rPr lang="ro-RO" sz="2400" dirty="0" smtClean="0"/>
              <a:t>f</a:t>
            </a:r>
            <a:r>
              <a:rPr lang="en-US" sz="2400" dirty="0" err="1" smtClean="0"/>
              <a:t>ormarea</a:t>
            </a:r>
            <a:r>
              <a:rPr lang="en-US" sz="2400" dirty="0" smtClean="0"/>
              <a:t> </a:t>
            </a:r>
            <a:r>
              <a:rPr lang="en-US" sz="2400" dirty="0" err="1"/>
              <a:t>competenţelor</a:t>
            </a:r>
            <a:r>
              <a:rPr lang="en-US" sz="2400" dirty="0"/>
              <a:t> 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 smtClean="0"/>
              <a:t>în</a:t>
            </a:r>
            <a:r>
              <a:rPr lang="ro-RO" sz="2400" dirty="0" smtClean="0"/>
              <a:t>v</a:t>
            </a:r>
            <a:r>
              <a:rPr lang="en-US" sz="2400" dirty="0" err="1" smtClean="0"/>
              <a:t>ăţăm</a:t>
            </a:r>
            <a:r>
              <a:rPr lang="ro-RO" sz="2400" dirty="0" smtClean="0"/>
              <a:t>â</a:t>
            </a:r>
            <a:r>
              <a:rPr lang="en-US" sz="2400" dirty="0" err="1" smtClean="0"/>
              <a:t>ntul</a:t>
            </a:r>
            <a:r>
              <a:rPr lang="en-US" sz="2400" dirty="0" smtClean="0"/>
              <a:t> </a:t>
            </a:r>
            <a:r>
              <a:rPr lang="en-US" sz="2400" dirty="0" err="1" smtClean="0"/>
              <a:t>liceal</a:t>
            </a:r>
            <a:r>
              <a:rPr lang="ro-RO" sz="2400" dirty="0" smtClean="0"/>
              <a:t>.</a:t>
            </a:r>
          </a:p>
          <a:p>
            <a:r>
              <a:rPr lang="en-US" sz="2400" dirty="0" err="1"/>
              <a:t>Competenţele</a:t>
            </a:r>
            <a:r>
              <a:rPr lang="en-US" sz="2400" dirty="0"/>
              <a:t> – </a:t>
            </a:r>
            <a:r>
              <a:rPr lang="en-US" sz="2400" dirty="0" err="1"/>
              <a:t>cheie</a:t>
            </a:r>
            <a:r>
              <a:rPr lang="en-US" sz="2400" dirty="0"/>
              <a:t> </a:t>
            </a:r>
            <a:r>
              <a:rPr lang="ro-RO" sz="2400" dirty="0" smtClean="0"/>
              <a:t>conform</a:t>
            </a:r>
            <a:r>
              <a:rPr lang="en-US" sz="2400" dirty="0" smtClean="0"/>
              <a:t> </a:t>
            </a:r>
            <a:r>
              <a:rPr lang="en-US" sz="2400" dirty="0" err="1" smtClean="0"/>
              <a:t>Comi</a:t>
            </a:r>
            <a:r>
              <a:rPr lang="ro-RO" sz="2400" dirty="0" smtClean="0"/>
              <a:t>s</a:t>
            </a:r>
            <a:r>
              <a:rPr lang="en-US" sz="2400" dirty="0" err="1" smtClean="0"/>
              <a:t>iei</a:t>
            </a:r>
            <a:r>
              <a:rPr lang="en-US" sz="2400" dirty="0" smtClean="0"/>
              <a:t> </a:t>
            </a:r>
            <a:r>
              <a:rPr lang="en-US" sz="2400" dirty="0" err="1" smtClean="0"/>
              <a:t>Europene</a:t>
            </a:r>
            <a:endParaRPr lang="ro-RO" sz="2400" dirty="0" smtClean="0"/>
          </a:p>
          <a:p>
            <a:r>
              <a:rPr lang="ro-RO" sz="2400" b="1" dirty="0" smtClean="0">
                <a:solidFill>
                  <a:srgbClr val="7030A0"/>
                </a:solidFill>
              </a:rPr>
              <a:t>1.</a:t>
            </a:r>
            <a:r>
              <a:rPr lang="en-US" sz="2400" b="1" dirty="0" err="1" smtClean="0">
                <a:solidFill>
                  <a:srgbClr val="7030A0"/>
                </a:solidFill>
              </a:rPr>
              <a:t>Comunicarea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limba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maternă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2Comunicarea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limbi </a:t>
            </a:r>
            <a:r>
              <a:rPr lang="ro-RO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err="1" smtClean="0">
                <a:solidFill>
                  <a:srgbClr val="7030A0"/>
                </a:solidFill>
              </a:rPr>
              <a:t>trăine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3Competenţe </a:t>
            </a:r>
            <a:r>
              <a:rPr lang="en-US" sz="2400" b="1" dirty="0" err="1">
                <a:solidFill>
                  <a:srgbClr val="7030A0"/>
                </a:solidFill>
              </a:rPr>
              <a:t>matematice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competenţe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bază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tiinţe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tehnologii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4Competenţa digital</a:t>
            </a:r>
            <a:r>
              <a:rPr lang="ro-RO" sz="2400" b="1" dirty="0" smtClean="0">
                <a:solidFill>
                  <a:srgbClr val="7030A0"/>
                </a:solidFill>
              </a:rPr>
              <a:t>ă</a:t>
            </a:r>
          </a:p>
          <a:p>
            <a:r>
              <a:rPr lang="ro-RO" sz="2400" b="1" dirty="0">
                <a:solidFill>
                  <a:srgbClr val="7030A0"/>
                </a:solidFill>
              </a:rPr>
              <a:t>5</a:t>
            </a:r>
            <a:r>
              <a:rPr lang="en-US" sz="2400" b="1" dirty="0" err="1" smtClean="0">
                <a:solidFill>
                  <a:srgbClr val="7030A0"/>
                </a:solidFill>
              </a:rPr>
              <a:t>Competenţa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err="1" smtClean="0">
                <a:solidFill>
                  <a:srgbClr val="7030A0"/>
                </a:solidFill>
              </a:rPr>
              <a:t>ocială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competenţe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ci</a:t>
            </a:r>
            <a:r>
              <a:rPr lang="ro-RO" sz="2400" b="1" dirty="0" smtClean="0">
                <a:solidFill>
                  <a:srgbClr val="7030A0"/>
                </a:solidFill>
              </a:rPr>
              <a:t>v</a:t>
            </a:r>
            <a:r>
              <a:rPr lang="en-US" sz="2400" b="1" dirty="0" smtClean="0">
                <a:solidFill>
                  <a:srgbClr val="7030A0"/>
                </a:solidFill>
              </a:rPr>
              <a:t>ice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ro-RO" sz="2400" b="1" dirty="0" smtClean="0">
                <a:solidFill>
                  <a:srgbClr val="7030A0"/>
                </a:solidFill>
              </a:rPr>
              <a:t>6.A </a:t>
            </a:r>
            <a:r>
              <a:rPr lang="en-US" sz="2400" b="1" dirty="0" err="1" smtClean="0">
                <a:solidFill>
                  <a:srgbClr val="7030A0"/>
                </a:solidFill>
              </a:rPr>
              <a:t>în</a:t>
            </a:r>
            <a:r>
              <a:rPr lang="ro-RO" sz="2400" b="1" dirty="0" smtClean="0">
                <a:solidFill>
                  <a:srgbClr val="7030A0"/>
                </a:solidFill>
              </a:rPr>
              <a:t>v</a:t>
            </a:r>
            <a:r>
              <a:rPr lang="en-US" sz="2400" b="1" dirty="0" err="1" smtClean="0">
                <a:solidFill>
                  <a:srgbClr val="7030A0"/>
                </a:solidFill>
              </a:rPr>
              <a:t>ăţa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smtClean="0">
                <a:solidFill>
                  <a:srgbClr val="7030A0"/>
                </a:solidFill>
              </a:rPr>
              <a:t>ă </a:t>
            </a:r>
            <a:r>
              <a:rPr lang="en-US" sz="2400" b="1" dirty="0" err="1" smtClean="0">
                <a:solidFill>
                  <a:srgbClr val="7030A0"/>
                </a:solidFill>
              </a:rPr>
              <a:t>în</a:t>
            </a:r>
            <a:r>
              <a:rPr lang="ro-RO" sz="2400" b="1" dirty="0" smtClean="0">
                <a:solidFill>
                  <a:srgbClr val="7030A0"/>
                </a:solidFill>
              </a:rPr>
              <a:t>v</a:t>
            </a:r>
            <a:r>
              <a:rPr lang="en-US" sz="2400" b="1" dirty="0" err="1" smtClean="0">
                <a:solidFill>
                  <a:srgbClr val="7030A0"/>
                </a:solidFill>
              </a:rPr>
              <a:t>eţi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ro-RO" sz="2400" b="1" dirty="0" smtClean="0">
                <a:solidFill>
                  <a:srgbClr val="7030A0"/>
                </a:solidFill>
              </a:rPr>
              <a:t>7.</a:t>
            </a:r>
            <a:r>
              <a:rPr lang="en-US" sz="2400" b="1" dirty="0" err="1" smtClean="0">
                <a:solidFill>
                  <a:srgbClr val="7030A0"/>
                </a:solidFill>
              </a:rPr>
              <a:t>Iniţiati</a:t>
            </a:r>
            <a:r>
              <a:rPr lang="ro-RO" sz="2400" b="1" dirty="0" smtClean="0">
                <a:solidFill>
                  <a:srgbClr val="7030A0"/>
                </a:solidFill>
              </a:rPr>
              <a:t>v</a:t>
            </a:r>
            <a:r>
              <a:rPr lang="en-US" sz="2400" b="1" dirty="0" smtClean="0">
                <a:solidFill>
                  <a:srgbClr val="7030A0"/>
                </a:solidFill>
              </a:rPr>
              <a:t>ă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antreprenoriat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r>
              <a:rPr lang="ro-RO" sz="2400" b="1" dirty="0" smtClean="0">
                <a:solidFill>
                  <a:srgbClr val="7030A0"/>
                </a:solidFill>
              </a:rPr>
              <a:t>8.S</a:t>
            </a:r>
            <a:r>
              <a:rPr lang="en-US" sz="2400" b="1" dirty="0" err="1" smtClean="0">
                <a:solidFill>
                  <a:srgbClr val="7030A0"/>
                </a:solidFill>
              </a:rPr>
              <a:t>en</a:t>
            </a:r>
            <a:r>
              <a:rPr lang="ro-RO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err="1" smtClean="0">
                <a:solidFill>
                  <a:srgbClr val="7030A0"/>
                </a:solidFill>
              </a:rPr>
              <a:t>ibilizare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ș</a:t>
            </a: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e</a:t>
            </a:r>
            <a:r>
              <a:rPr lang="ro-RO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dirty="0" err="1" smtClean="0">
                <a:solidFill>
                  <a:srgbClr val="7030A0"/>
                </a:solidFill>
              </a:rPr>
              <a:t>primare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culturală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-5417"/>
            <a:ext cx="98232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1.Comunicare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limba</a:t>
            </a:r>
            <a:r>
              <a:rPr lang="en-US" sz="2400" dirty="0"/>
              <a:t> </a:t>
            </a:r>
            <a:r>
              <a:rPr lang="en-US" sz="2400" dirty="0" err="1" smtClean="0"/>
              <a:t>maternă</a:t>
            </a:r>
            <a:endParaRPr lang="en-US" sz="2400" dirty="0"/>
          </a:p>
          <a:p>
            <a:r>
              <a:rPr lang="en-US" sz="2000" b="1" dirty="0" err="1">
                <a:solidFill>
                  <a:srgbClr val="7030A0"/>
                </a:solidFill>
              </a:rPr>
              <a:t>Cunoştinţe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 smtClean="0"/>
              <a:t>∙ </a:t>
            </a:r>
            <a:r>
              <a:rPr lang="en-US" sz="2000" dirty="0" err="1"/>
              <a:t>vocabular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gramatică</a:t>
            </a:r>
            <a:r>
              <a:rPr lang="en-US" sz="2000" dirty="0"/>
              <a:t> </a:t>
            </a:r>
            <a:r>
              <a:rPr lang="en-US" sz="2000" dirty="0" err="1"/>
              <a:t>funcţională</a:t>
            </a:r>
            <a:r>
              <a:rPr lang="en-US" sz="2000" dirty="0"/>
              <a:t>, </a:t>
            </a:r>
            <a:r>
              <a:rPr lang="en-US" sz="2000" dirty="0" err="1" smtClean="0"/>
              <a:t>funcţii</a:t>
            </a:r>
            <a:r>
              <a:rPr lang="ro-RO" sz="2000" dirty="0" smtClean="0"/>
              <a:t> </a:t>
            </a:r>
            <a:r>
              <a:rPr lang="en-US" sz="2000" dirty="0" smtClean="0"/>
              <a:t>ale </a:t>
            </a:r>
            <a:r>
              <a:rPr lang="en-US" sz="2000" dirty="0" err="1"/>
              <a:t>limbii</a:t>
            </a:r>
            <a:r>
              <a:rPr lang="en-US" sz="2000" dirty="0"/>
              <a:t> (</a:t>
            </a:r>
            <a:r>
              <a:rPr lang="en-US" sz="2000" dirty="0" err="1"/>
              <a:t>acte</a:t>
            </a:r>
            <a:r>
              <a:rPr lang="en-US" sz="2000" dirty="0"/>
              <a:t> de </a:t>
            </a:r>
            <a:r>
              <a:rPr lang="en-US" sz="2000" dirty="0" err="1"/>
              <a:t>vorbire</a:t>
            </a:r>
            <a:r>
              <a:rPr lang="en-US" sz="2000" dirty="0"/>
              <a:t>) 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conştientizarea</a:t>
            </a:r>
            <a:r>
              <a:rPr lang="en-US" sz="2000" dirty="0"/>
              <a:t> </a:t>
            </a:r>
            <a:r>
              <a:rPr lang="en-US" sz="2000" dirty="0" err="1" smtClean="0"/>
              <a:t>principalelor</a:t>
            </a:r>
            <a:r>
              <a:rPr lang="ro-RO" sz="2000" dirty="0" smtClean="0"/>
              <a:t> </a:t>
            </a:r>
            <a:r>
              <a:rPr lang="en-US" sz="2000" dirty="0" err="1" smtClean="0"/>
              <a:t>tipuri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interacţiune</a:t>
            </a:r>
            <a:r>
              <a:rPr lang="en-US" sz="2000" dirty="0"/>
              <a:t> </a:t>
            </a:r>
            <a:r>
              <a:rPr lang="en-US" sz="2000" dirty="0" err="1"/>
              <a:t>verbală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un </a:t>
            </a:r>
            <a:r>
              <a:rPr lang="en-US" sz="2000" dirty="0" err="1"/>
              <a:t>registru</a:t>
            </a:r>
            <a:r>
              <a:rPr lang="en-US" sz="2000" dirty="0"/>
              <a:t> de </a:t>
            </a:r>
            <a:r>
              <a:rPr lang="en-US" sz="2000" dirty="0" err="1"/>
              <a:t>texte</a:t>
            </a:r>
            <a:r>
              <a:rPr lang="en-US" sz="2000" dirty="0"/>
              <a:t> </a:t>
            </a:r>
            <a:r>
              <a:rPr lang="en-US" sz="2000" dirty="0" err="1"/>
              <a:t>literare</a:t>
            </a:r>
            <a:r>
              <a:rPr lang="en-US" sz="2000" dirty="0"/>
              <a:t> </a:t>
            </a:r>
            <a:r>
              <a:rPr lang="en-US" sz="2000" dirty="0" err="1" smtClean="0"/>
              <a:t>şi</a:t>
            </a:r>
            <a:r>
              <a:rPr lang="ro-RO" sz="2000" dirty="0" smtClean="0"/>
              <a:t> </a:t>
            </a:r>
            <a:r>
              <a:rPr lang="en-US" sz="2000" dirty="0" err="1" smtClean="0"/>
              <a:t>nonliterare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principalele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smtClean="0"/>
              <a:t>ale</a:t>
            </a:r>
            <a:r>
              <a:rPr lang="ro-RO" sz="2000" dirty="0" smtClean="0"/>
              <a:t> </a:t>
            </a:r>
            <a:r>
              <a:rPr lang="en-US" sz="2000" dirty="0" err="1" smtClean="0"/>
              <a:t>diferitelor</a:t>
            </a:r>
            <a:r>
              <a:rPr lang="en-US" sz="2000" dirty="0" smtClean="0"/>
              <a:t> </a:t>
            </a:r>
            <a:r>
              <a:rPr lang="en-US" sz="2000" dirty="0" err="1"/>
              <a:t>stiluri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registre</a:t>
            </a:r>
            <a:r>
              <a:rPr lang="en-US" sz="2000" dirty="0"/>
              <a:t> </a:t>
            </a:r>
            <a:r>
              <a:rPr lang="en-US" sz="2000" dirty="0" smtClean="0"/>
              <a:t>de</a:t>
            </a:r>
            <a:r>
              <a:rPr lang="ro-RO" sz="2000" dirty="0" smtClean="0"/>
              <a:t> </a:t>
            </a:r>
            <a:r>
              <a:rPr lang="en-US" sz="2000" dirty="0" err="1" smtClean="0"/>
              <a:t>limbă</a:t>
            </a:r>
            <a:r>
              <a:rPr lang="en-US" sz="2000" dirty="0" smtClean="0"/>
              <a:t> 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variabilitatea</a:t>
            </a:r>
            <a:r>
              <a:rPr lang="en-US" sz="2000" dirty="0"/>
              <a:t> </a:t>
            </a:r>
            <a:r>
              <a:rPr lang="en-US" sz="2000" dirty="0" err="1"/>
              <a:t>limbii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smtClean="0"/>
              <a:t>a</a:t>
            </a:r>
            <a:r>
              <a:rPr lang="ro-RO" sz="2000" dirty="0" smtClean="0"/>
              <a:t> </a:t>
            </a:r>
            <a:r>
              <a:rPr lang="en-US" sz="2000" dirty="0" err="1" smtClean="0"/>
              <a:t>comunicării</a:t>
            </a:r>
            <a:r>
              <a:rPr lang="en-US" sz="2000" dirty="0" smtClean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contexte</a:t>
            </a:r>
            <a:r>
              <a:rPr lang="en-US" sz="2000" dirty="0"/>
              <a:t> .</a:t>
            </a: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Deprinderi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/ </a:t>
            </a:r>
            <a:r>
              <a:rPr lang="en-US" sz="2000" b="1" dirty="0" err="1">
                <a:solidFill>
                  <a:srgbClr val="7030A0"/>
                </a:solidFill>
              </a:rPr>
              <a:t>aptitudini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 smtClean="0"/>
              <a:t>∙ </a:t>
            </a:r>
            <a:r>
              <a:rPr lang="en-US" sz="2000" dirty="0"/>
              <a:t>a </a:t>
            </a:r>
            <a:r>
              <a:rPr lang="en-US" sz="2000" dirty="0" err="1"/>
              <a:t>comunica</a:t>
            </a:r>
            <a:r>
              <a:rPr lang="en-US" sz="2000" dirty="0"/>
              <a:t> oral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scris</a:t>
            </a:r>
            <a:r>
              <a:rPr lang="en-US" sz="2000" dirty="0"/>
              <a:t> </a:t>
            </a:r>
            <a:r>
              <a:rPr lang="en-US" sz="2000" dirty="0" err="1" smtClean="0"/>
              <a:t>într</a:t>
            </a:r>
            <a:r>
              <a:rPr lang="en-US" sz="2000" dirty="0" smtClean="0"/>
              <a:t>-o</a:t>
            </a:r>
            <a:r>
              <a:rPr lang="ro-RO" sz="2000" dirty="0" smtClean="0"/>
              <a:t> </a:t>
            </a:r>
            <a:r>
              <a:rPr lang="en-US" sz="2000" dirty="0" err="1" smtClean="0"/>
              <a:t>varietate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situaţii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a </a:t>
            </a:r>
            <a:r>
              <a:rPr lang="en-US" sz="2000" dirty="0" err="1"/>
              <a:t>monitoriza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adapta</a:t>
            </a:r>
            <a:r>
              <a:rPr lang="en-US" sz="2000" dirty="0"/>
              <a:t> </a:t>
            </a:r>
            <a:r>
              <a:rPr lang="en-US" sz="2000" dirty="0" err="1" smtClean="0"/>
              <a:t>propria</a:t>
            </a:r>
            <a:r>
              <a:rPr lang="ro-RO" sz="2000" dirty="0" smtClean="0"/>
              <a:t> </a:t>
            </a:r>
            <a:r>
              <a:rPr lang="en-US" sz="2000" dirty="0" err="1" smtClean="0"/>
              <a:t>comunicare</a:t>
            </a:r>
            <a:r>
              <a:rPr lang="en-US" sz="2000" dirty="0" smtClean="0"/>
              <a:t> </a:t>
            </a:r>
            <a:r>
              <a:rPr lang="en-US" sz="2000" dirty="0"/>
              <a:t>la </a:t>
            </a:r>
            <a:r>
              <a:rPr lang="en-US" sz="2000" dirty="0" err="1"/>
              <a:t>cerinţele</a:t>
            </a:r>
            <a:r>
              <a:rPr lang="en-US" sz="2000" dirty="0"/>
              <a:t> </a:t>
            </a:r>
            <a:r>
              <a:rPr lang="en-US" sz="2000" dirty="0" err="1"/>
              <a:t>situaţiei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a </a:t>
            </a:r>
            <a:r>
              <a:rPr lang="en-US" sz="2000" dirty="0" err="1"/>
              <a:t>distinge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a </a:t>
            </a:r>
            <a:r>
              <a:rPr lang="en-US" sz="2000" dirty="0" err="1"/>
              <a:t>folosi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 smtClean="0"/>
              <a:t>tipuri</a:t>
            </a:r>
            <a:r>
              <a:rPr lang="ro-RO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/>
              <a:t>texte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a </a:t>
            </a:r>
            <a:r>
              <a:rPr lang="en-US" sz="2000" dirty="0" err="1"/>
              <a:t>căuta</a:t>
            </a:r>
            <a:r>
              <a:rPr lang="en-US" sz="2000" dirty="0"/>
              <a:t>, a </a:t>
            </a:r>
            <a:r>
              <a:rPr lang="en-US" sz="2000" dirty="0" err="1"/>
              <a:t>colecta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a </a:t>
            </a:r>
            <a:r>
              <a:rPr lang="en-US" sz="2000" dirty="0" err="1" smtClean="0"/>
              <a:t>procesa</a:t>
            </a:r>
            <a:r>
              <a:rPr lang="ro-RO" sz="2000" dirty="0" smtClean="0"/>
              <a:t> </a:t>
            </a:r>
            <a:r>
              <a:rPr lang="en-US" sz="2000" dirty="0" err="1" smtClean="0"/>
              <a:t>informaţia</a:t>
            </a:r>
            <a:r>
              <a:rPr lang="en-US" sz="2000" dirty="0" smtClean="0"/>
              <a:t> 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a </a:t>
            </a:r>
            <a:r>
              <a:rPr lang="en-US" sz="2000" dirty="0" err="1"/>
              <a:t>folosi</a:t>
            </a:r>
            <a:r>
              <a:rPr lang="en-US" sz="2000" dirty="0"/>
              <a:t> </a:t>
            </a:r>
            <a:r>
              <a:rPr lang="en-US" sz="2000" dirty="0" err="1"/>
              <a:t>resurse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∙ </a:t>
            </a:r>
            <a:r>
              <a:rPr lang="en-US" sz="2000" dirty="0"/>
              <a:t>a formula </a:t>
            </a:r>
            <a:r>
              <a:rPr lang="en-US" sz="2000" dirty="0" err="1"/>
              <a:t>şi</a:t>
            </a:r>
            <a:r>
              <a:rPr lang="en-US" sz="2000" dirty="0"/>
              <a:t> a </a:t>
            </a:r>
            <a:r>
              <a:rPr lang="en-US" sz="2000" dirty="0" err="1" smtClean="0"/>
              <a:t>exprima</a:t>
            </a:r>
            <a:r>
              <a:rPr lang="ro-RO" sz="2000" dirty="0" smtClean="0"/>
              <a:t> </a:t>
            </a:r>
            <a:r>
              <a:rPr lang="en-US" sz="2000" dirty="0" err="1" smtClean="0"/>
              <a:t>argumente</a:t>
            </a:r>
            <a:r>
              <a:rPr lang="en-US" sz="2000" dirty="0" smtClean="0"/>
              <a:t> </a:t>
            </a:r>
            <a:r>
              <a:rPr lang="en-US" sz="2000" dirty="0" err="1"/>
              <a:t>orale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scrise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smtClean="0"/>
              <a:t>mod</a:t>
            </a:r>
            <a:r>
              <a:rPr lang="ro-RO" sz="2000" dirty="0" smtClean="0"/>
              <a:t> </a:t>
            </a:r>
            <a:r>
              <a:rPr lang="en-US" sz="2000" dirty="0" err="1" smtClean="0"/>
              <a:t>convingător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err="1">
                <a:solidFill>
                  <a:srgbClr val="7030A0"/>
                </a:solidFill>
              </a:rPr>
              <a:t>Atitudini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 smtClean="0"/>
              <a:t>∙ </a:t>
            </a:r>
            <a:r>
              <a:rPr lang="en-US" sz="2000" dirty="0" err="1"/>
              <a:t>atitudine</a:t>
            </a:r>
            <a:r>
              <a:rPr lang="en-US" sz="2000" dirty="0"/>
              <a:t> </a:t>
            </a:r>
            <a:r>
              <a:rPr lang="en-US" sz="2000" dirty="0" err="1"/>
              <a:t>pozitivă</a:t>
            </a:r>
            <a:r>
              <a:rPr lang="en-US" sz="2000" dirty="0"/>
              <a:t> </a:t>
            </a:r>
            <a:r>
              <a:rPr lang="en-US" sz="2000" dirty="0" err="1" smtClean="0"/>
              <a:t>pentru</a:t>
            </a:r>
            <a:r>
              <a:rPr lang="ro-RO" sz="2000" dirty="0" smtClean="0"/>
              <a:t> </a:t>
            </a:r>
            <a:r>
              <a:rPr lang="en-US" sz="2000" dirty="0" smtClean="0"/>
              <a:t>dialog </a:t>
            </a:r>
            <a:r>
              <a:rPr lang="en-US" sz="2000" dirty="0" err="1"/>
              <a:t>constructiv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aprecierea</a:t>
            </a:r>
            <a:r>
              <a:rPr lang="en-US" sz="2000" dirty="0"/>
              <a:t> </a:t>
            </a:r>
            <a:r>
              <a:rPr lang="en-US" sz="2000" dirty="0" err="1"/>
              <a:t>calităţilor</a:t>
            </a:r>
            <a:r>
              <a:rPr lang="en-US" sz="2000" dirty="0"/>
              <a:t> </a:t>
            </a:r>
            <a:r>
              <a:rPr lang="en-US" sz="2000" dirty="0" err="1" smtClean="0"/>
              <a:t>estetice</a:t>
            </a:r>
            <a:r>
              <a:rPr lang="ro-RO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/>
              <a:t>dorinţa</a:t>
            </a:r>
            <a:r>
              <a:rPr lang="en-US" sz="2000" dirty="0"/>
              <a:t> de a le </a:t>
            </a:r>
            <a:r>
              <a:rPr lang="en-US" sz="2000" dirty="0" err="1"/>
              <a:t>promova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interesul</a:t>
            </a:r>
            <a:r>
              <a:rPr lang="en-US" sz="2000" dirty="0"/>
              <a:t> de a </a:t>
            </a:r>
            <a:r>
              <a:rPr lang="en-US" sz="2000" dirty="0" err="1" smtClean="0"/>
              <a:t>comunica</a:t>
            </a:r>
            <a:r>
              <a:rPr lang="ro-RO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interacţiona</a:t>
            </a:r>
            <a:r>
              <a:rPr lang="en-US" sz="2000" dirty="0"/>
              <a:t>) cu </a:t>
            </a:r>
            <a:r>
              <a:rPr lang="en-US" sz="2000" dirty="0" err="1"/>
              <a:t>alţii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conştientizarea</a:t>
            </a:r>
            <a:r>
              <a:rPr lang="en-US" sz="2000" dirty="0"/>
              <a:t> </a:t>
            </a:r>
            <a:r>
              <a:rPr lang="en-US" sz="2000" dirty="0" err="1" smtClean="0"/>
              <a:t>impactului</a:t>
            </a:r>
            <a:r>
              <a:rPr lang="ro-RO" sz="2000" dirty="0" smtClean="0"/>
              <a:t> </a:t>
            </a:r>
            <a:r>
              <a:rPr lang="en-US" sz="2000" dirty="0" err="1" smtClean="0"/>
              <a:t>limbajului</a:t>
            </a:r>
            <a:r>
              <a:rPr lang="en-US" sz="2000" dirty="0" smtClean="0"/>
              <a:t> </a:t>
            </a:r>
            <a:r>
              <a:rPr lang="en-US" sz="2000" dirty="0" err="1"/>
              <a:t>asupra</a:t>
            </a:r>
            <a:r>
              <a:rPr lang="en-US" sz="2000" dirty="0"/>
              <a:t> </a:t>
            </a:r>
            <a:r>
              <a:rPr lang="en-US" sz="2000" dirty="0" err="1"/>
              <a:t>celorlalţi</a:t>
            </a:r>
            <a:r>
              <a:rPr lang="en-US" sz="2000" dirty="0"/>
              <a:t> ;</a:t>
            </a:r>
          </a:p>
          <a:p>
            <a:r>
              <a:rPr lang="en-US" sz="2000" dirty="0" smtClean="0"/>
              <a:t>∙ </a:t>
            </a:r>
            <a:r>
              <a:rPr lang="en-US" sz="2000" dirty="0" err="1"/>
              <a:t>nevoia</a:t>
            </a:r>
            <a:r>
              <a:rPr lang="en-US" sz="2000" dirty="0"/>
              <a:t> de a </a:t>
            </a:r>
            <a:r>
              <a:rPr lang="en-US" sz="2000" dirty="0" err="1"/>
              <a:t>înţelege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de </a:t>
            </a:r>
            <a:r>
              <a:rPr lang="en-US" sz="2000" dirty="0" smtClean="0"/>
              <a:t>a</a:t>
            </a:r>
            <a:r>
              <a:rPr lang="ro-RO" sz="2000" dirty="0" smtClean="0"/>
              <a:t>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/>
              <a:t>limbajul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 smtClean="0"/>
              <a:t>modpozitiv</a:t>
            </a:r>
            <a:r>
              <a:rPr lang="en-US" sz="2000" dirty="0" smtClean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responsabil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82" y="1158647"/>
            <a:ext cx="3803257" cy="23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7318"/>
            <a:ext cx="1237488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3. </a:t>
            </a:r>
            <a:r>
              <a:rPr lang="en-US" sz="2800" b="1" dirty="0" err="1">
                <a:solidFill>
                  <a:srgbClr val="7030A0"/>
                </a:solidFill>
              </a:rPr>
              <a:t>Competenţa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digitală</a:t>
            </a:r>
            <a:r>
              <a:rPr lang="en-US" sz="2800" b="1" dirty="0">
                <a:solidFill>
                  <a:srgbClr val="7030A0"/>
                </a:solidFill>
              </a:rPr>
              <a:t> (TSI – </a:t>
            </a:r>
            <a:r>
              <a:rPr lang="en-US" sz="2800" b="1" dirty="0" err="1">
                <a:solidFill>
                  <a:srgbClr val="7030A0"/>
                </a:solidFill>
              </a:rPr>
              <a:t>Tehnologia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societăţii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informaţiei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7030A0"/>
                </a:solidFill>
              </a:rPr>
              <a:t>Cunoştinţe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</a:t>
            </a:r>
            <a:r>
              <a:rPr lang="en-US" dirty="0" err="1"/>
              <a:t>oportunităţi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riscuri</a:t>
            </a:r>
            <a:r>
              <a:rPr lang="ro-RO" dirty="0" smtClean="0"/>
              <a:t> </a:t>
            </a:r>
            <a:r>
              <a:rPr lang="en-US" dirty="0" err="1" smtClean="0"/>
              <a:t>potenţiale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internetului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ale</a:t>
            </a:r>
            <a:r>
              <a:rPr lang="ro-RO" dirty="0" smtClean="0"/>
              <a:t> </a:t>
            </a:r>
            <a:r>
              <a:rPr lang="en-US" dirty="0" err="1" smtClean="0"/>
              <a:t>comunicării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 smtClean="0"/>
              <a:t>mediilor</a:t>
            </a:r>
            <a:r>
              <a:rPr lang="ro-RO" dirty="0" smtClean="0"/>
              <a:t> </a:t>
            </a:r>
            <a:r>
              <a:rPr lang="en-US" dirty="0" err="1" smtClean="0"/>
              <a:t>electronice</a:t>
            </a:r>
            <a:r>
              <a:rPr lang="en-US" dirty="0" smtClean="0"/>
              <a:t> </a:t>
            </a:r>
            <a:r>
              <a:rPr lang="en-US" dirty="0"/>
              <a:t>(e-mail, </a:t>
            </a:r>
            <a:r>
              <a:rPr lang="en-US" dirty="0" err="1"/>
              <a:t>utilităţi</a:t>
            </a:r>
            <a:r>
              <a:rPr lang="en-US" dirty="0"/>
              <a:t> </a:t>
            </a:r>
            <a:r>
              <a:rPr lang="en-US" dirty="0" smtClean="0"/>
              <a:t>din</a:t>
            </a:r>
            <a:r>
              <a:rPr lang="ro-RO" dirty="0" smtClean="0"/>
              <a:t> </a:t>
            </a:r>
            <a:r>
              <a:rPr lang="en-US" dirty="0" err="1" smtClean="0"/>
              <a:t>reţea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: </a:t>
            </a:r>
            <a:r>
              <a:rPr lang="en-US" dirty="0" err="1"/>
              <a:t>schimb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informaţii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colaborare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ro-RO" dirty="0" smtClean="0"/>
              <a:t> </a:t>
            </a:r>
            <a:r>
              <a:rPr lang="en-US" dirty="0" err="1" smtClean="0"/>
              <a:t>reţea</a:t>
            </a:r>
            <a:r>
              <a:rPr lang="en-US" dirty="0"/>
              <a:t>, </a:t>
            </a:r>
            <a:r>
              <a:rPr lang="en-US" dirty="0" err="1"/>
              <a:t>învăţare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cercetare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înţelegerea</a:t>
            </a:r>
            <a:r>
              <a:rPr lang="en-US" dirty="0"/>
              <a:t> </a:t>
            </a:r>
            <a:r>
              <a:rPr lang="en-US" dirty="0" err="1"/>
              <a:t>modului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smtClean="0"/>
              <a:t>care</a:t>
            </a:r>
            <a:r>
              <a:rPr lang="ro-RO" dirty="0" smtClean="0"/>
              <a:t> </a:t>
            </a:r>
            <a:r>
              <a:rPr lang="en-US" dirty="0" smtClean="0"/>
              <a:t>TSI </a:t>
            </a:r>
            <a:r>
              <a:rPr lang="en-US" dirty="0"/>
              <a:t>pot </a:t>
            </a:r>
            <a:r>
              <a:rPr lang="en-US" dirty="0" err="1"/>
              <a:t>constitui</a:t>
            </a:r>
            <a:r>
              <a:rPr lang="en-US" dirty="0"/>
              <a:t> un </a:t>
            </a:r>
            <a:r>
              <a:rPr lang="en-US" dirty="0" err="1" smtClean="0"/>
              <a:t>suport</a:t>
            </a:r>
            <a:r>
              <a:rPr lang="ro-RO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creativitate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inovaţie</a:t>
            </a:r>
            <a:r>
              <a:rPr lang="en-US" dirty="0"/>
              <a:t> 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sensibilizarea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problemele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validitate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fiabilitate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informaţiilor</a:t>
            </a:r>
            <a:r>
              <a:rPr lang="ro-RO" dirty="0" smtClean="0"/>
              <a:t> </a:t>
            </a:r>
            <a:r>
              <a:rPr lang="en-US" dirty="0" err="1" smtClean="0"/>
              <a:t>disponibile</a:t>
            </a:r>
            <a:r>
              <a:rPr lang="en-US" dirty="0" smtClean="0"/>
              <a:t>.</a:t>
            </a:r>
            <a:endParaRPr lang="ro-RO" dirty="0" smtClean="0"/>
          </a:p>
          <a:p>
            <a:endParaRPr lang="en-US" dirty="0"/>
          </a:p>
          <a:p>
            <a:r>
              <a:rPr lang="en-US" b="1" dirty="0" err="1">
                <a:solidFill>
                  <a:srgbClr val="7030A0"/>
                </a:solidFill>
              </a:rPr>
              <a:t>Deprinderi</a:t>
            </a:r>
            <a:r>
              <a:rPr lang="en-US" b="1" dirty="0">
                <a:solidFill>
                  <a:srgbClr val="7030A0"/>
                </a:solidFill>
              </a:rPr>
              <a:t> / </a:t>
            </a:r>
            <a:r>
              <a:rPr lang="en-US" b="1" dirty="0" err="1" smtClean="0">
                <a:solidFill>
                  <a:srgbClr val="7030A0"/>
                </a:solidFill>
              </a:rPr>
              <a:t>aptitudini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a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informaţia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smtClean="0"/>
              <a:t>mod</a:t>
            </a:r>
            <a:r>
              <a:rPr lang="ro-RO" dirty="0" smtClean="0"/>
              <a:t> </a:t>
            </a:r>
            <a:r>
              <a:rPr lang="en-US" dirty="0" smtClean="0"/>
              <a:t>critic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sistematic</a:t>
            </a:r>
            <a:r>
              <a:rPr lang="en-US" dirty="0"/>
              <a:t>, </a:t>
            </a:r>
            <a:r>
              <a:rPr lang="en-US" dirty="0" err="1" smtClean="0"/>
              <a:t>apreciind</a:t>
            </a:r>
            <a:r>
              <a:rPr lang="ro-RO" dirty="0" smtClean="0"/>
              <a:t> </a:t>
            </a:r>
            <a:r>
              <a:rPr lang="en-US" dirty="0" err="1" smtClean="0"/>
              <a:t>relevanţa</a:t>
            </a:r>
            <a:r>
              <a:rPr lang="en-US" dirty="0" smtClean="0"/>
              <a:t>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diferenţiind</a:t>
            </a:r>
            <a:r>
              <a:rPr lang="en-US" dirty="0" smtClean="0"/>
              <a:t> </a:t>
            </a:r>
            <a:r>
              <a:rPr lang="en-US" dirty="0" err="1"/>
              <a:t>informaţia</a:t>
            </a:r>
            <a:r>
              <a:rPr lang="en-US" dirty="0"/>
              <a:t> </a:t>
            </a:r>
            <a:r>
              <a:rPr lang="en-US" dirty="0" err="1"/>
              <a:t>reală</a:t>
            </a:r>
            <a:r>
              <a:rPr lang="en-US" dirty="0"/>
              <a:t> </a:t>
            </a:r>
            <a:r>
              <a:rPr lang="en-US" dirty="0" err="1" smtClean="0"/>
              <a:t>decea</a:t>
            </a:r>
            <a:r>
              <a:rPr lang="en-US" dirty="0" smtClean="0"/>
              <a:t> </a:t>
            </a:r>
            <a:r>
              <a:rPr lang="en-US" dirty="0" err="1"/>
              <a:t>virtuală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identificarea</a:t>
            </a:r>
            <a:r>
              <a:rPr lang="ro-RO" dirty="0" smtClean="0"/>
              <a:t> </a:t>
            </a:r>
            <a:r>
              <a:rPr lang="en-US" dirty="0" err="1" smtClean="0"/>
              <a:t>legăturilor</a:t>
            </a:r>
            <a:r>
              <a:rPr lang="en-US" dirty="0" smtClean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a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 smtClean="0"/>
              <a:t>pentru</a:t>
            </a:r>
            <a:r>
              <a:rPr lang="ro-RO" dirty="0" smtClean="0"/>
              <a:t> </a:t>
            </a:r>
            <a:r>
              <a:rPr lang="en-US" dirty="0" err="1" smtClean="0"/>
              <a:t>producerea</a:t>
            </a:r>
            <a:r>
              <a:rPr lang="en-US" dirty="0"/>
              <a:t>, </a:t>
            </a:r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r>
              <a:rPr lang="ro-RO" dirty="0" smtClean="0"/>
              <a:t> </a:t>
            </a:r>
            <a:r>
              <a:rPr lang="en-US" dirty="0" err="1" smtClean="0"/>
              <a:t>înţelegerea</a:t>
            </a:r>
            <a:r>
              <a:rPr lang="en-US" dirty="0" smtClean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 smtClean="0"/>
              <a:t>informaţii</a:t>
            </a:r>
            <a:r>
              <a:rPr lang="ro-RO" dirty="0" smtClean="0"/>
              <a:t> </a:t>
            </a:r>
            <a:r>
              <a:rPr lang="en-US" dirty="0" err="1" smtClean="0"/>
              <a:t>complexe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a </a:t>
            </a:r>
            <a:r>
              <a:rPr lang="en-US" dirty="0" err="1"/>
              <a:t>accesa</a:t>
            </a:r>
            <a:r>
              <a:rPr lang="en-US" dirty="0"/>
              <a:t>, a </a:t>
            </a:r>
            <a:r>
              <a:rPr lang="en-US" dirty="0" err="1"/>
              <a:t>explora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 smtClean="0"/>
              <a:t>utiliza</a:t>
            </a:r>
            <a:r>
              <a:rPr lang="ro-RO" dirty="0" smtClean="0"/>
              <a:t> </a:t>
            </a:r>
            <a:r>
              <a:rPr lang="en-US" dirty="0" err="1" smtClean="0"/>
              <a:t>serviciile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pe</a:t>
            </a:r>
            <a:r>
              <a:rPr lang="en-US" dirty="0"/>
              <a:t> Internet ;</a:t>
            </a:r>
          </a:p>
          <a:p>
            <a:r>
              <a:rPr lang="en-US" dirty="0" smtClean="0"/>
              <a:t>∙ </a:t>
            </a:r>
            <a:r>
              <a:rPr lang="en-US" dirty="0"/>
              <a:t>a </a:t>
            </a:r>
            <a:r>
              <a:rPr lang="en-US" dirty="0" err="1"/>
              <a:t>folosi</a:t>
            </a:r>
            <a:r>
              <a:rPr lang="en-US" dirty="0"/>
              <a:t> TSI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sprijini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ro-RO" dirty="0" smtClean="0"/>
              <a:t> </a:t>
            </a:r>
            <a:r>
              <a:rPr lang="en-US" dirty="0" err="1" smtClean="0"/>
              <a:t>gândire</a:t>
            </a:r>
            <a:r>
              <a:rPr lang="en-US" dirty="0" smtClean="0"/>
              <a:t> </a:t>
            </a:r>
            <a:r>
              <a:rPr lang="en-US" dirty="0" err="1"/>
              <a:t>critică</a:t>
            </a:r>
            <a:r>
              <a:rPr lang="en-US" dirty="0"/>
              <a:t>, </a:t>
            </a:r>
            <a:r>
              <a:rPr lang="en-US" dirty="0" err="1"/>
              <a:t>creativitatea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inovaţia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endParaRPr lang="ro-RO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7030A0"/>
                </a:solidFill>
              </a:rPr>
              <a:t>Atitudini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</a:t>
            </a:r>
            <a:r>
              <a:rPr lang="en-US" dirty="0" err="1"/>
              <a:t>atitudine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reflexivă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informaţia</a:t>
            </a:r>
            <a:r>
              <a:rPr lang="en-US" dirty="0" smtClean="0"/>
              <a:t> 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responsabilă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en-US" dirty="0" err="1" smtClean="0"/>
              <a:t>mijloacelor</a:t>
            </a:r>
            <a:r>
              <a:rPr lang="en-US" dirty="0" smtClean="0"/>
              <a:t> </a:t>
            </a:r>
            <a:r>
              <a:rPr lang="en-US" dirty="0"/>
              <a:t>interactive 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interes</a:t>
            </a:r>
            <a:r>
              <a:rPr lang="en-US" dirty="0"/>
              <a:t> de </a:t>
            </a:r>
            <a:r>
              <a:rPr lang="en-US" dirty="0" err="1"/>
              <a:t>implicare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comunităţi</a:t>
            </a:r>
            <a:r>
              <a:rPr lang="ro-RO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reţele</a:t>
            </a:r>
            <a:r>
              <a:rPr lang="en-US" dirty="0"/>
              <a:t> cu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 smtClean="0"/>
              <a:t>culturale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45" y="3879669"/>
            <a:ext cx="3415616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6" y="394692"/>
            <a:ext cx="1174350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5. A </a:t>
            </a:r>
            <a:r>
              <a:rPr lang="en-US" sz="2400" b="1" dirty="0" err="1">
                <a:solidFill>
                  <a:srgbClr val="7030A0"/>
                </a:solidFill>
              </a:rPr>
              <a:t>învăţa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înveţi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b="1" dirty="0" err="1" smtClean="0">
                <a:solidFill>
                  <a:srgbClr val="7030A0"/>
                </a:solidFill>
              </a:rPr>
              <a:t>Cunoştinţe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</a:t>
            </a:r>
            <a:r>
              <a:rPr lang="en-US" dirty="0" err="1"/>
              <a:t>competenţele</a:t>
            </a:r>
            <a:r>
              <a:rPr lang="en-US" dirty="0"/>
              <a:t>, </a:t>
            </a:r>
            <a:r>
              <a:rPr lang="en-US" dirty="0" err="1" smtClean="0"/>
              <a:t>cunoştinţele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deprinderile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calificările</a:t>
            </a:r>
            <a:r>
              <a:rPr lang="en-US" dirty="0"/>
              <a:t> </a:t>
            </a:r>
            <a:r>
              <a:rPr lang="en-US" dirty="0" err="1" smtClean="0"/>
              <a:t>solicitate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/>
              <a:t>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carieră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 err="1"/>
              <a:t>cunoaşterea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înţelegerea</a:t>
            </a:r>
            <a:r>
              <a:rPr lang="ro-RO" dirty="0" smtClean="0"/>
              <a:t> </a:t>
            </a:r>
            <a:r>
              <a:rPr lang="en-US" dirty="0" err="1" smtClean="0"/>
              <a:t>strategiilor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învăţare</a:t>
            </a:r>
            <a:r>
              <a:rPr lang="en-US" dirty="0"/>
              <a:t> </a:t>
            </a:r>
            <a:r>
              <a:rPr lang="en-US" dirty="0" err="1"/>
              <a:t>preferate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 err="1" smtClean="0"/>
              <a:t>cunoaşterea</a:t>
            </a:r>
            <a:r>
              <a:rPr lang="ro-RO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înţelegerea</a:t>
            </a:r>
            <a:r>
              <a:rPr lang="ro-RO" dirty="0" smtClean="0"/>
              <a:t> </a:t>
            </a:r>
            <a:r>
              <a:rPr lang="en-US" dirty="0" err="1" smtClean="0"/>
              <a:t>punctelor</a:t>
            </a:r>
            <a:r>
              <a:rPr lang="en-US" dirty="0" smtClean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slabe</a:t>
            </a:r>
            <a:r>
              <a:rPr lang="en-US" dirty="0"/>
              <a:t> </a:t>
            </a:r>
            <a:r>
              <a:rPr lang="en-US" dirty="0" err="1" smtClean="0"/>
              <a:t>privind</a:t>
            </a:r>
            <a:r>
              <a:rPr lang="ro-RO" dirty="0" smtClean="0"/>
              <a:t> </a:t>
            </a:r>
            <a:r>
              <a:rPr lang="en-US" dirty="0" err="1" smtClean="0"/>
              <a:t>aptitudinile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calificările</a:t>
            </a:r>
            <a:r>
              <a:rPr lang="ro-RO" dirty="0" smtClean="0"/>
              <a:t> </a:t>
            </a:r>
            <a:r>
              <a:rPr lang="en-US" dirty="0" err="1" smtClean="0"/>
              <a:t>personale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 smtClean="0"/>
              <a:t>căuta</a:t>
            </a:r>
            <a:r>
              <a:rPr lang="ro-RO" dirty="0" smtClean="0"/>
              <a:t> </a:t>
            </a:r>
            <a:r>
              <a:rPr lang="en-US" dirty="0" err="1" smtClean="0"/>
              <a:t>oportunităţi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formare</a:t>
            </a:r>
            <a:r>
              <a:rPr lang="ro-RO" dirty="0"/>
              <a:t>,</a:t>
            </a:r>
            <a:r>
              <a:rPr lang="en-US" dirty="0" smtClean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consiliere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carieră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educaţie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ro-RO" b="1" dirty="0" smtClean="0">
              <a:solidFill>
                <a:srgbClr val="7030A0"/>
              </a:solidFill>
            </a:endParaRPr>
          </a:p>
          <a:p>
            <a:r>
              <a:rPr lang="en-US" b="1" dirty="0" err="1" smtClean="0">
                <a:solidFill>
                  <a:srgbClr val="7030A0"/>
                </a:solidFill>
              </a:rPr>
              <a:t>Deprinderi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/ </a:t>
            </a:r>
            <a:r>
              <a:rPr lang="en-US" b="1" dirty="0" err="1">
                <a:solidFill>
                  <a:srgbClr val="7030A0"/>
                </a:solidFill>
              </a:rPr>
              <a:t>aptitudini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 smtClean="0"/>
              <a:t>∙ </a:t>
            </a:r>
            <a:r>
              <a:rPr lang="en-US" dirty="0" err="1"/>
              <a:t>accesarea</a:t>
            </a:r>
            <a:r>
              <a:rPr lang="en-US" dirty="0"/>
              <a:t>, </a:t>
            </a:r>
            <a:r>
              <a:rPr lang="en-US" dirty="0" err="1"/>
              <a:t>procesarea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asimilarea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cunoştinţe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aptitudini</a:t>
            </a:r>
            <a:r>
              <a:rPr lang="ro-RO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deprinderi</a:t>
            </a:r>
            <a:r>
              <a:rPr lang="en-US" dirty="0"/>
              <a:t>);</a:t>
            </a:r>
          </a:p>
          <a:p>
            <a:r>
              <a:rPr lang="en-US" dirty="0" smtClean="0"/>
              <a:t>∙ </a:t>
            </a:r>
            <a:r>
              <a:rPr lang="en-US" dirty="0"/>
              <a:t>a </a:t>
            </a:r>
            <a:r>
              <a:rPr lang="en-US" dirty="0" err="1"/>
              <a:t>persevera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învăţare</a:t>
            </a:r>
            <a:r>
              <a:rPr lang="en-US" dirty="0"/>
              <a:t>, a </a:t>
            </a:r>
            <a:r>
              <a:rPr lang="en-US" dirty="0" smtClean="0"/>
              <a:t>se</a:t>
            </a:r>
            <a:r>
              <a:rPr lang="ro-RO" dirty="0" smtClean="0"/>
              <a:t> </a:t>
            </a:r>
            <a:r>
              <a:rPr lang="en-US" dirty="0" err="1" smtClean="0"/>
              <a:t>concentra</a:t>
            </a:r>
            <a:r>
              <a:rPr lang="en-US" dirty="0" smtClean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 </a:t>
            </a:r>
            <a:r>
              <a:rPr lang="en-US" dirty="0" err="1"/>
              <a:t>prelungite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timp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/>
              <a:t>a </a:t>
            </a:r>
            <a:r>
              <a:rPr lang="en-US" dirty="0" err="1"/>
              <a:t>reflecta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critic </a:t>
            </a:r>
            <a:r>
              <a:rPr lang="en-US" dirty="0" err="1" smtClean="0"/>
              <a:t>asupra</a:t>
            </a:r>
            <a:r>
              <a:rPr lang="ro-RO" dirty="0" smtClean="0"/>
              <a:t> </a:t>
            </a:r>
            <a:r>
              <a:rPr lang="en-US" dirty="0" err="1" smtClean="0"/>
              <a:t>obiectului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finalităţii</a:t>
            </a:r>
            <a:r>
              <a:rPr lang="en-US" dirty="0"/>
              <a:t> </a:t>
            </a:r>
            <a:r>
              <a:rPr lang="en-US" dirty="0" err="1"/>
              <a:t>învăţării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/>
              <a:t>a </a:t>
            </a:r>
            <a:r>
              <a:rPr lang="en-US" dirty="0" err="1"/>
              <a:t>atribui</a:t>
            </a:r>
            <a:r>
              <a:rPr lang="en-US" dirty="0"/>
              <a:t> un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învăţarea</a:t>
            </a:r>
            <a:r>
              <a:rPr lang="ro-RO" dirty="0" smtClean="0"/>
              <a:t> </a:t>
            </a:r>
            <a:r>
              <a:rPr lang="en-US" dirty="0" err="1" smtClean="0"/>
              <a:t>autonomă</a:t>
            </a:r>
            <a:r>
              <a:rPr lang="en-US" dirty="0"/>
              <a:t>, </a:t>
            </a:r>
            <a:r>
              <a:rPr lang="en-US" dirty="0" err="1"/>
              <a:t>dovedind</a:t>
            </a:r>
            <a:r>
              <a:rPr lang="en-US" dirty="0"/>
              <a:t> </a:t>
            </a:r>
            <a:r>
              <a:rPr lang="en-US" dirty="0" err="1" smtClean="0"/>
              <a:t>autodisciplină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smtClean="0"/>
              <a:t>ca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echipă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cadrul</a:t>
            </a:r>
            <a:r>
              <a:rPr lang="ro-RO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învăţare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/>
              <a:t>a </a:t>
            </a:r>
            <a:r>
              <a:rPr lang="en-US" dirty="0" err="1"/>
              <a:t>organiza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învăţare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7030A0"/>
                </a:solidFill>
              </a:rPr>
              <a:t>Atitudini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 smtClean="0"/>
              <a:t>∙ </a:t>
            </a:r>
            <a:r>
              <a:rPr lang="en-US" dirty="0" err="1"/>
              <a:t>atitudinea</a:t>
            </a:r>
            <a:r>
              <a:rPr lang="en-US" dirty="0"/>
              <a:t> </a:t>
            </a:r>
            <a:r>
              <a:rPr lang="en-US" dirty="0" err="1"/>
              <a:t>centrată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 smtClean="0"/>
              <a:t>rezolvarea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sprijini</a:t>
            </a:r>
            <a:r>
              <a:rPr lang="ro-RO" dirty="0" smtClean="0"/>
              <a:t> </a:t>
            </a:r>
            <a:r>
              <a:rPr lang="en-US" dirty="0" err="1" smtClean="0"/>
              <a:t>procesul</a:t>
            </a:r>
            <a:r>
              <a:rPr lang="en-US" dirty="0" smtClean="0"/>
              <a:t> </a:t>
            </a:r>
            <a:r>
              <a:rPr lang="en-US" dirty="0" err="1"/>
              <a:t>propriu</a:t>
            </a:r>
            <a:r>
              <a:rPr lang="en-US" dirty="0"/>
              <a:t> de </a:t>
            </a:r>
            <a:r>
              <a:rPr lang="en-US" dirty="0" err="1"/>
              <a:t>învăţăre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/>
              <a:t>individului</a:t>
            </a:r>
            <a:r>
              <a:rPr lang="en-US" dirty="0"/>
              <a:t> de a</a:t>
            </a:r>
          </a:p>
          <a:p>
            <a:r>
              <a:rPr lang="en-US" dirty="0" err="1"/>
              <a:t>înlătura</a:t>
            </a:r>
            <a:r>
              <a:rPr lang="en-US" dirty="0"/>
              <a:t> </a:t>
            </a:r>
            <a:r>
              <a:rPr lang="en-US" dirty="0" err="1"/>
              <a:t>obstacolele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en-US" dirty="0" err="1" smtClean="0"/>
              <a:t>gestiona</a:t>
            </a:r>
            <a:r>
              <a:rPr lang="en-US" dirty="0" smtClean="0"/>
              <a:t> </a:t>
            </a:r>
            <a:r>
              <a:rPr lang="en-US" dirty="0" err="1"/>
              <a:t>schimbarea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 err="1"/>
              <a:t>manifestarea</a:t>
            </a:r>
            <a:r>
              <a:rPr lang="en-US" dirty="0"/>
              <a:t> </a:t>
            </a:r>
            <a:r>
              <a:rPr lang="en-US" dirty="0" err="1"/>
              <a:t>dorinţei</a:t>
            </a:r>
            <a:r>
              <a:rPr lang="en-US" dirty="0"/>
              <a:t> de 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en-US" dirty="0" err="1" smtClean="0"/>
              <a:t>exploata</a:t>
            </a:r>
            <a:r>
              <a:rPr lang="en-US" dirty="0" smtClean="0"/>
              <a:t> </a:t>
            </a:r>
            <a:r>
              <a:rPr lang="en-US" dirty="0" err="1"/>
              <a:t>experienţele</a:t>
            </a:r>
            <a:r>
              <a:rPr lang="en-US" dirty="0"/>
              <a:t> de </a:t>
            </a:r>
            <a:r>
              <a:rPr lang="en-US" dirty="0" err="1" smtClean="0"/>
              <a:t>învăţare</a:t>
            </a:r>
            <a:r>
              <a:rPr lang="ro-RO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/>
              <a:t>experienţele</a:t>
            </a:r>
            <a:r>
              <a:rPr lang="en-US" dirty="0"/>
              <a:t> de </a:t>
            </a:r>
            <a:r>
              <a:rPr lang="en-US" dirty="0" err="1"/>
              <a:t>viaţă</a:t>
            </a:r>
            <a:r>
              <a:rPr lang="en-US" dirty="0"/>
              <a:t>;</a:t>
            </a:r>
          </a:p>
          <a:p>
            <a:r>
              <a:rPr lang="en-US" dirty="0" smtClean="0"/>
              <a:t>∙ </a:t>
            </a:r>
            <a:r>
              <a:rPr lang="en-US" dirty="0" err="1"/>
              <a:t>exploatarea</a:t>
            </a:r>
            <a:r>
              <a:rPr lang="en-US" dirty="0"/>
              <a:t> </a:t>
            </a:r>
            <a:r>
              <a:rPr lang="en-US" dirty="0" err="1" smtClean="0"/>
              <a:t>oportunităţilor</a:t>
            </a:r>
            <a:r>
              <a:rPr lang="ro-RO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învăţare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aplica</a:t>
            </a:r>
            <a:r>
              <a:rPr lang="ro-RO" dirty="0" smtClean="0"/>
              <a:t> </a:t>
            </a:r>
            <a:r>
              <a:rPr lang="en-US" dirty="0" err="1" smtClean="0"/>
              <a:t>achiziţiile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diverse </a:t>
            </a:r>
            <a:r>
              <a:rPr lang="en-US" dirty="0" err="1"/>
              <a:t>situaţii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viaţă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91" y="2217965"/>
            <a:ext cx="3670663" cy="19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9765"/>
            <a:ext cx="12192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6. </a:t>
            </a:r>
            <a:r>
              <a:rPr lang="en-US" sz="2800" b="1" dirty="0" err="1">
                <a:solidFill>
                  <a:srgbClr val="7030A0"/>
                </a:solidFill>
              </a:rPr>
              <a:t>Sensibilizare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şi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exprimare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culturală</a:t>
            </a:r>
            <a:endParaRPr lang="ro-RO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dirty="0" err="1" smtClean="0"/>
              <a:t>Cunoştinţe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conştientizarea</a:t>
            </a:r>
            <a:r>
              <a:rPr lang="en-US" dirty="0"/>
              <a:t> </a:t>
            </a:r>
            <a:r>
              <a:rPr lang="en-US" dirty="0" err="1" smtClean="0"/>
              <a:t>moştenirii</a:t>
            </a:r>
            <a:r>
              <a:rPr lang="ro-RO" dirty="0" smtClean="0"/>
              <a:t> </a:t>
            </a:r>
            <a:r>
              <a:rPr lang="en-US" dirty="0" err="1" smtClean="0"/>
              <a:t>culturale</a:t>
            </a:r>
            <a:r>
              <a:rPr lang="en-US" dirty="0" smtClean="0"/>
              <a:t> </a:t>
            </a:r>
            <a:r>
              <a:rPr lang="en-US" dirty="0"/>
              <a:t>locale, </a:t>
            </a:r>
            <a:r>
              <a:rPr lang="en-US" dirty="0" err="1"/>
              <a:t>naţionale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cunoştinţe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referitoare</a:t>
            </a:r>
            <a:r>
              <a:rPr lang="en-US" dirty="0"/>
              <a:t> </a:t>
            </a:r>
            <a:r>
              <a:rPr lang="en-US" dirty="0" smtClean="0"/>
              <a:t>la</a:t>
            </a:r>
            <a:r>
              <a:rPr lang="ro-RO" dirty="0" smtClean="0"/>
              <a:t> </a:t>
            </a:r>
            <a:r>
              <a:rPr lang="en-US" dirty="0" err="1" smtClean="0"/>
              <a:t>opere</a:t>
            </a:r>
            <a:r>
              <a:rPr lang="en-US" dirty="0" smtClean="0"/>
              <a:t> </a:t>
            </a:r>
            <a:r>
              <a:rPr lang="en-US" dirty="0" err="1"/>
              <a:t>culturale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, </a:t>
            </a:r>
            <a:r>
              <a:rPr lang="en-US" dirty="0" err="1" smtClean="0"/>
              <a:t>inclusiv</a:t>
            </a:r>
            <a:r>
              <a:rPr lang="ro-RO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/>
              <a:t>populară</a:t>
            </a:r>
            <a:r>
              <a:rPr lang="en-US" dirty="0"/>
              <a:t> </a:t>
            </a:r>
            <a:r>
              <a:rPr lang="en-US" dirty="0" err="1"/>
              <a:t>contemporană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înţelegerea</a:t>
            </a:r>
            <a:r>
              <a:rPr lang="en-US" dirty="0"/>
              <a:t> </a:t>
            </a:r>
            <a:r>
              <a:rPr lang="en-US" dirty="0" err="1"/>
              <a:t>diversităţii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lingvistice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Europa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alte</a:t>
            </a:r>
            <a:r>
              <a:rPr lang="ro-RO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</a:t>
            </a:r>
            <a:r>
              <a:rPr lang="en-US" dirty="0"/>
              <a:t>ale </a:t>
            </a:r>
            <a:r>
              <a:rPr lang="en-US" dirty="0" err="1"/>
              <a:t>lumii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înţelegerea</a:t>
            </a:r>
            <a:r>
              <a:rPr lang="en-US" dirty="0"/>
              <a:t> </a:t>
            </a:r>
            <a:r>
              <a:rPr lang="en-US" dirty="0" err="1"/>
              <a:t>importanţei</a:t>
            </a:r>
            <a:r>
              <a:rPr lang="en-US" dirty="0"/>
              <a:t> </a:t>
            </a:r>
            <a:r>
              <a:rPr lang="en-US" dirty="0" err="1" smtClean="0"/>
              <a:t>factorilor</a:t>
            </a:r>
            <a:r>
              <a:rPr lang="ro-RO" dirty="0" smtClean="0"/>
              <a:t> </a:t>
            </a:r>
            <a:r>
              <a:rPr lang="en-US" dirty="0" err="1" smtClean="0"/>
              <a:t>estetici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viaţa</a:t>
            </a:r>
            <a:r>
              <a:rPr lang="en-US" dirty="0"/>
              <a:t> </a:t>
            </a:r>
            <a:r>
              <a:rPr lang="en-US" dirty="0" err="1"/>
              <a:t>zilnică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7030A0"/>
                </a:solidFill>
              </a:rPr>
              <a:t>Deprinderi</a:t>
            </a:r>
            <a:r>
              <a:rPr lang="en-US" b="1" dirty="0">
                <a:solidFill>
                  <a:srgbClr val="7030A0"/>
                </a:solidFill>
              </a:rPr>
              <a:t> / </a:t>
            </a:r>
            <a:r>
              <a:rPr lang="en-US" b="1" dirty="0" err="1" smtClean="0">
                <a:solidFill>
                  <a:srgbClr val="7030A0"/>
                </a:solidFill>
              </a:rPr>
              <a:t>aptitudini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a </a:t>
            </a:r>
            <a:r>
              <a:rPr lang="en-US" dirty="0" err="1"/>
              <a:t>aprecia</a:t>
            </a:r>
            <a:r>
              <a:rPr lang="en-US" dirty="0"/>
              <a:t> critic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estetic</a:t>
            </a:r>
            <a:r>
              <a:rPr lang="en-US" dirty="0"/>
              <a:t> </a:t>
            </a:r>
            <a:r>
              <a:rPr lang="en-US" dirty="0" err="1" smtClean="0"/>
              <a:t>operele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artă</a:t>
            </a:r>
            <a:r>
              <a:rPr lang="en-US" dirty="0"/>
              <a:t>, </a:t>
            </a:r>
            <a:r>
              <a:rPr lang="en-US" dirty="0" err="1"/>
              <a:t>spectacolele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exprimarea</a:t>
            </a:r>
            <a:r>
              <a:rPr lang="en-US" dirty="0" smtClean="0"/>
              <a:t> </a:t>
            </a:r>
            <a:r>
              <a:rPr lang="en-US" dirty="0" err="1"/>
              <a:t>personală</a:t>
            </a:r>
            <a:r>
              <a:rPr lang="en-US" dirty="0"/>
              <a:t> </a:t>
            </a:r>
            <a:r>
              <a:rPr lang="en-US" dirty="0" err="1" smtClean="0"/>
              <a:t>printr</a:t>
            </a:r>
            <a:r>
              <a:rPr lang="en-US" dirty="0" smtClean="0"/>
              <a:t>-o</a:t>
            </a:r>
            <a:r>
              <a:rPr lang="ro-RO" dirty="0" smtClean="0"/>
              <a:t> </a:t>
            </a:r>
            <a:r>
              <a:rPr lang="en-US" dirty="0" err="1" smtClean="0"/>
              <a:t>varietate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mijloace</a:t>
            </a:r>
            <a:r>
              <a:rPr lang="en-US" dirty="0"/>
              <a:t>, </a:t>
            </a:r>
            <a:r>
              <a:rPr lang="en-US" dirty="0" err="1" smtClean="0"/>
              <a:t>folosind</a:t>
            </a:r>
            <a:r>
              <a:rPr lang="ro-RO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/>
              <a:t>aptitudini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a </a:t>
            </a:r>
            <a:r>
              <a:rPr lang="en-US" dirty="0" err="1"/>
              <a:t>compara</a:t>
            </a:r>
            <a:r>
              <a:rPr lang="en-US" dirty="0"/>
              <a:t> </a:t>
            </a:r>
            <a:r>
              <a:rPr lang="en-US" dirty="0" err="1"/>
              <a:t>propriile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opinii</a:t>
            </a:r>
            <a:r>
              <a:rPr lang="en-US" dirty="0"/>
              <a:t> cu ale </a:t>
            </a:r>
            <a:r>
              <a:rPr lang="en-US" dirty="0" err="1"/>
              <a:t>altora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a </a:t>
            </a:r>
            <a:r>
              <a:rPr lang="en-US" dirty="0" err="1"/>
              <a:t>dezvolta</a:t>
            </a:r>
            <a:r>
              <a:rPr lang="en-US" dirty="0"/>
              <a:t> </a:t>
            </a:r>
            <a:r>
              <a:rPr lang="en-US" dirty="0" err="1"/>
              <a:t>aptitudini</a:t>
            </a:r>
            <a:r>
              <a:rPr lang="en-US" dirty="0"/>
              <a:t> creative </a:t>
            </a:r>
            <a:r>
              <a:rPr lang="en-US" dirty="0" smtClean="0"/>
              <a:t>care</a:t>
            </a:r>
            <a:r>
              <a:rPr lang="ro-RO" dirty="0" smtClean="0"/>
              <a:t> </a:t>
            </a:r>
            <a:r>
              <a:rPr lang="en-US" dirty="0" smtClean="0"/>
              <a:t>pot </a:t>
            </a:r>
            <a:r>
              <a:rPr lang="en-US" dirty="0"/>
              <a:t>fi </a:t>
            </a:r>
            <a:r>
              <a:rPr lang="en-US" dirty="0" err="1"/>
              <a:t>transferate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smtClean="0"/>
              <a:t>diverse</a:t>
            </a:r>
            <a:r>
              <a:rPr lang="ro-RO" dirty="0" smtClean="0"/>
              <a:t> </a:t>
            </a:r>
            <a:r>
              <a:rPr lang="en-US" dirty="0" err="1" smtClean="0"/>
              <a:t>contexte</a:t>
            </a:r>
            <a:r>
              <a:rPr lang="en-US" dirty="0" smtClean="0"/>
              <a:t> </a:t>
            </a:r>
            <a:r>
              <a:rPr lang="en-US" dirty="0" err="1"/>
              <a:t>profesionale</a:t>
            </a:r>
            <a:r>
              <a:rPr lang="en-US" dirty="0" smtClean="0"/>
              <a:t>.</a:t>
            </a:r>
            <a:endParaRPr lang="ro-RO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7030A0"/>
                </a:solidFill>
              </a:rPr>
              <a:t>Atitudini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∙ </a:t>
            </a:r>
            <a:r>
              <a:rPr lang="en-US" dirty="0" err="1"/>
              <a:t>înţelegerea</a:t>
            </a:r>
            <a:r>
              <a:rPr lang="en-US" dirty="0"/>
              <a:t> </a:t>
            </a:r>
            <a:r>
              <a:rPr lang="en-US" dirty="0" err="1"/>
              <a:t>profundă</a:t>
            </a:r>
            <a:r>
              <a:rPr lang="en-US" dirty="0"/>
              <a:t> a </a:t>
            </a:r>
            <a:r>
              <a:rPr lang="en-US" dirty="0" err="1"/>
              <a:t>propriei</a:t>
            </a:r>
            <a:r>
              <a:rPr lang="en-US" dirty="0"/>
              <a:t> </a:t>
            </a:r>
            <a:r>
              <a:rPr lang="en-US" dirty="0" err="1" smtClean="0"/>
              <a:t>culturi</a:t>
            </a:r>
            <a:r>
              <a:rPr lang="ro-RO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sentimentul</a:t>
            </a:r>
            <a:r>
              <a:rPr lang="ro-RO" dirty="0" smtClean="0"/>
              <a:t> </a:t>
            </a:r>
            <a:r>
              <a:rPr lang="en-US" dirty="0" err="1" smtClean="0"/>
              <a:t>identităţii</a:t>
            </a:r>
            <a:r>
              <a:rPr lang="en-US" dirty="0" smtClean="0"/>
              <a:t> </a:t>
            </a:r>
            <a:r>
              <a:rPr lang="en-US" dirty="0"/>
              <a:t>ca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en-US" dirty="0" err="1" smtClean="0"/>
              <a:t>respectului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atitudinii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 </a:t>
            </a:r>
            <a:r>
              <a:rPr lang="en-US" dirty="0" err="1" smtClean="0"/>
              <a:t>faţă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diversitatea</a:t>
            </a:r>
            <a:r>
              <a:rPr lang="en-US" dirty="0"/>
              <a:t> </a:t>
            </a:r>
            <a:r>
              <a:rPr lang="en-US" dirty="0" err="1"/>
              <a:t>exprimării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∙ </a:t>
            </a:r>
            <a:r>
              <a:rPr lang="en-US" dirty="0" err="1"/>
              <a:t>creativitate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voinţă</a:t>
            </a:r>
            <a:r>
              <a:rPr lang="en-US" dirty="0"/>
              <a:t> de a </a:t>
            </a:r>
            <a:r>
              <a:rPr lang="en-US" dirty="0" err="1" smtClean="0"/>
              <a:t>dezvolta</a:t>
            </a:r>
            <a:r>
              <a:rPr lang="ro-RO" dirty="0" smtClean="0"/>
              <a:t> </a:t>
            </a:r>
            <a:r>
              <a:rPr lang="en-US" dirty="0" err="1" smtClean="0"/>
              <a:t>propriul</a:t>
            </a:r>
            <a:r>
              <a:rPr lang="en-US" dirty="0" smtClean="0"/>
              <a:t> </a:t>
            </a:r>
            <a:r>
              <a:rPr lang="en-US" dirty="0" err="1"/>
              <a:t>sens</a:t>
            </a:r>
            <a:r>
              <a:rPr lang="en-US" dirty="0"/>
              <a:t> </a:t>
            </a:r>
            <a:r>
              <a:rPr lang="en-US" dirty="0" err="1"/>
              <a:t>estetic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practica</a:t>
            </a:r>
            <a:r>
              <a:rPr lang="ro-RO" dirty="0" smtClean="0"/>
              <a:t> </a:t>
            </a:r>
            <a:r>
              <a:rPr lang="en-US" dirty="0" err="1" smtClean="0"/>
              <a:t>personală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exprimării</a:t>
            </a:r>
            <a:r>
              <a:rPr lang="en-US" dirty="0"/>
              <a:t> </a:t>
            </a:r>
            <a:r>
              <a:rPr lang="en-US" dirty="0" err="1"/>
              <a:t>artistice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prin</a:t>
            </a:r>
            <a:r>
              <a:rPr lang="ro-RO" dirty="0" smtClean="0"/>
              <a:t> </a:t>
            </a:r>
            <a:r>
              <a:rPr lang="en-US" dirty="0" err="1" smtClean="0"/>
              <a:t>participarea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viaţa</a:t>
            </a:r>
            <a:r>
              <a:rPr lang="en-US" dirty="0"/>
              <a:t> </a:t>
            </a:r>
            <a:r>
              <a:rPr lang="en-US" dirty="0" err="1"/>
              <a:t>culturală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89" y="139104"/>
            <a:ext cx="3788227" cy="1784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8583" y="1949288"/>
            <a:ext cx="2010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dirty="0" smtClean="0"/>
              <a:t>SursaȘ Cultură și identitate</a:t>
            </a:r>
          </a:p>
          <a:p>
            <a:r>
              <a:rPr lang="ro-RO" sz="1100" dirty="0" smtClean="0"/>
              <a:t>Dri.gov.ro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59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7613"/>
            <a:ext cx="1219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Profilul</a:t>
            </a:r>
            <a:r>
              <a:rPr lang="en-US" sz="2800" b="1" dirty="0">
                <a:solidFill>
                  <a:srgbClr val="7030A0"/>
                </a:solidFill>
              </a:rPr>
              <a:t> de </a:t>
            </a:r>
            <a:r>
              <a:rPr lang="en-US" sz="2800" b="1" dirty="0" err="1">
                <a:solidFill>
                  <a:srgbClr val="7030A0"/>
                </a:solidFill>
              </a:rPr>
              <a:t>formare</a:t>
            </a:r>
            <a:r>
              <a:rPr lang="en-US" sz="2800" b="1" dirty="0">
                <a:solidFill>
                  <a:srgbClr val="7030A0"/>
                </a:solidFill>
              </a:rPr>
              <a:t> al </a:t>
            </a:r>
            <a:r>
              <a:rPr lang="en-US" sz="2800" b="1" dirty="0" err="1">
                <a:solidFill>
                  <a:srgbClr val="7030A0"/>
                </a:solidFill>
              </a:rPr>
              <a:t>absolventului</a:t>
            </a:r>
            <a:r>
              <a:rPr lang="en-US" sz="2800" b="1" dirty="0">
                <a:solidFill>
                  <a:srgbClr val="7030A0"/>
                </a:solidFill>
              </a:rPr>
              <a:t> de </a:t>
            </a:r>
            <a:r>
              <a:rPr lang="en-US" sz="2800" b="1" dirty="0" err="1">
                <a:solidFill>
                  <a:srgbClr val="7030A0"/>
                </a:solidFill>
              </a:rPr>
              <a:t>clasa</a:t>
            </a:r>
            <a:r>
              <a:rPr lang="en-US" sz="2800" b="1" dirty="0">
                <a:solidFill>
                  <a:srgbClr val="7030A0"/>
                </a:solidFill>
              </a:rPr>
              <a:t> a X-a</a:t>
            </a:r>
          </a:p>
          <a:p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ro-RO" dirty="0" smtClean="0"/>
              <a:t> </a:t>
            </a:r>
            <a:r>
              <a:rPr lang="en-US" dirty="0" err="1" smtClean="0"/>
              <a:t>limba</a:t>
            </a:r>
            <a:r>
              <a:rPr lang="en-US" dirty="0" smtClean="0"/>
              <a:t> </a:t>
            </a:r>
            <a:r>
              <a:rPr lang="en-US" dirty="0" err="1"/>
              <a:t>maternă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Receptarea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interpretarea</a:t>
            </a:r>
            <a:r>
              <a:rPr lang="en-US" dirty="0"/>
              <a:t> de </a:t>
            </a:r>
            <a:r>
              <a:rPr lang="en-US" dirty="0" err="1"/>
              <a:t>informaţii</a:t>
            </a:r>
            <a:r>
              <a:rPr lang="en-US" dirty="0"/>
              <a:t>, date, </a:t>
            </a:r>
            <a:r>
              <a:rPr lang="en-US" dirty="0" err="1"/>
              <a:t>opinii</a:t>
            </a:r>
            <a:r>
              <a:rPr lang="en-US" dirty="0"/>
              <a:t>, </a:t>
            </a:r>
            <a:r>
              <a:rPr lang="en-US" dirty="0" err="1"/>
              <a:t>concepte</a:t>
            </a:r>
            <a:r>
              <a:rPr lang="en-US" dirty="0"/>
              <a:t>, </a:t>
            </a:r>
            <a:r>
              <a:rPr lang="en-US" dirty="0" err="1"/>
              <a:t>idei</a:t>
            </a:r>
            <a:r>
              <a:rPr lang="en-US" dirty="0"/>
              <a:t>, </a:t>
            </a:r>
            <a:r>
              <a:rPr lang="en-US" dirty="0" err="1"/>
              <a:t>sentimente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contexte</a:t>
            </a:r>
            <a:r>
              <a:rPr lang="ro-RO" dirty="0" smtClean="0"/>
              <a:t> </a:t>
            </a:r>
            <a:r>
              <a:rPr lang="en-US" dirty="0" err="1" smtClean="0"/>
              <a:t>şcolare</a:t>
            </a:r>
            <a:r>
              <a:rPr lang="en-US" dirty="0"/>
              <a:t>, </a:t>
            </a:r>
            <a:r>
              <a:rPr lang="en-US" dirty="0" err="1"/>
              <a:t>extraşcolare</a:t>
            </a:r>
            <a:r>
              <a:rPr lang="en-US" dirty="0"/>
              <a:t>, </a:t>
            </a:r>
            <a:r>
              <a:rPr lang="en-US" dirty="0" err="1"/>
              <a:t>profesionale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Exprimarea</a:t>
            </a:r>
            <a:r>
              <a:rPr lang="en-US" dirty="0"/>
              <a:t> de </a:t>
            </a:r>
            <a:r>
              <a:rPr lang="en-US" dirty="0" err="1"/>
              <a:t>opinii</a:t>
            </a:r>
            <a:r>
              <a:rPr lang="en-US" dirty="0"/>
              <a:t>, </a:t>
            </a:r>
            <a:r>
              <a:rPr lang="en-US" dirty="0" err="1"/>
              <a:t>idei</a:t>
            </a:r>
            <a:r>
              <a:rPr lang="en-US" dirty="0"/>
              <a:t>, </a:t>
            </a:r>
            <a:r>
              <a:rPr lang="en-US" dirty="0" err="1"/>
              <a:t>sentimente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şcolare</a:t>
            </a:r>
            <a:r>
              <a:rPr lang="en-US" dirty="0"/>
              <a:t>, </a:t>
            </a:r>
            <a:r>
              <a:rPr lang="en-US" dirty="0" err="1"/>
              <a:t>extraşcolare</a:t>
            </a:r>
            <a:r>
              <a:rPr lang="en-US" dirty="0"/>
              <a:t>, </a:t>
            </a:r>
            <a:r>
              <a:rPr lang="en-US" dirty="0" err="1"/>
              <a:t>profesionale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Participarea</a:t>
            </a:r>
            <a:r>
              <a:rPr lang="en-US" dirty="0" smtClean="0"/>
              <a:t> </a:t>
            </a:r>
            <a:r>
              <a:rPr lang="en-US" dirty="0" err="1"/>
              <a:t>constructivă</a:t>
            </a:r>
            <a:r>
              <a:rPr lang="en-US" dirty="0"/>
              <a:t> la </a:t>
            </a:r>
            <a:r>
              <a:rPr lang="en-US" dirty="0" err="1"/>
              <a:t>interacţiuni</a:t>
            </a:r>
            <a:r>
              <a:rPr lang="en-US" dirty="0"/>
              <a:t> </a:t>
            </a:r>
            <a:r>
              <a:rPr lang="en-US" dirty="0" err="1"/>
              <a:t>verbale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diverse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şcolare</a:t>
            </a:r>
            <a:r>
              <a:rPr lang="en-US" dirty="0"/>
              <a:t>, </a:t>
            </a:r>
            <a:r>
              <a:rPr lang="en-US" dirty="0" err="1" smtClean="0"/>
              <a:t>extraşcolare</a:t>
            </a:r>
            <a:r>
              <a:rPr lang="en-US" dirty="0" smtClean="0"/>
              <a:t>,</a:t>
            </a:r>
            <a:endParaRPr lang="ro-RO" dirty="0" smtClean="0"/>
          </a:p>
          <a:p>
            <a:r>
              <a:rPr lang="ro-RO" dirty="0" smtClean="0"/>
              <a:t> </a:t>
            </a:r>
            <a:r>
              <a:rPr lang="en-US" dirty="0" err="1" smtClean="0"/>
              <a:t>profesionale</a:t>
            </a:r>
            <a:r>
              <a:rPr lang="en-US" dirty="0"/>
              <a:t>, </a:t>
            </a:r>
            <a:r>
              <a:rPr lang="en-US" dirty="0" err="1"/>
              <a:t>conștientizând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limbajului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 smtClean="0"/>
              <a:t>celorlalţi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3268425"/>
            <a:ext cx="121919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Profilul</a:t>
            </a:r>
            <a:r>
              <a:rPr lang="en-US" sz="2800" b="1" dirty="0">
                <a:solidFill>
                  <a:srgbClr val="7030A0"/>
                </a:solidFill>
              </a:rPr>
              <a:t> de </a:t>
            </a:r>
            <a:r>
              <a:rPr lang="en-US" sz="2800" b="1" dirty="0" err="1">
                <a:solidFill>
                  <a:srgbClr val="7030A0"/>
                </a:solidFill>
              </a:rPr>
              <a:t>formare</a:t>
            </a:r>
            <a:r>
              <a:rPr lang="en-US" sz="2800" b="1" dirty="0">
                <a:solidFill>
                  <a:srgbClr val="7030A0"/>
                </a:solidFill>
              </a:rPr>
              <a:t> al </a:t>
            </a:r>
            <a:r>
              <a:rPr lang="en-US" sz="2800" b="1" dirty="0" err="1">
                <a:solidFill>
                  <a:srgbClr val="7030A0"/>
                </a:solidFill>
              </a:rPr>
              <a:t>absolventului</a:t>
            </a:r>
            <a:r>
              <a:rPr lang="en-US" sz="2800" b="1" dirty="0">
                <a:solidFill>
                  <a:srgbClr val="7030A0"/>
                </a:solidFill>
              </a:rPr>
              <a:t> de </a:t>
            </a:r>
            <a:r>
              <a:rPr lang="en-US" sz="2800" b="1" dirty="0" err="1">
                <a:solidFill>
                  <a:srgbClr val="7030A0"/>
                </a:solidFill>
              </a:rPr>
              <a:t>clasa</a:t>
            </a:r>
            <a:r>
              <a:rPr lang="en-US" sz="2800" b="1" dirty="0">
                <a:solidFill>
                  <a:srgbClr val="7030A0"/>
                </a:solidFill>
              </a:rPr>
              <a:t> a XII-a</a:t>
            </a:r>
          </a:p>
          <a:p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ro-RO" dirty="0" smtClean="0"/>
              <a:t> </a:t>
            </a:r>
            <a:r>
              <a:rPr lang="en-US" dirty="0" err="1" smtClean="0"/>
              <a:t>limba</a:t>
            </a:r>
            <a:r>
              <a:rPr lang="en-US" dirty="0" smtClean="0"/>
              <a:t> </a:t>
            </a:r>
            <a:r>
              <a:rPr lang="en-US" dirty="0" err="1"/>
              <a:t>maternă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Distingerea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interpretarea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varietăţi</a:t>
            </a:r>
            <a:r>
              <a:rPr lang="en-US" dirty="0"/>
              <a:t> de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receptate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diverse </a:t>
            </a:r>
            <a:r>
              <a:rPr lang="en-US" dirty="0" err="1" smtClean="0"/>
              <a:t>situaţii</a:t>
            </a:r>
            <a:endParaRPr lang="ro-RO" dirty="0" smtClean="0"/>
          </a:p>
          <a:p>
            <a:r>
              <a:rPr lang="en-US" dirty="0" smtClean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comunicare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imprevizibile</a:t>
            </a:r>
            <a:r>
              <a:rPr lang="en-US" dirty="0"/>
              <a:t>, </a:t>
            </a:r>
            <a:r>
              <a:rPr lang="en-US" dirty="0" err="1"/>
              <a:t>formale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non-</a:t>
            </a:r>
            <a:r>
              <a:rPr lang="en-US" dirty="0" err="1"/>
              <a:t>formale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Aprecierea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estetice</a:t>
            </a:r>
            <a:r>
              <a:rPr lang="en-US" dirty="0"/>
              <a:t> a </a:t>
            </a:r>
            <a:r>
              <a:rPr lang="en-US" dirty="0" err="1"/>
              <a:t>textelor</a:t>
            </a:r>
            <a:r>
              <a:rPr lang="en-US" dirty="0"/>
              <a:t> </a:t>
            </a:r>
            <a:r>
              <a:rPr lang="en-US" dirty="0" err="1"/>
              <a:t>receptate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Exprimarea</a:t>
            </a:r>
            <a:r>
              <a:rPr lang="en-US" dirty="0"/>
              <a:t> de </a:t>
            </a:r>
            <a:r>
              <a:rPr lang="en-US" dirty="0" err="1"/>
              <a:t>opinii</a:t>
            </a:r>
            <a:r>
              <a:rPr lang="en-US" dirty="0"/>
              <a:t>, </a:t>
            </a:r>
            <a:r>
              <a:rPr lang="en-US" dirty="0" err="1"/>
              <a:t>idei</a:t>
            </a:r>
            <a:r>
              <a:rPr lang="en-US" dirty="0"/>
              <a:t>, </a:t>
            </a:r>
            <a:r>
              <a:rPr lang="en-US" dirty="0" err="1"/>
              <a:t>sentimente</a:t>
            </a:r>
            <a:r>
              <a:rPr lang="en-US" dirty="0"/>
              <a:t>, </a:t>
            </a:r>
            <a:r>
              <a:rPr lang="en-US" dirty="0" err="1"/>
              <a:t>argumente</a:t>
            </a:r>
            <a:r>
              <a:rPr lang="en-US" dirty="0"/>
              <a:t>, </a:t>
            </a:r>
            <a:r>
              <a:rPr lang="en-US" dirty="0" err="1"/>
              <a:t>contraargumente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varietate</a:t>
            </a:r>
            <a:r>
              <a:rPr lang="en-US" dirty="0"/>
              <a:t> de </a:t>
            </a:r>
            <a:r>
              <a:rPr lang="en-US" dirty="0" err="1" smtClean="0"/>
              <a:t>contexte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inclusiv</a:t>
            </a:r>
            <a:r>
              <a:rPr lang="en-US" dirty="0" smtClean="0"/>
              <a:t> </a:t>
            </a:r>
            <a:r>
              <a:rPr lang="en-US" dirty="0" err="1"/>
              <a:t>profesionale</a:t>
            </a:r>
            <a:r>
              <a:rPr lang="en-US" dirty="0"/>
              <a:t>, </a:t>
            </a:r>
            <a:r>
              <a:rPr lang="en-US" dirty="0" err="1"/>
              <a:t>formulând</a:t>
            </a:r>
            <a:r>
              <a:rPr lang="en-US" dirty="0"/>
              <a:t> o </a:t>
            </a:r>
            <a:r>
              <a:rPr lang="en-US" dirty="0" err="1"/>
              <a:t>diversitate</a:t>
            </a:r>
            <a:r>
              <a:rPr lang="en-US" dirty="0"/>
              <a:t> de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Participarea</a:t>
            </a:r>
            <a:r>
              <a:rPr lang="en-US" dirty="0"/>
              <a:t> </a:t>
            </a:r>
            <a:r>
              <a:rPr lang="en-US" dirty="0" err="1"/>
              <a:t>responsabilă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creativă</a:t>
            </a:r>
            <a:r>
              <a:rPr lang="en-US" dirty="0"/>
              <a:t> la o </a:t>
            </a:r>
            <a:r>
              <a:rPr lang="en-US" dirty="0" err="1"/>
              <a:t>diversitate</a:t>
            </a:r>
            <a:r>
              <a:rPr lang="en-US" dirty="0"/>
              <a:t> de </a:t>
            </a:r>
            <a:r>
              <a:rPr lang="en-US" dirty="0" err="1"/>
              <a:t>interacţiuni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, variate </a:t>
            </a:r>
            <a:r>
              <a:rPr lang="en-US" dirty="0" err="1"/>
              <a:t>inclusiv</a:t>
            </a:r>
            <a:endParaRPr lang="en-US" dirty="0"/>
          </a:p>
          <a:p>
            <a:r>
              <a:rPr lang="en-US" dirty="0" err="1"/>
              <a:t>profesionale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convenţii</a:t>
            </a:r>
            <a:r>
              <a:rPr lang="en-US" dirty="0"/>
              <a:t> de </a:t>
            </a:r>
            <a:r>
              <a:rPr lang="en-US" dirty="0" err="1" smtClean="0"/>
              <a:t>comunicare</a:t>
            </a:r>
            <a:r>
              <a:rPr lang="ro-RO" dirty="0" smtClean="0"/>
              <a:t>.</a:t>
            </a:r>
          </a:p>
          <a:p>
            <a:endParaRPr lang="ro-RO" dirty="0"/>
          </a:p>
          <a:p>
            <a:endParaRPr lang="ro-RO" dirty="0" smtClean="0"/>
          </a:p>
          <a:p>
            <a:r>
              <a:rPr lang="ro-RO" dirty="0" smtClean="0"/>
              <a:t>Sursa: edu.ro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732" t="36190" r="2679" b="14047"/>
          <a:stretch/>
        </p:blipFill>
        <p:spPr>
          <a:xfrm>
            <a:off x="10095948" y="5146831"/>
            <a:ext cx="1667517" cy="169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068" y="1525023"/>
            <a:ext cx="1364261" cy="2805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445" y="2247851"/>
            <a:ext cx="2730480" cy="15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649" y="269593"/>
            <a:ext cx="6412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/>
              <a:t>Platforme utilizate în orele </a:t>
            </a:r>
            <a:r>
              <a:rPr lang="ro-RO" sz="3600" dirty="0" smtClean="0"/>
              <a:t>online</a:t>
            </a:r>
          </a:p>
          <a:p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1387928"/>
            <a:ext cx="2857500" cy="16002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31752" y="1261831"/>
            <a:ext cx="7760248" cy="15388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2000" dirty="0">
                <a:solidFill>
                  <a:srgbClr val="3C4043"/>
                </a:solidFill>
                <a:latin typeface="Roboto"/>
              </a:rPr>
              <a:t>I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nstrument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din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suita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Google Apps for Education </a:t>
            </a:r>
            <a:endParaRPr lang="ro-RO" altLang="en-US" sz="2000" dirty="0">
              <a:solidFill>
                <a:srgbClr val="3C4043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2000" dirty="0">
                <a:solidFill>
                  <a:srgbClr val="3C4043"/>
                </a:solidFill>
                <a:latin typeface="Roboto"/>
              </a:rPr>
              <a:t>P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rofesorii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pot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cre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a</a:t>
            </a:r>
            <a:r>
              <a:rPr lang="ro-RO" altLang="en-US" sz="2000" dirty="0" smtClean="0">
                <a:solidFill>
                  <a:srgbClr val="3C4043"/>
                </a:solidFill>
                <a:latin typeface="Roboto"/>
              </a:rPr>
              <a:t>/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organiz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rapid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teme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, </a:t>
            </a:r>
            <a:r>
              <a:rPr lang="ro-RO" altLang="en-US" sz="2000" dirty="0" smtClean="0">
                <a:solidFill>
                  <a:srgbClr val="3C4043"/>
                </a:solidFill>
                <a:latin typeface="Roboto"/>
              </a:rPr>
              <a:t>oferă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eficient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feedback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comunic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ușor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cu </a:t>
            </a:r>
            <a:r>
              <a:rPr lang="ro-RO" altLang="en-US" sz="2000" dirty="0" smtClean="0">
                <a:solidFill>
                  <a:srgbClr val="3C4043"/>
                </a:solidFill>
                <a:latin typeface="Roboto"/>
              </a:rPr>
              <a:t>elev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ii.</a:t>
            </a:r>
            <a:r>
              <a:rPr kumimoji="0" lang="ro-RO" altLang="en-US" sz="2000" b="0" i="0" u="none" strike="noStrike" cap="none" normalizeH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2000" dirty="0" smtClean="0">
                <a:solidFill>
                  <a:srgbClr val="3C4043"/>
                </a:solidFill>
                <a:latin typeface="Roboto"/>
              </a:rPr>
              <a:t>Elev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ii pot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să-și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organizeze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temele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Google Drive,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predea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comunice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direct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profesorii</a:t>
            </a:r>
            <a:r>
              <a:rPr lang="ro-RO" altLang="en-US" sz="2000" dirty="0">
                <a:solidFill>
                  <a:srgbClr val="3C4043"/>
                </a:solidFill>
                <a:latin typeface="Roboto"/>
              </a:rPr>
              <a:t>,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colegii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3290" y="3861860"/>
            <a:ext cx="7628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Molengo"/>
              </a:rPr>
              <a:t>Kahoot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! </a:t>
            </a:r>
            <a:r>
              <a:rPr lang="ro-RO" dirty="0">
                <a:solidFill>
                  <a:srgbClr val="7030A0"/>
                </a:solidFill>
                <a:latin typeface="Molengo"/>
              </a:rPr>
              <a:t>O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platformă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 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cu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ajutorul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careia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se pot </a:t>
            </a:r>
            <a:r>
              <a:rPr lang="en-US" dirty="0" err="1" smtClean="0">
                <a:solidFill>
                  <a:srgbClr val="7030A0"/>
                </a:solidFill>
                <a:latin typeface="Molengo"/>
              </a:rPr>
              <a:t>crea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teste interactive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.</a:t>
            </a:r>
            <a:endParaRPr lang="ro-RO" dirty="0" smtClean="0">
              <a:solidFill>
                <a:srgbClr val="7030A0"/>
              </a:solidFill>
              <a:latin typeface="Molengo"/>
            </a:endParaRPr>
          </a:p>
          <a:p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ro-RO" dirty="0">
                <a:solidFill>
                  <a:srgbClr val="7030A0"/>
                </a:solidFill>
                <a:latin typeface="Molengo"/>
              </a:rPr>
              <a:t>A</a:t>
            </a:r>
            <a:r>
              <a:rPr lang="ro-RO" dirty="0" smtClean="0">
                <a:solidFill>
                  <a:srgbClr val="7030A0"/>
                </a:solidFill>
                <a:latin typeface="Molengo"/>
              </a:rPr>
              <a:t>ccesibilă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la </a:t>
            </a:r>
            <a:r>
              <a:rPr lang="en-US" dirty="0" err="1" smtClean="0">
                <a:solidFill>
                  <a:srgbClr val="7030A0"/>
                </a:solidFill>
                <a:latin typeface="Molengo"/>
              </a:rPr>
              <a:t>clasă</a:t>
            </a:r>
            <a:r>
              <a:rPr lang="ro-RO" dirty="0">
                <a:solidFill>
                  <a:srgbClr val="7030A0"/>
                </a:solidFill>
                <a:latin typeface="Molengo"/>
              </a:rPr>
              <a:t>/</a:t>
            </a:r>
            <a:r>
              <a:rPr lang="en-US" dirty="0" err="1" smtClean="0">
                <a:solidFill>
                  <a:srgbClr val="7030A0"/>
                </a:solidFill>
                <a:latin typeface="Molengo"/>
              </a:rPr>
              <a:t>în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alte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medii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învăţământ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din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întreaga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Molengo"/>
              </a:rPr>
              <a:t>lume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.</a:t>
            </a:r>
            <a:endParaRPr lang="ro-RO" dirty="0" smtClean="0">
              <a:solidFill>
                <a:srgbClr val="7030A0"/>
              </a:solidFill>
              <a:latin typeface="Molengo"/>
            </a:endParaRPr>
          </a:p>
          <a:p>
            <a:r>
              <a:rPr lang="ro-RO" dirty="0" smtClean="0">
                <a:solidFill>
                  <a:srgbClr val="7030A0"/>
                </a:solidFill>
                <a:latin typeface="Molengo"/>
              </a:rPr>
              <a:t>F</a:t>
            </a:r>
            <a:r>
              <a:rPr lang="en-US" dirty="0" err="1" smtClean="0">
                <a:solidFill>
                  <a:srgbClr val="7030A0"/>
                </a:solidFill>
                <a:latin typeface="Molengo"/>
              </a:rPr>
              <a:t>olosită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acum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, de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peste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50 de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milioane</a:t>
            </a:r>
            <a:r>
              <a:rPr lang="en-US" dirty="0">
                <a:solidFill>
                  <a:srgbClr val="7030A0"/>
                </a:solidFill>
                <a:latin typeface="Molengo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Molengo"/>
              </a:rPr>
              <a:t>utilizatori</a:t>
            </a:r>
            <a:r>
              <a:rPr lang="en-US" dirty="0" smtClean="0">
                <a:solidFill>
                  <a:srgbClr val="7030A0"/>
                </a:solidFill>
                <a:latin typeface="Molengo"/>
              </a:rPr>
              <a:t>.</a:t>
            </a:r>
            <a:endParaRPr lang="ro-RO" dirty="0" smtClean="0">
              <a:solidFill>
                <a:srgbClr val="7030A0"/>
              </a:solidFill>
              <a:latin typeface="Molengo"/>
            </a:endParaRPr>
          </a:p>
          <a:p>
            <a:r>
              <a:rPr lang="en-US" dirty="0" err="1">
                <a:solidFill>
                  <a:srgbClr val="7030A0"/>
                </a:solidFill>
                <a:latin typeface="Molengo "/>
              </a:rPr>
              <a:t>Poţi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Molengo "/>
              </a:rPr>
              <a:t>f</a:t>
            </a:r>
            <a:r>
              <a:rPr lang="ro-RO" dirty="0" smtClean="0">
                <a:solidFill>
                  <a:srgbClr val="7030A0"/>
                </a:solidFill>
                <a:latin typeface="Molengo "/>
              </a:rPr>
              <a:t>ormula</a:t>
            </a:r>
            <a:r>
              <a:rPr lang="en-US" dirty="0" smtClean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o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serie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întrebări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,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formatul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şi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numărul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întrebări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depinde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doar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alegerea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ta.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Poţi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adăuga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imagini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, clip-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uri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video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şi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diagrame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întrebărilor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tale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pentru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a face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testul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cât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Molengo "/>
              </a:rPr>
              <a:t>mai</a:t>
            </a:r>
            <a:r>
              <a:rPr lang="en-US" dirty="0">
                <a:solidFill>
                  <a:srgbClr val="7030A0"/>
                </a:solidFill>
                <a:latin typeface="Molengo 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Molengo "/>
              </a:rPr>
              <a:t>plăcut</a:t>
            </a:r>
            <a:r>
              <a:rPr lang="ro-RO" dirty="0">
                <a:solidFill>
                  <a:srgbClr val="7030A0"/>
                </a:solidFill>
                <a:latin typeface="Molengo "/>
              </a:rPr>
              <a:t> </a:t>
            </a:r>
            <a:r>
              <a:rPr lang="ro-RO" dirty="0" smtClean="0">
                <a:solidFill>
                  <a:srgbClr val="7030A0"/>
                </a:solidFill>
                <a:latin typeface="Molengo "/>
              </a:rPr>
              <a:t>și mai atractiv.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en-US" dirty="0" smtClean="0"/>
              <a:t>https://kahoot.com/schools-u/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" y="4248694"/>
            <a:ext cx="3469820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2625</Words>
  <Application>Microsoft Office PowerPoint</Application>
  <PresentationFormat>Widescreen</PresentationFormat>
  <Paragraphs>246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</vt:lpstr>
      <vt:lpstr>Bradley Hand ITC</vt:lpstr>
      <vt:lpstr>Calibri</vt:lpstr>
      <vt:lpstr>Calibri Light</vt:lpstr>
      <vt:lpstr>Comic Sans MS</vt:lpstr>
      <vt:lpstr>Molengo</vt:lpstr>
      <vt:lpstr>Molengo 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PASCU_GEORGIANA</dc:creator>
  <cp:lastModifiedBy>PASCU_GEORGIANA</cp:lastModifiedBy>
  <cp:revision>4</cp:revision>
  <dcterms:created xsi:type="dcterms:W3CDTF">2021-08-27T06:47:54Z</dcterms:created>
  <dcterms:modified xsi:type="dcterms:W3CDTF">2021-08-27T07:28:03Z</dcterms:modified>
</cp:coreProperties>
</file>