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276" r:id="rId3"/>
    <p:sldId id="257" r:id="rId4"/>
    <p:sldId id="258" r:id="rId5"/>
    <p:sldId id="259" r:id="rId6"/>
    <p:sldId id="260" r:id="rId7"/>
    <p:sldId id="261" r:id="rId8"/>
    <p:sldId id="262" r:id="rId9"/>
    <p:sldId id="263" r:id="rId10"/>
    <p:sldId id="264" r:id="rId11"/>
    <p:sldId id="265" r:id="rId12"/>
    <p:sldId id="271" r:id="rId13"/>
    <p:sldId id="266" r:id="rId14"/>
    <p:sldId id="272" r:id="rId15"/>
    <p:sldId id="273" r:id="rId16"/>
    <p:sldId id="267" r:id="rId17"/>
    <p:sldId id="268" r:id="rId18"/>
    <p:sldId id="270" r:id="rId19"/>
    <p:sldId id="269"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73" autoAdjust="0"/>
  </p:normalViewPr>
  <p:slideViewPr>
    <p:cSldViewPr>
      <p:cViewPr varScale="1">
        <p:scale>
          <a:sx n="83" d="100"/>
          <a:sy n="83" d="100"/>
        </p:scale>
        <p:origin x="-1426" y="-77"/>
      </p:cViewPr>
      <p:guideLst>
        <p:guide orient="horz" pos="2160"/>
        <p:guide pos="2880"/>
      </p:guideLst>
    </p:cSldViewPr>
  </p:slideViewPr>
  <p:outlineViewPr>
    <p:cViewPr>
      <p:scale>
        <a:sx n="33" d="100"/>
        <a:sy n="33" d="100"/>
      </p:scale>
      <p:origin x="53"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1/12/2021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1/12/2021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1/12/2021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1/12/2021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1/12/2021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1/12/2021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1/12/2021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1/12/2021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fr.wikipedia.org/wiki/Opinion_publiqu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0"/>
            <a:ext cx="8229600" cy="1554163"/>
          </a:xfrm>
        </p:spPr>
        <p:txBody>
          <a:bodyPr>
            <a:normAutofit/>
          </a:bodyPr>
          <a:lstStyle/>
          <a:p>
            <a:pPr algn="r">
              <a:buNone/>
            </a:pPr>
            <a:r>
              <a:rPr lang="ro-RO" sz="2800" dirty="0" smtClean="0">
                <a:latin typeface="Times New Roman" pitchFamily="18" charset="0"/>
                <a:cs typeface="Times New Roman" pitchFamily="18" charset="0"/>
              </a:rPr>
              <a:t>Prof.</a:t>
            </a:r>
            <a:r>
              <a:rPr lang="en-US" sz="2800" dirty="0" smtClean="0">
                <a:latin typeface="Times New Roman" pitchFamily="18" charset="0"/>
                <a:cs typeface="Times New Roman" pitchFamily="18" charset="0"/>
              </a:rPr>
              <a:t> Dobra Elena</a:t>
            </a:r>
          </a:p>
          <a:p>
            <a:pPr algn="r">
              <a:buNone/>
            </a:pPr>
            <a:r>
              <a:rPr lang="ro-RO" sz="2800" dirty="0" smtClean="0">
                <a:latin typeface="Times New Roman" pitchFamily="18" charset="0"/>
                <a:cs typeface="Times New Roman" pitchFamily="18" charset="0"/>
              </a:rPr>
              <a:t>Colegiul Național</a:t>
            </a: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Neagoe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Basarab</a:t>
            </a:r>
            <a:r>
              <a:rPr lang="en-US" sz="2800" dirty="0" smtClean="0">
                <a:latin typeface="Times New Roman" pitchFamily="18" charset="0"/>
                <a:cs typeface="Times New Roman" pitchFamily="18" charset="0"/>
              </a:rPr>
              <a:t>”</a:t>
            </a:r>
          </a:p>
          <a:p>
            <a:pPr algn="r">
              <a:buNone/>
            </a:pPr>
            <a:r>
              <a:rPr lang="ro-RO" sz="2800" dirty="0" smtClean="0">
                <a:latin typeface="Times New Roman" pitchFamily="18" charset="0"/>
                <a:cs typeface="Times New Roman" pitchFamily="18" charset="0"/>
              </a:rPr>
              <a:t>Loc. </a:t>
            </a:r>
            <a:r>
              <a:rPr lang="en-US" sz="2800" dirty="0" err="1" smtClean="0">
                <a:latin typeface="Times New Roman" pitchFamily="18" charset="0"/>
                <a:cs typeface="Times New Roman" pitchFamily="18" charset="0"/>
              </a:rPr>
              <a:t>Olteni</a:t>
            </a:r>
            <a:r>
              <a:rPr lang="ro-RO" sz="2800" dirty="0" smtClean="0">
                <a:latin typeface="Times New Roman" pitchFamily="18" charset="0"/>
                <a:cs typeface="Times New Roman" pitchFamily="18" charset="0"/>
              </a:rPr>
              <a:t>ța, județul Călărași</a:t>
            </a:r>
            <a:endParaRPr lang="ro-RO" sz="2800" dirty="0">
              <a:latin typeface="Times New Roman" pitchFamily="18" charset="0"/>
              <a:cs typeface="Times New Roman" pitchFamily="18" charset="0"/>
            </a:endParaRPr>
          </a:p>
        </p:txBody>
      </p:sp>
      <p:sp>
        <p:nvSpPr>
          <p:cNvPr id="2" name="Title 1"/>
          <p:cNvSpPr>
            <a:spLocks noGrp="1"/>
          </p:cNvSpPr>
          <p:nvPr>
            <p:ph type="title"/>
          </p:nvPr>
        </p:nvSpPr>
        <p:spPr>
          <a:xfrm>
            <a:off x="457200" y="274638"/>
            <a:ext cx="8229600" cy="4221162"/>
          </a:xfrm>
        </p:spPr>
        <p:txBody>
          <a:bodyPr>
            <a:normAutofit fontScale="90000"/>
          </a:bodyPr>
          <a:lstStyle/>
          <a:p>
            <a:r>
              <a:rPr lang="ro-RO" dirty="0" smtClean="0">
                <a:latin typeface="Times New Roman" pitchFamily="18" charset="0"/>
                <a:cs typeface="Times New Roman" pitchFamily="18" charset="0"/>
              </a:rPr>
              <a:t/>
            </a:r>
            <a:br>
              <a:rPr lang="ro-RO" dirty="0" smtClean="0">
                <a:latin typeface="Times New Roman" pitchFamily="18" charset="0"/>
                <a:cs typeface="Times New Roman" pitchFamily="18" charset="0"/>
              </a:rPr>
            </a:br>
            <a:r>
              <a:rPr lang="ro-RO" dirty="0" smtClean="0">
                <a:latin typeface="Times New Roman" pitchFamily="18" charset="0"/>
                <a:cs typeface="Times New Roman" pitchFamily="18" charset="0"/>
              </a:rPr>
              <a:t/>
            </a:r>
            <a:br>
              <a:rPr lang="ro-RO" dirty="0" smtClean="0">
                <a:latin typeface="Times New Roman" pitchFamily="18" charset="0"/>
                <a:cs typeface="Times New Roman" pitchFamily="18" charset="0"/>
              </a:rPr>
            </a:br>
            <a:r>
              <a:rPr lang="ro-RO" dirty="0" smtClean="0">
                <a:latin typeface="Times New Roman" pitchFamily="18" charset="0"/>
                <a:cs typeface="Times New Roman" pitchFamily="18" charset="0"/>
              </a:rPr>
              <a:t/>
            </a:r>
            <a:br>
              <a:rPr lang="ro-RO" dirty="0" smtClean="0">
                <a:latin typeface="Times New Roman" pitchFamily="18" charset="0"/>
                <a:cs typeface="Times New Roman" pitchFamily="18" charset="0"/>
              </a:rPr>
            </a:br>
            <a:r>
              <a:rPr lang="ro-RO" sz="5300" dirty="0" smtClean="0">
                <a:latin typeface="Times New Roman" pitchFamily="18" charset="0"/>
                <a:cs typeface="Times New Roman" pitchFamily="18" charset="0"/>
              </a:rPr>
              <a:t>CERCUL PEDAGOGIC DE </a:t>
            </a:r>
            <a:br>
              <a:rPr lang="ro-RO" sz="5300" dirty="0" smtClean="0">
                <a:latin typeface="Times New Roman" pitchFamily="18" charset="0"/>
                <a:cs typeface="Times New Roman" pitchFamily="18" charset="0"/>
              </a:rPr>
            </a:br>
            <a:r>
              <a:rPr lang="ro-RO" sz="5300" dirty="0" smtClean="0">
                <a:latin typeface="Times New Roman" pitchFamily="18" charset="0"/>
                <a:cs typeface="Times New Roman" pitchFamily="18" charset="0"/>
              </a:rPr>
              <a:t>LIMBA FRANCEZĂ</a:t>
            </a:r>
            <a:r>
              <a:rPr lang="en-US" sz="5300" dirty="0" smtClean="0">
                <a:latin typeface="Times New Roman" pitchFamily="18" charset="0"/>
                <a:cs typeface="Times New Roman" pitchFamily="18" charset="0"/>
              </a:rPr>
              <a:t/>
            </a:r>
            <a:br>
              <a:rPr lang="en-US" sz="5300" dirty="0" smtClean="0">
                <a:latin typeface="Times New Roman" pitchFamily="18" charset="0"/>
                <a:cs typeface="Times New Roman" pitchFamily="18" charset="0"/>
              </a:rPr>
            </a:br>
            <a:r>
              <a:rPr lang="ro-RO" dirty="0" smtClean="0">
                <a:latin typeface="Times New Roman" pitchFamily="18" charset="0"/>
                <a:cs typeface="Times New Roman" pitchFamily="18" charset="0"/>
              </a:rPr>
              <a:t>12 IANUARIE 2021</a:t>
            </a:r>
            <a:r>
              <a:rPr lang="ro-RO" dirty="0" smtClean="0"/>
              <a:t/>
            </a:r>
            <a:br>
              <a:rPr lang="ro-RO" dirty="0" smtClean="0"/>
            </a:br>
            <a:r>
              <a:rPr lang="ro-RO" dirty="0" smtClean="0">
                <a:latin typeface="Times New Roman" pitchFamily="18" charset="0"/>
                <a:cs typeface="Times New Roman" pitchFamily="18" charset="0"/>
              </a:rPr>
              <a:t/>
            </a:r>
            <a:br>
              <a:rPr lang="ro-RO" dirty="0" smtClean="0">
                <a:latin typeface="Times New Roman" pitchFamily="18" charset="0"/>
                <a:cs typeface="Times New Roman" pitchFamily="18" charset="0"/>
              </a:rPr>
            </a:br>
            <a:r>
              <a:rPr lang="ro-RO" dirty="0" smtClean="0">
                <a:latin typeface="Times New Roman" pitchFamily="18" charset="0"/>
                <a:cs typeface="Times New Roman" pitchFamily="18" charset="0"/>
              </a:rPr>
              <a:t/>
            </a:r>
            <a:br>
              <a:rPr lang="ro-RO" dirty="0" smtClean="0">
                <a:latin typeface="Times New Roman" pitchFamily="18" charset="0"/>
                <a:cs typeface="Times New Roman" pitchFamily="18" charset="0"/>
              </a:rPr>
            </a:br>
            <a:r>
              <a:rPr lang="ro-RO" dirty="0" smtClean="0"/>
              <a:t/>
            </a:r>
            <a:br>
              <a:rPr lang="ro-RO" dirty="0" smtClean="0"/>
            </a:br>
            <a:endParaRPr lang="ro-RO"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jpg"/>
          <p:cNvPicPr>
            <a:picLocks noGrp="1" noChangeAspect="1"/>
          </p:cNvPicPr>
          <p:nvPr>
            <p:ph idx="1"/>
          </p:nvPr>
        </p:nvPicPr>
        <p:blipFill>
          <a:blip r:embed="rId2" cstate="print"/>
          <a:stretch>
            <a:fillRect/>
          </a:stretch>
        </p:blipFill>
        <p:spPr>
          <a:xfrm>
            <a:off x="720510" y="1481138"/>
            <a:ext cx="7702980" cy="4525962"/>
          </a:xfrm>
        </p:spPr>
      </p:pic>
      <p:sp>
        <p:nvSpPr>
          <p:cNvPr id="2" name="Title 1"/>
          <p:cNvSpPr>
            <a:spLocks noGrp="1"/>
          </p:cNvSpPr>
          <p:nvPr>
            <p:ph type="title"/>
          </p:nvPr>
        </p:nvSpPr>
        <p:spPr/>
        <p:txBody>
          <a:bodyPr>
            <a:normAutofit/>
          </a:bodyPr>
          <a:lstStyle/>
          <a:p>
            <a:r>
              <a:rPr lang="ro-RO" sz="3600" dirty="0" smtClean="0">
                <a:latin typeface="Times New Roman" pitchFamily="18" charset="0"/>
                <a:cs typeface="Times New Roman" pitchFamily="18" charset="0"/>
              </a:rPr>
              <a:t>Un travail d’écoute radiophonique</a:t>
            </a:r>
            <a:endParaRPr lang="ro-RO" sz="36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jpg"/>
          <p:cNvPicPr>
            <a:picLocks noGrp="1" noChangeAspect="1"/>
          </p:cNvPicPr>
          <p:nvPr>
            <p:ph idx="1"/>
          </p:nvPr>
        </p:nvPicPr>
        <p:blipFill>
          <a:blip r:embed="rId2" cstate="print"/>
          <a:stretch>
            <a:fillRect/>
          </a:stretch>
        </p:blipFill>
        <p:spPr>
          <a:xfrm>
            <a:off x="457200" y="1371600"/>
            <a:ext cx="8305800" cy="1981199"/>
          </a:xfrm>
        </p:spPr>
      </p:pic>
      <p:sp>
        <p:nvSpPr>
          <p:cNvPr id="2" name="Title 1"/>
          <p:cNvSpPr>
            <a:spLocks noGrp="1"/>
          </p:cNvSpPr>
          <p:nvPr>
            <p:ph type="title"/>
          </p:nvPr>
        </p:nvSpPr>
        <p:spPr>
          <a:xfrm>
            <a:off x="457200" y="274638"/>
            <a:ext cx="8229600" cy="944562"/>
          </a:xfrm>
        </p:spPr>
        <p:txBody>
          <a:bodyPr>
            <a:normAutofit/>
          </a:bodyPr>
          <a:lstStyle/>
          <a:p>
            <a:r>
              <a:rPr lang="ro-RO" sz="3600" dirty="0" smtClean="0">
                <a:latin typeface="Times New Roman" pitchFamily="18" charset="0"/>
                <a:cs typeface="Times New Roman" pitchFamily="18" charset="0"/>
              </a:rPr>
              <a:t>Exemples</a:t>
            </a:r>
            <a:endParaRPr lang="ro-RO" sz="3600" dirty="0">
              <a:latin typeface="Times New Roman" pitchFamily="18" charset="0"/>
              <a:cs typeface="Times New Roman" pitchFamily="18" charset="0"/>
            </a:endParaRPr>
          </a:p>
        </p:txBody>
      </p:sp>
      <p:pic>
        <p:nvPicPr>
          <p:cNvPr id="5" name="Picture 4" descr="4.jpg"/>
          <p:cNvPicPr>
            <a:picLocks noChangeAspect="1"/>
          </p:cNvPicPr>
          <p:nvPr/>
        </p:nvPicPr>
        <p:blipFill>
          <a:blip r:embed="rId3" cstate="print"/>
          <a:stretch>
            <a:fillRect/>
          </a:stretch>
        </p:blipFill>
        <p:spPr>
          <a:xfrm>
            <a:off x="457200" y="3530830"/>
            <a:ext cx="8305800" cy="279376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2.jpg"/>
          <p:cNvPicPr>
            <a:picLocks noGrp="1" noChangeAspect="1"/>
          </p:cNvPicPr>
          <p:nvPr>
            <p:ph idx="1"/>
          </p:nvPr>
        </p:nvPicPr>
        <p:blipFill>
          <a:blip r:embed="rId2" cstate="print"/>
          <a:stretch>
            <a:fillRect/>
          </a:stretch>
        </p:blipFill>
        <p:spPr>
          <a:xfrm>
            <a:off x="457200" y="304800"/>
            <a:ext cx="8229600" cy="6248399"/>
          </a:xfrm>
        </p:spPr>
      </p:pic>
      <p:sp>
        <p:nvSpPr>
          <p:cNvPr id="2" name="Title 1"/>
          <p:cNvSpPr>
            <a:spLocks noGrp="1"/>
          </p:cNvSpPr>
          <p:nvPr>
            <p:ph type="title"/>
          </p:nvPr>
        </p:nvSpPr>
        <p:spPr/>
        <p:txBody>
          <a:bodyPr/>
          <a:lstStyle/>
          <a:p>
            <a:endParaRPr lang="ro-RO"/>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jpg"/>
          <p:cNvPicPr>
            <a:picLocks noGrp="1" noChangeAspect="1"/>
          </p:cNvPicPr>
          <p:nvPr>
            <p:ph idx="1"/>
          </p:nvPr>
        </p:nvPicPr>
        <p:blipFill>
          <a:blip r:embed="rId2" cstate="print"/>
          <a:stretch>
            <a:fillRect/>
          </a:stretch>
        </p:blipFill>
        <p:spPr>
          <a:xfrm>
            <a:off x="564216" y="1481138"/>
            <a:ext cx="8015567" cy="4525962"/>
          </a:xfrm>
        </p:spPr>
      </p:pic>
      <p:sp>
        <p:nvSpPr>
          <p:cNvPr id="2" name="Title 1"/>
          <p:cNvSpPr>
            <a:spLocks noGrp="1"/>
          </p:cNvSpPr>
          <p:nvPr>
            <p:ph type="title"/>
          </p:nvPr>
        </p:nvSpPr>
        <p:spPr/>
        <p:txBody>
          <a:bodyPr>
            <a:normAutofit fontScale="90000"/>
          </a:bodyPr>
          <a:lstStyle/>
          <a:p>
            <a:r>
              <a:rPr lang="ro-RO" sz="3600" dirty="0" smtClean="0">
                <a:latin typeface="Times New Roman" pitchFamily="18" charset="0"/>
                <a:cs typeface="Times New Roman" pitchFamily="18" charset="0"/>
              </a:rPr>
              <a:t>Un travail de création – la carte postale sonore</a:t>
            </a:r>
            <a:endParaRPr lang="ro-RO" sz="36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3.jpg"/>
          <p:cNvPicPr>
            <a:picLocks noGrp="1" noChangeAspect="1"/>
          </p:cNvPicPr>
          <p:nvPr>
            <p:ph idx="1"/>
          </p:nvPr>
        </p:nvPicPr>
        <p:blipFill>
          <a:blip r:embed="rId2" cstate="print"/>
          <a:stretch>
            <a:fillRect/>
          </a:stretch>
        </p:blipFill>
        <p:spPr>
          <a:xfrm>
            <a:off x="457200" y="1447800"/>
            <a:ext cx="8229600" cy="4800600"/>
          </a:xfrm>
        </p:spPr>
      </p:pic>
      <p:sp>
        <p:nvSpPr>
          <p:cNvPr id="2" name="Title 1"/>
          <p:cNvSpPr>
            <a:spLocks noGrp="1"/>
          </p:cNvSpPr>
          <p:nvPr>
            <p:ph type="title"/>
          </p:nvPr>
        </p:nvSpPr>
        <p:spPr/>
        <p:txBody>
          <a:bodyPr>
            <a:normAutofit/>
          </a:bodyPr>
          <a:lstStyle/>
          <a:p>
            <a:r>
              <a:rPr lang="ro-RO" sz="3600" dirty="0" smtClean="0">
                <a:latin typeface="Times New Roman" pitchFamily="18" charset="0"/>
                <a:cs typeface="Times New Roman" pitchFamily="18" charset="0"/>
              </a:rPr>
              <a:t>Tous les podcasts par niveaux</a:t>
            </a:r>
            <a:endParaRPr lang="ro-RO" sz="36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4.jpg"/>
          <p:cNvPicPr>
            <a:picLocks noGrp="1" noChangeAspect="1"/>
          </p:cNvPicPr>
          <p:nvPr>
            <p:ph idx="1"/>
          </p:nvPr>
        </p:nvPicPr>
        <p:blipFill>
          <a:blip r:embed="rId2" cstate="print"/>
          <a:stretch>
            <a:fillRect/>
          </a:stretch>
        </p:blipFill>
        <p:spPr>
          <a:xfrm>
            <a:off x="752134" y="1481138"/>
            <a:ext cx="7639731" cy="4525962"/>
          </a:xfrm>
        </p:spPr>
      </p:pic>
      <p:sp>
        <p:nvSpPr>
          <p:cNvPr id="2" name="Title 1"/>
          <p:cNvSpPr>
            <a:spLocks noGrp="1"/>
          </p:cNvSpPr>
          <p:nvPr>
            <p:ph type="title"/>
          </p:nvPr>
        </p:nvSpPr>
        <p:spPr/>
        <p:txBody>
          <a:bodyPr>
            <a:normAutofit fontScale="90000"/>
          </a:bodyPr>
          <a:lstStyle/>
          <a:p>
            <a:r>
              <a:rPr lang="ro-RO" sz="3600" dirty="0" smtClean="0">
                <a:latin typeface="Times New Roman" pitchFamily="18" charset="0"/>
                <a:cs typeface="Times New Roman" pitchFamily="18" charset="0"/>
              </a:rPr>
              <a:t>Tous les podcasts par thèmes et disciplines</a:t>
            </a:r>
            <a:endParaRPr lang="ro-RO" sz="36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jpg"/>
          <p:cNvPicPr>
            <a:picLocks noGrp="1" noChangeAspect="1"/>
          </p:cNvPicPr>
          <p:nvPr>
            <p:ph idx="1"/>
          </p:nvPr>
        </p:nvPicPr>
        <p:blipFill>
          <a:blip r:embed="rId2" cstate="print"/>
          <a:stretch>
            <a:fillRect/>
          </a:stretch>
        </p:blipFill>
        <p:spPr>
          <a:xfrm>
            <a:off x="457200" y="1507995"/>
            <a:ext cx="8229600" cy="4472247"/>
          </a:xfrm>
        </p:spPr>
      </p:pic>
      <p:sp>
        <p:nvSpPr>
          <p:cNvPr id="2" name="Title 1"/>
          <p:cNvSpPr>
            <a:spLocks noGrp="1"/>
          </p:cNvSpPr>
          <p:nvPr>
            <p:ph type="title"/>
          </p:nvPr>
        </p:nvSpPr>
        <p:spPr/>
        <p:txBody>
          <a:bodyPr>
            <a:normAutofit/>
          </a:bodyPr>
          <a:lstStyle/>
          <a:p>
            <a:r>
              <a:rPr lang="ro-RO" sz="3600" dirty="0" smtClean="0">
                <a:latin typeface="Times New Roman" pitchFamily="18" charset="0"/>
                <a:cs typeface="Times New Roman" pitchFamily="18" charset="0"/>
              </a:rPr>
              <a:t>Construire un récit (1)</a:t>
            </a:r>
            <a:endParaRPr lang="ro-RO" sz="36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0.jpg"/>
          <p:cNvPicPr>
            <a:picLocks noGrp="1" noChangeAspect="1"/>
          </p:cNvPicPr>
          <p:nvPr>
            <p:ph idx="1"/>
          </p:nvPr>
        </p:nvPicPr>
        <p:blipFill>
          <a:blip r:embed="rId2" cstate="print"/>
          <a:stretch>
            <a:fillRect/>
          </a:stretch>
        </p:blipFill>
        <p:spPr>
          <a:xfrm>
            <a:off x="647111" y="1481138"/>
            <a:ext cx="7849778" cy="4525962"/>
          </a:xfrm>
        </p:spPr>
      </p:pic>
      <p:sp>
        <p:nvSpPr>
          <p:cNvPr id="2" name="Title 1"/>
          <p:cNvSpPr>
            <a:spLocks noGrp="1"/>
          </p:cNvSpPr>
          <p:nvPr>
            <p:ph type="title"/>
          </p:nvPr>
        </p:nvSpPr>
        <p:spPr/>
        <p:txBody>
          <a:bodyPr>
            <a:normAutofit/>
          </a:bodyPr>
          <a:lstStyle/>
          <a:p>
            <a:r>
              <a:rPr lang="ro-RO" sz="3600" dirty="0" smtClean="0">
                <a:latin typeface="Times New Roman" pitchFamily="18" charset="0"/>
                <a:cs typeface="Times New Roman" pitchFamily="18" charset="0"/>
              </a:rPr>
              <a:t>Construire un récit (2)</a:t>
            </a:r>
            <a:endParaRPr lang="ro-RO" sz="36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62600"/>
          </a:xfrm>
        </p:spPr>
        <p:txBody>
          <a:bodyPr>
            <a:normAutofit fontScale="47500" lnSpcReduction="20000"/>
          </a:bodyPr>
          <a:lstStyle/>
          <a:p>
            <a:endParaRPr lang="ro-RO" sz="3800" dirty="0" smtClean="0"/>
          </a:p>
          <a:p>
            <a:r>
              <a:rPr lang="fr-FR" sz="3800" dirty="0" smtClean="0"/>
              <a:t>Le </a:t>
            </a:r>
            <a:r>
              <a:rPr lang="fr-FR" sz="3800" b="1" dirty="0" smtClean="0"/>
              <a:t>micro-trottoir</a:t>
            </a:r>
            <a:r>
              <a:rPr lang="fr-FR" sz="3800" dirty="0" smtClean="0"/>
              <a:t> est une technique </a:t>
            </a:r>
            <a:r>
              <a:rPr lang="ro-RO" sz="3800" dirty="0" smtClean="0"/>
              <a:t>journalistique</a:t>
            </a:r>
            <a:r>
              <a:rPr lang="fr-FR" sz="3800" dirty="0" smtClean="0"/>
              <a:t> qui consiste à interroger des </a:t>
            </a:r>
            <a:r>
              <a:rPr lang="ro-RO" sz="3800" dirty="0" smtClean="0"/>
              <a:t>personnes ciblées</a:t>
            </a:r>
            <a:r>
              <a:rPr lang="fr-FR" sz="3800" dirty="0" smtClean="0"/>
              <a:t>, le plus souvent dans la </a:t>
            </a:r>
            <a:r>
              <a:rPr lang="ro-RO" sz="3800" dirty="0" smtClean="0"/>
              <a:t>rue,</a:t>
            </a:r>
            <a:r>
              <a:rPr lang="fr-FR" sz="3800" dirty="0" smtClean="0"/>
              <a:t> pour leur poser une question et collecter leur opinion spontanée sur un sujet.</a:t>
            </a:r>
          </a:p>
          <a:p>
            <a:r>
              <a:rPr lang="fr-FR" sz="3800" dirty="0" smtClean="0"/>
              <a:t>La question est toujours la même pour chaque personne interrogée. Elle peut être « </a:t>
            </a:r>
            <a:r>
              <a:rPr lang="ro-RO" sz="3800" dirty="0" smtClean="0"/>
              <a:t>fermée</a:t>
            </a:r>
            <a:r>
              <a:rPr lang="fr-FR" sz="3800" dirty="0" smtClean="0"/>
              <a:t> », c’est-à-dire demander une réponse qui soit « oui » ou « non », ou encore « pour » ou « contre » avec une argumentation ; ou alors « </a:t>
            </a:r>
            <a:r>
              <a:rPr lang="ro-RO" sz="3800" dirty="0" smtClean="0"/>
              <a:t>ouverte </a:t>
            </a:r>
            <a:r>
              <a:rPr lang="fr-FR" sz="3800" dirty="0" smtClean="0"/>
              <a:t>», c’est-à-dire demander des réponses développées, par exemple : « Que pensez-vous de... », « Que faut-il faire pour... ».</a:t>
            </a:r>
          </a:p>
          <a:p>
            <a:r>
              <a:rPr lang="fr-FR" sz="3800" dirty="0" smtClean="0"/>
              <a:t>Par la spontanéité implicite des réactions obtenues, un micro-trottoir sert à donner un aperçu de l</a:t>
            </a:r>
            <a:r>
              <a:rPr lang="fr-FR" sz="3800" dirty="0" smtClean="0">
                <a:hlinkClick r:id="rId2" tooltip="Opinion publique"/>
              </a:rPr>
              <a:t>’</a:t>
            </a:r>
            <a:r>
              <a:rPr lang="ro-RO" sz="3800" dirty="0" smtClean="0"/>
              <a:t>opinion publique</a:t>
            </a:r>
            <a:r>
              <a:rPr lang="fr-FR" sz="3800" dirty="0" smtClean="0"/>
              <a:t> dans des domaines variés, par exemple l'opinion sur un pays, ou bien une idée politique.</a:t>
            </a:r>
            <a:endParaRPr lang="ro-RO" sz="3800" dirty="0" smtClean="0"/>
          </a:p>
          <a:p>
            <a:r>
              <a:rPr lang="fr-FR" sz="3800" dirty="0" smtClean="0"/>
              <a:t>Le micro-trottoir, qui dans le jargon journalistique se transforme en « micro-</a:t>
            </a:r>
            <a:r>
              <a:rPr lang="fr-FR" sz="3800" dirty="0" err="1" smtClean="0"/>
              <a:t>trott</a:t>
            </a:r>
            <a:r>
              <a:rPr lang="fr-FR" sz="3800" dirty="0" smtClean="0"/>
              <a:t> », est largement utilisé en radio et en télévision pour enrichir un reportage de « sons » (témoignages). Les témoignages d'un micro-trottoir sont généralement insérés dans un sujet général. Cette technique permet notamment d'illustrer ou de rendre plus vivant un sujet ardu en mêlant, par exemple, l'avis de spécialistes et des témoignages de gens de la rue.</a:t>
            </a:r>
          </a:p>
          <a:p>
            <a:pPr>
              <a:buNone/>
            </a:pPr>
            <a:endParaRPr lang="ro-RO" dirty="0"/>
          </a:p>
        </p:txBody>
      </p:sp>
      <p:sp>
        <p:nvSpPr>
          <p:cNvPr id="2" name="Title 1"/>
          <p:cNvSpPr>
            <a:spLocks noGrp="1"/>
          </p:cNvSpPr>
          <p:nvPr>
            <p:ph type="title"/>
          </p:nvPr>
        </p:nvSpPr>
        <p:spPr>
          <a:xfrm>
            <a:off x="457200" y="274638"/>
            <a:ext cx="8229600" cy="868362"/>
          </a:xfrm>
        </p:spPr>
        <p:txBody>
          <a:bodyPr>
            <a:normAutofit/>
          </a:bodyPr>
          <a:lstStyle/>
          <a:p>
            <a:r>
              <a:rPr lang="ro-RO" sz="3600" dirty="0" smtClean="0">
                <a:latin typeface="Times New Roman" pitchFamily="18" charset="0"/>
                <a:cs typeface="Times New Roman" pitchFamily="18" charset="0"/>
              </a:rPr>
              <a:t>Le micro-trottoir</a:t>
            </a:r>
            <a:endParaRPr lang="ro-RO" sz="36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1.jpg"/>
          <p:cNvPicPr>
            <a:picLocks noGrp="1" noChangeAspect="1"/>
          </p:cNvPicPr>
          <p:nvPr>
            <p:ph idx="1"/>
          </p:nvPr>
        </p:nvPicPr>
        <p:blipFill>
          <a:blip r:embed="rId2" cstate="print"/>
          <a:stretch>
            <a:fillRect/>
          </a:stretch>
        </p:blipFill>
        <p:spPr>
          <a:xfrm>
            <a:off x="692604" y="1481138"/>
            <a:ext cx="7758792" cy="4525962"/>
          </a:xfrm>
        </p:spPr>
      </p:pic>
      <p:sp>
        <p:nvSpPr>
          <p:cNvPr id="2" name="Title 1"/>
          <p:cNvSpPr>
            <a:spLocks noGrp="1"/>
          </p:cNvSpPr>
          <p:nvPr>
            <p:ph type="title"/>
          </p:nvPr>
        </p:nvSpPr>
        <p:spPr/>
        <p:txBody>
          <a:bodyPr>
            <a:normAutofit/>
          </a:bodyPr>
          <a:lstStyle/>
          <a:p>
            <a:r>
              <a:rPr lang="ro-RO" sz="3600" dirty="0" smtClean="0">
                <a:latin typeface="Times New Roman" pitchFamily="18" charset="0"/>
                <a:cs typeface="Times New Roman" pitchFamily="18" charset="0"/>
              </a:rPr>
              <a:t>Le micro-trottoir</a:t>
            </a:r>
            <a:endParaRPr lang="ro-RO" sz="36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3886200"/>
          </a:xfrm>
        </p:spPr>
        <p:txBody>
          <a:bodyPr>
            <a:normAutofit/>
          </a:bodyPr>
          <a:lstStyle/>
          <a:p>
            <a:pPr algn="ctr">
              <a:buNone/>
            </a:pPr>
            <a:r>
              <a:rPr lang="fr-FR" dirty="0" smtClean="0"/>
              <a:t> </a:t>
            </a:r>
            <a:endParaRPr lang="ro-RO" dirty="0" smtClean="0"/>
          </a:p>
          <a:p>
            <a:pPr algn="ctr">
              <a:buNone/>
            </a:pPr>
            <a:r>
              <a:rPr lang="en-US" dirty="0" smtClean="0">
                <a:latin typeface="Times New Roman" pitchFamily="18" charset="0"/>
                <a:cs typeface="Times New Roman" pitchFamily="18" charset="0"/>
              </a:rPr>
              <a:t>(s</a:t>
            </a:r>
            <a:r>
              <a:rPr lang="ro-RO" dirty="0" smtClean="0">
                <a:latin typeface="Times New Roman" pitchFamily="18" charset="0"/>
                <a:cs typeface="Times New Roman" pitchFamily="18" charset="0"/>
              </a:rPr>
              <a:t>uite à la participation à l</a:t>
            </a:r>
            <a:r>
              <a:rPr lang="en-US" dirty="0" smtClean="0">
                <a:latin typeface="Times New Roman" pitchFamily="18" charset="0"/>
                <a:cs typeface="Times New Roman" pitchFamily="18" charset="0"/>
              </a:rPr>
              <a:t>’</a:t>
            </a:r>
            <a:r>
              <a:rPr lang="ro-RO" dirty="0" smtClean="0">
                <a:latin typeface="Times New Roman" pitchFamily="18" charset="0"/>
                <a:cs typeface="Times New Roman" pitchFamily="18" charset="0"/>
              </a:rPr>
              <a:t>atelier en ligne</a:t>
            </a:r>
            <a:r>
              <a:rPr lang="ro-RO" smtClean="0">
                <a:latin typeface="Times New Roman" pitchFamily="18" charset="0"/>
                <a:cs typeface="Times New Roman" pitchFamily="18" charset="0"/>
              </a:rPr>
              <a:t> </a:t>
            </a:r>
            <a:r>
              <a:rPr lang="fr-FR" smtClean="0">
                <a:latin typeface="Times New Roman" pitchFamily="18" charset="0"/>
                <a:cs typeface="Times New Roman" pitchFamily="18" charset="0"/>
              </a:rPr>
              <a:t>organisé </a:t>
            </a:r>
            <a:r>
              <a:rPr lang="fr-FR" dirty="0" smtClean="0">
                <a:latin typeface="Times New Roman" pitchFamily="18" charset="0"/>
                <a:cs typeface="Times New Roman" pitchFamily="18" charset="0"/>
              </a:rPr>
              <a:t>le mercredi 16 décembre</a:t>
            </a:r>
            <a:r>
              <a:rPr lang="ro-RO" dirty="0" smtClean="0">
                <a:latin typeface="Times New Roman" pitchFamily="18" charset="0"/>
                <a:cs typeface="Times New Roman" pitchFamily="18" charset="0"/>
              </a:rPr>
              <a:t> 2020</a:t>
            </a:r>
            <a:r>
              <a:rPr lang="fr-FR" dirty="0" smtClean="0">
                <a:latin typeface="Times New Roman" pitchFamily="18" charset="0"/>
                <a:cs typeface="Times New Roman" pitchFamily="18" charset="0"/>
              </a:rPr>
              <a:t> par l’Organisation Internationale de la Francophonie par le biais du CREFECO en partenariat avec l'Institut français de Roumanie et animé par la formatrice Christine </a:t>
            </a:r>
            <a:r>
              <a:rPr lang="fr-FR" dirty="0" err="1" smtClean="0">
                <a:latin typeface="Times New Roman" pitchFamily="18" charset="0"/>
                <a:cs typeface="Times New Roman" pitchFamily="18" charset="0"/>
              </a:rPr>
              <a:t>Perazzo</a:t>
            </a:r>
            <a:r>
              <a:rPr lang="fr-FR" dirty="0" smtClean="0">
                <a:latin typeface="Times New Roman" pitchFamily="18" charset="0"/>
                <a:cs typeface="Times New Roman" pitchFamily="18" charset="0"/>
              </a:rPr>
              <a:t>)</a:t>
            </a:r>
            <a:endParaRPr lang="ro-RO" dirty="0" smtClean="0">
              <a:latin typeface="Times New Roman" pitchFamily="18" charset="0"/>
              <a:cs typeface="Times New Roman" pitchFamily="18" charset="0"/>
            </a:endParaRPr>
          </a:p>
          <a:p>
            <a:pPr>
              <a:buNone/>
            </a:pPr>
            <a:endParaRPr lang="ro-RO" dirty="0"/>
          </a:p>
        </p:txBody>
      </p:sp>
      <p:sp>
        <p:nvSpPr>
          <p:cNvPr id="2" name="Title 1"/>
          <p:cNvSpPr>
            <a:spLocks noGrp="1"/>
          </p:cNvSpPr>
          <p:nvPr>
            <p:ph type="title"/>
          </p:nvPr>
        </p:nvSpPr>
        <p:spPr>
          <a:xfrm>
            <a:off x="457200" y="274638"/>
            <a:ext cx="8229600" cy="2544762"/>
          </a:xfrm>
        </p:spPr>
        <p:txBody>
          <a:bodyPr>
            <a:normAutofit/>
          </a:bodyPr>
          <a:lstStyle/>
          <a:p>
            <a:r>
              <a:rPr lang="fr-FR" dirty="0" smtClean="0">
                <a:latin typeface="Times New Roman" pitchFamily="18" charset="0"/>
                <a:cs typeface="Times New Roman" pitchFamily="18" charset="0"/>
              </a:rPr>
              <a:t>Activités </a:t>
            </a:r>
            <a:r>
              <a:rPr lang="fr-FR" dirty="0" err="1" smtClean="0">
                <a:latin typeface="Times New Roman" pitchFamily="18" charset="0"/>
                <a:cs typeface="Times New Roman" pitchFamily="18" charset="0"/>
              </a:rPr>
              <a:t>dynamisantes</a:t>
            </a:r>
            <a:r>
              <a:rPr lang="fr-FR" dirty="0" smtClean="0">
                <a:latin typeface="Times New Roman" pitchFamily="18" charset="0"/>
                <a:cs typeface="Times New Roman" pitchFamily="18" charset="0"/>
              </a:rPr>
              <a:t> pour la classe de FLE en </a:t>
            </a:r>
            <a:r>
              <a:rPr lang="fr-FR" dirty="0" err="1" smtClean="0">
                <a:latin typeface="Times New Roman" pitchFamily="18" charset="0"/>
                <a:cs typeface="Times New Roman" pitchFamily="18" charset="0"/>
              </a:rPr>
              <a:t>présentiel</a:t>
            </a:r>
            <a:r>
              <a:rPr lang="fr-FR" dirty="0" smtClean="0">
                <a:latin typeface="Times New Roman" pitchFamily="18" charset="0"/>
                <a:cs typeface="Times New Roman" pitchFamily="18" charset="0"/>
              </a:rPr>
              <a:t> et à distance</a:t>
            </a:r>
            <a:endParaRPr lang="ro-RO"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5.jpg"/>
          <p:cNvPicPr>
            <a:picLocks noGrp="1" noChangeAspect="1"/>
          </p:cNvPicPr>
          <p:nvPr>
            <p:ph idx="1"/>
          </p:nvPr>
        </p:nvPicPr>
        <p:blipFill>
          <a:blip r:embed="rId2" cstate="print"/>
          <a:stretch>
            <a:fillRect/>
          </a:stretch>
        </p:blipFill>
        <p:spPr>
          <a:xfrm>
            <a:off x="457200" y="381000"/>
            <a:ext cx="8229600" cy="6019800"/>
          </a:xfrm>
        </p:spPr>
      </p:pic>
      <p:sp>
        <p:nvSpPr>
          <p:cNvPr id="2" name="Title 1"/>
          <p:cNvSpPr>
            <a:spLocks noGrp="1"/>
          </p:cNvSpPr>
          <p:nvPr>
            <p:ph type="title"/>
          </p:nvPr>
        </p:nvSpPr>
        <p:spPr/>
        <p:txBody>
          <a:bodyPr/>
          <a:lstStyle/>
          <a:p>
            <a:endParaRPr lang="ro-RO"/>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noAutofit/>
          </a:bodyPr>
          <a:lstStyle/>
          <a:p>
            <a:pPr>
              <a:buNone/>
            </a:pPr>
            <a:r>
              <a:rPr lang="ro-RO" sz="2800" dirty="0" smtClean="0">
                <a:latin typeface="Times New Roman" pitchFamily="18" charset="0"/>
                <a:cs typeface="Times New Roman" pitchFamily="18" charset="0"/>
              </a:rPr>
              <a:t>Déroulement: Un participant va jouer avec moi. Nous allons devoir inventer un dialogue au cours duquel chacun d’entre nous devra placer 3 mots dans notre échange tout en gardant une cohérence du discours.</a:t>
            </a:r>
          </a:p>
          <a:p>
            <a:pPr>
              <a:buNone/>
            </a:pPr>
            <a:r>
              <a:rPr lang="ro-RO" sz="2800" dirty="0" smtClean="0">
                <a:latin typeface="Times New Roman" pitchFamily="18" charset="0"/>
                <a:cs typeface="Times New Roman" pitchFamily="18" charset="0"/>
              </a:rPr>
              <a:t>Trois mots que le participant devra placer: maison – pomme de terre – crabe</a:t>
            </a:r>
          </a:p>
          <a:p>
            <a:pPr>
              <a:buNone/>
            </a:pPr>
            <a:r>
              <a:rPr lang="ro-RO" sz="2800" dirty="0" smtClean="0">
                <a:latin typeface="Times New Roman" pitchFamily="18" charset="0"/>
                <a:cs typeface="Times New Roman" pitchFamily="18" charset="0"/>
              </a:rPr>
              <a:t>Trois mots que je dois placer: ...........................</a:t>
            </a:r>
          </a:p>
          <a:p>
            <a:pPr>
              <a:buNone/>
            </a:pPr>
            <a:r>
              <a:rPr lang="ro-RO" sz="2800" dirty="0" smtClean="0">
                <a:latin typeface="Times New Roman" pitchFamily="18" charset="0"/>
                <a:cs typeface="Times New Roman" pitchFamily="18" charset="0"/>
              </a:rPr>
              <a:t>Les observateurs: Vous allez devoir trouver les trois mots que j’avais moi-même à placer dans l’échange.</a:t>
            </a:r>
          </a:p>
          <a:p>
            <a:pPr>
              <a:buNone/>
            </a:pPr>
            <a:endParaRPr lang="ro-RO" sz="2800" dirty="0">
              <a:latin typeface="Times New Roman" pitchFamily="18" charset="0"/>
              <a:cs typeface="Times New Roman" pitchFamily="18" charset="0"/>
            </a:endParaRPr>
          </a:p>
        </p:txBody>
      </p:sp>
      <p:sp>
        <p:nvSpPr>
          <p:cNvPr id="2" name="Title 1"/>
          <p:cNvSpPr>
            <a:spLocks noGrp="1"/>
          </p:cNvSpPr>
          <p:nvPr>
            <p:ph type="title"/>
          </p:nvPr>
        </p:nvSpPr>
        <p:spPr/>
        <p:txBody>
          <a:bodyPr>
            <a:noAutofit/>
          </a:bodyPr>
          <a:lstStyle/>
          <a:p>
            <a:r>
              <a:rPr lang="ro-RO" sz="3200" dirty="0" smtClean="0">
                <a:latin typeface="Times New Roman" pitchFamily="18" charset="0"/>
                <a:cs typeface="Times New Roman" pitchFamily="18" charset="0"/>
              </a:rPr>
              <a:t>Activité 1 (activité créative)</a:t>
            </a:r>
            <a:br>
              <a:rPr lang="ro-RO" sz="3200" dirty="0" smtClean="0">
                <a:latin typeface="Times New Roman" pitchFamily="18" charset="0"/>
                <a:cs typeface="Times New Roman" pitchFamily="18" charset="0"/>
              </a:rPr>
            </a:br>
            <a:r>
              <a:rPr lang="ro-RO" sz="3200" dirty="0" smtClean="0">
                <a:latin typeface="Times New Roman" pitchFamily="18" charset="0"/>
                <a:cs typeface="Times New Roman" pitchFamily="18" charset="0"/>
              </a:rPr>
              <a:t>Placer des mots</a:t>
            </a:r>
            <a:endParaRPr lang="ro-RO" sz="32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0800"/>
            <a:ext cx="8229600" cy="3962400"/>
          </a:xfrm>
        </p:spPr>
        <p:txBody>
          <a:bodyPr>
            <a:normAutofit/>
          </a:bodyPr>
          <a:lstStyle/>
          <a:p>
            <a:pPr>
              <a:buNone/>
            </a:pPr>
            <a:r>
              <a:rPr lang="ro-RO" sz="2800" dirty="0" smtClean="0">
                <a:latin typeface="Times New Roman" pitchFamily="18" charset="0"/>
                <a:cs typeface="Times New Roman" pitchFamily="18" charset="0"/>
              </a:rPr>
              <a:t>Déroulement: Chaque participant devra jouer avec sa voix.</a:t>
            </a:r>
          </a:p>
          <a:p>
            <a:pPr>
              <a:buFontTx/>
              <a:buChar char="-"/>
            </a:pPr>
            <a:r>
              <a:rPr lang="ro-RO" sz="2800" dirty="0" smtClean="0">
                <a:latin typeface="Times New Roman" pitchFamily="18" charset="0"/>
                <a:cs typeface="Times New Roman" pitchFamily="18" charset="0"/>
              </a:rPr>
              <a:t>Parler ce virelangue avec un accent étranger</a:t>
            </a:r>
          </a:p>
          <a:p>
            <a:pPr>
              <a:buFontTx/>
              <a:buChar char="-"/>
            </a:pPr>
            <a:r>
              <a:rPr lang="ro-RO" sz="2800" dirty="0" smtClean="0">
                <a:latin typeface="Times New Roman" pitchFamily="18" charset="0"/>
                <a:cs typeface="Times New Roman" pitchFamily="18" charset="0"/>
              </a:rPr>
              <a:t>Parler ce virelangue avec un sentiment</a:t>
            </a:r>
          </a:p>
          <a:p>
            <a:pPr>
              <a:buFontTx/>
              <a:buChar char="-"/>
            </a:pPr>
            <a:r>
              <a:rPr lang="ro-RO" sz="2800" dirty="0" smtClean="0">
                <a:latin typeface="Times New Roman" pitchFamily="18" charset="0"/>
                <a:cs typeface="Times New Roman" pitchFamily="18" charset="0"/>
              </a:rPr>
              <a:t>Les observateurs: pour chaque participation, vous devrez écrire l’intention du participant (Quel accent? / Quel sentiment? Quels objectifs?)</a:t>
            </a:r>
            <a:endParaRPr lang="ro-RO" sz="2800" dirty="0">
              <a:latin typeface="Times New Roman" pitchFamily="18" charset="0"/>
              <a:cs typeface="Times New Roman" pitchFamily="18" charset="0"/>
            </a:endParaRPr>
          </a:p>
        </p:txBody>
      </p:sp>
      <p:sp>
        <p:nvSpPr>
          <p:cNvPr id="2" name="Title 1"/>
          <p:cNvSpPr>
            <a:spLocks noGrp="1"/>
          </p:cNvSpPr>
          <p:nvPr>
            <p:ph type="title"/>
          </p:nvPr>
        </p:nvSpPr>
        <p:spPr>
          <a:xfrm>
            <a:off x="457200" y="274638"/>
            <a:ext cx="8229600" cy="2011362"/>
          </a:xfrm>
        </p:spPr>
        <p:txBody>
          <a:bodyPr>
            <a:noAutofit/>
          </a:bodyPr>
          <a:lstStyle/>
          <a:p>
            <a:r>
              <a:rPr lang="ro-RO" sz="3200" dirty="0" smtClean="0">
                <a:latin typeface="Times New Roman" pitchFamily="18" charset="0"/>
                <a:cs typeface="Times New Roman" pitchFamily="18" charset="0"/>
              </a:rPr>
              <a:t>Activité 2 (activité créative)</a:t>
            </a:r>
            <a:br>
              <a:rPr lang="ro-RO" sz="3200" dirty="0" smtClean="0">
                <a:latin typeface="Times New Roman" pitchFamily="18" charset="0"/>
                <a:cs typeface="Times New Roman" pitchFamily="18" charset="0"/>
              </a:rPr>
            </a:br>
            <a:r>
              <a:rPr lang="ro-RO" sz="3200" dirty="0" smtClean="0">
                <a:latin typeface="Times New Roman" pitchFamily="18" charset="0"/>
                <a:cs typeface="Times New Roman" pitchFamily="18" charset="0"/>
              </a:rPr>
              <a:t>Un travail sur la voix</a:t>
            </a:r>
            <a:br>
              <a:rPr lang="ro-RO" sz="3200" dirty="0" smtClean="0">
                <a:latin typeface="Times New Roman" pitchFamily="18" charset="0"/>
                <a:cs typeface="Times New Roman" pitchFamily="18" charset="0"/>
              </a:rPr>
            </a:br>
            <a:r>
              <a:rPr lang="ro-RO" sz="3200" dirty="0" smtClean="0">
                <a:latin typeface="Times New Roman" pitchFamily="18" charset="0"/>
                <a:cs typeface="Times New Roman" pitchFamily="18" charset="0"/>
              </a:rPr>
              <a:t>Support: Virelangue: “Tonton Tati, ton thé t’a-t-il ôté ta toux?”</a:t>
            </a:r>
            <a:endParaRPr lang="ro-RO" sz="32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24400"/>
          </a:xfrm>
        </p:spPr>
        <p:txBody>
          <a:bodyPr>
            <a:noAutofit/>
          </a:bodyPr>
          <a:lstStyle/>
          <a:p>
            <a:pPr>
              <a:buNone/>
            </a:pPr>
            <a:r>
              <a:rPr lang="ro-RO" sz="2800" dirty="0" smtClean="0">
                <a:latin typeface="Times New Roman" pitchFamily="18" charset="0"/>
                <a:cs typeface="Times New Roman" pitchFamily="18" charset="0"/>
              </a:rPr>
              <a:t>Support: Tableau avec des colonnes; Rubriques: Prénom français / Animal / Aliment / Action / Objet / Métier / Plante / Nom de famille d’un personnage célèbre français</a:t>
            </a:r>
          </a:p>
          <a:p>
            <a:pPr>
              <a:buNone/>
            </a:pPr>
            <a:r>
              <a:rPr lang="ro-RO" sz="2800" dirty="0" smtClean="0">
                <a:latin typeface="Times New Roman" pitchFamily="18" charset="0"/>
                <a:cs typeface="Times New Roman" pitchFamily="18" charset="0"/>
              </a:rPr>
              <a:t>Déroulement: le formateur va donner une lettre et tous les participants devront remplir leurs rubriques avec des mots commençant par cette lettre.</a:t>
            </a:r>
          </a:p>
          <a:p>
            <a:pPr>
              <a:buNone/>
            </a:pPr>
            <a:r>
              <a:rPr lang="ro-RO" sz="2800" dirty="0" smtClean="0">
                <a:latin typeface="Times New Roman" pitchFamily="18" charset="0"/>
                <a:cs typeface="Times New Roman" pitchFamily="18" charset="0"/>
              </a:rPr>
              <a:t>Le premier qui a terminé va prendre la parole pour présenter les mots trouvés. </a:t>
            </a:r>
          </a:p>
          <a:p>
            <a:pPr>
              <a:buNone/>
            </a:pPr>
            <a:r>
              <a:rPr lang="ro-RO" sz="2800" dirty="0" smtClean="0">
                <a:latin typeface="Times New Roman" pitchFamily="18" charset="0"/>
                <a:cs typeface="Times New Roman" pitchFamily="18" charset="0"/>
              </a:rPr>
              <a:t>Quelles adaptations? </a:t>
            </a:r>
            <a:endParaRPr lang="ro-RO" sz="2800" dirty="0">
              <a:latin typeface="Times New Roman" pitchFamily="18" charset="0"/>
              <a:cs typeface="Times New Roman" pitchFamily="18" charset="0"/>
            </a:endParaRPr>
          </a:p>
        </p:txBody>
      </p:sp>
      <p:sp>
        <p:nvSpPr>
          <p:cNvPr id="2" name="Title 1"/>
          <p:cNvSpPr>
            <a:spLocks noGrp="1"/>
          </p:cNvSpPr>
          <p:nvPr>
            <p:ph type="title"/>
          </p:nvPr>
        </p:nvSpPr>
        <p:spPr/>
        <p:txBody>
          <a:bodyPr>
            <a:normAutofit/>
          </a:bodyPr>
          <a:lstStyle/>
          <a:p>
            <a:r>
              <a:rPr lang="ro-RO" sz="3200" dirty="0" smtClean="0">
                <a:latin typeface="Times New Roman" pitchFamily="18" charset="0"/>
                <a:cs typeface="Times New Roman" pitchFamily="18" charset="0"/>
              </a:rPr>
              <a:t>Activité 3 (activité créative)</a:t>
            </a:r>
            <a:br>
              <a:rPr lang="ro-RO" sz="3200" dirty="0" smtClean="0">
                <a:latin typeface="Times New Roman" pitchFamily="18" charset="0"/>
                <a:cs typeface="Times New Roman" pitchFamily="18" charset="0"/>
              </a:rPr>
            </a:br>
            <a:r>
              <a:rPr lang="ro-RO" sz="3200" dirty="0" smtClean="0">
                <a:latin typeface="Times New Roman" pitchFamily="18" charset="0"/>
                <a:cs typeface="Times New Roman" pitchFamily="18" charset="0"/>
              </a:rPr>
              <a:t>Un travail lexical: Le jeu du baccalauréat</a:t>
            </a:r>
            <a:endParaRPr lang="ro-RO"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normAutofit fontScale="92500" lnSpcReduction="20000"/>
          </a:bodyPr>
          <a:lstStyle/>
          <a:p>
            <a:pPr>
              <a:buNone/>
            </a:pPr>
            <a:r>
              <a:rPr lang="ro-RO" sz="3300" dirty="0" smtClean="0">
                <a:latin typeface="Times New Roman" pitchFamily="18" charset="0"/>
                <a:cs typeface="Times New Roman" pitchFamily="18" charset="0"/>
              </a:rPr>
              <a:t>Support: une planche de B.D. sans les textes</a:t>
            </a:r>
          </a:p>
          <a:p>
            <a:pPr>
              <a:buNone/>
            </a:pPr>
            <a:r>
              <a:rPr lang="ro-RO" sz="3300" dirty="0" smtClean="0">
                <a:latin typeface="Times New Roman" pitchFamily="18" charset="0"/>
                <a:cs typeface="Times New Roman" pitchFamily="18" charset="0"/>
              </a:rPr>
              <a:t>Déroulement: l’encre s’est effacée et il ne reste aucun dialogue de cette planche de B.D. Vous allez donc imaginer les dialogues. Mais auparavant il va falloir faire une petite analyse des dessins. Quel contexte de communication? À vous de décrire chaque vignette (Qui? Quoi? Quelles expressions?)</a:t>
            </a:r>
          </a:p>
          <a:p>
            <a:pPr>
              <a:buNone/>
            </a:pPr>
            <a:r>
              <a:rPr lang="ro-RO" sz="3300" dirty="0" smtClean="0">
                <a:latin typeface="Times New Roman" pitchFamily="18" charset="0"/>
                <a:cs typeface="Times New Roman" pitchFamily="18" charset="0"/>
              </a:rPr>
              <a:t>Une fois la description de chaque vignette terminée, chacun va imaginer les dialogues.</a:t>
            </a:r>
          </a:p>
          <a:p>
            <a:pPr>
              <a:buNone/>
            </a:pPr>
            <a:r>
              <a:rPr lang="ro-RO" sz="3300" dirty="0" smtClean="0">
                <a:latin typeface="Times New Roman" pitchFamily="18" charset="0"/>
                <a:cs typeface="Times New Roman" pitchFamily="18" charset="0"/>
              </a:rPr>
              <a:t>Le premier qui a terminé va prendre la parole pour nous dire son dialogue. </a:t>
            </a:r>
          </a:p>
          <a:p>
            <a:pPr>
              <a:buNone/>
            </a:pPr>
            <a:endParaRPr lang="ro-RO" dirty="0"/>
          </a:p>
        </p:txBody>
      </p:sp>
      <p:sp>
        <p:nvSpPr>
          <p:cNvPr id="2" name="Title 1"/>
          <p:cNvSpPr>
            <a:spLocks noGrp="1"/>
          </p:cNvSpPr>
          <p:nvPr>
            <p:ph type="title"/>
          </p:nvPr>
        </p:nvSpPr>
        <p:spPr/>
        <p:txBody>
          <a:bodyPr>
            <a:noAutofit/>
          </a:bodyPr>
          <a:lstStyle/>
          <a:p>
            <a:r>
              <a:rPr lang="ro-RO" sz="3200" dirty="0" smtClean="0">
                <a:latin typeface="Times New Roman" pitchFamily="18" charset="0"/>
                <a:cs typeface="Times New Roman" pitchFamily="18" charset="0"/>
              </a:rPr>
              <a:t>Activité 4 (activité créative)</a:t>
            </a:r>
            <a:br>
              <a:rPr lang="ro-RO" sz="3200" dirty="0" smtClean="0">
                <a:latin typeface="Times New Roman" pitchFamily="18" charset="0"/>
                <a:cs typeface="Times New Roman" pitchFamily="18" charset="0"/>
              </a:rPr>
            </a:br>
            <a:r>
              <a:rPr lang="ro-RO" sz="3200" dirty="0" smtClean="0">
                <a:latin typeface="Times New Roman" pitchFamily="18" charset="0"/>
                <a:cs typeface="Times New Roman" pitchFamily="18" charset="0"/>
              </a:rPr>
              <a:t>À partir d’un suport visuel: la B.D.</a:t>
            </a:r>
            <a:endParaRPr lang="ro-RO"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a:bodyPr>
          <a:lstStyle/>
          <a:p>
            <a:pPr>
              <a:buNone/>
            </a:pPr>
            <a:r>
              <a:rPr lang="ro-RO" sz="2400" dirty="0" smtClean="0">
                <a:latin typeface="Times New Roman" pitchFamily="18" charset="0"/>
                <a:cs typeface="Times New Roman" pitchFamily="18" charset="0"/>
              </a:rPr>
              <a:t>Support: Recette de la compote des pommes</a:t>
            </a:r>
          </a:p>
          <a:p>
            <a:pPr>
              <a:buNone/>
            </a:pPr>
            <a:r>
              <a:rPr lang="ro-RO" sz="2400" dirty="0" smtClean="0">
                <a:latin typeface="Times New Roman" pitchFamily="18" charset="0"/>
                <a:cs typeface="Times New Roman" pitchFamily="18" charset="0"/>
              </a:rPr>
              <a:t>Déroulement: Vous allez devoir amplifier au maximum chaque phrase.</a:t>
            </a:r>
          </a:p>
          <a:p>
            <a:pPr>
              <a:buNone/>
            </a:pPr>
            <a:endParaRPr lang="ro-RO" sz="2400" dirty="0" smtClean="0">
              <a:latin typeface="Times New Roman" pitchFamily="18" charset="0"/>
              <a:cs typeface="Times New Roman" pitchFamily="18" charset="0"/>
            </a:endParaRPr>
          </a:p>
          <a:p>
            <a:pPr>
              <a:buNone/>
            </a:pPr>
            <a:endParaRPr lang="ro-RO" sz="2800" dirty="0">
              <a:latin typeface="Times New Roman" pitchFamily="18" charset="0"/>
              <a:cs typeface="Times New Roman" pitchFamily="18" charset="0"/>
            </a:endParaRPr>
          </a:p>
        </p:txBody>
      </p:sp>
      <p:sp>
        <p:nvSpPr>
          <p:cNvPr id="2" name="Title 1"/>
          <p:cNvSpPr>
            <a:spLocks noGrp="1"/>
          </p:cNvSpPr>
          <p:nvPr>
            <p:ph type="title"/>
          </p:nvPr>
        </p:nvSpPr>
        <p:spPr>
          <a:xfrm>
            <a:off x="457200" y="152400"/>
            <a:ext cx="8229600" cy="914400"/>
          </a:xfrm>
        </p:spPr>
        <p:txBody>
          <a:bodyPr>
            <a:normAutofit fontScale="90000"/>
          </a:bodyPr>
          <a:lstStyle/>
          <a:p>
            <a:r>
              <a:rPr lang="ro-RO" sz="3600" dirty="0" smtClean="0">
                <a:latin typeface="Times New Roman" pitchFamily="18" charset="0"/>
                <a:cs typeface="Times New Roman" pitchFamily="18" charset="0"/>
              </a:rPr>
              <a:t/>
            </a:r>
            <a:br>
              <a:rPr lang="ro-RO" sz="3600" dirty="0" smtClean="0">
                <a:latin typeface="Times New Roman" pitchFamily="18" charset="0"/>
                <a:cs typeface="Times New Roman" pitchFamily="18" charset="0"/>
              </a:rPr>
            </a:br>
            <a:r>
              <a:rPr lang="ro-RO" sz="3100" dirty="0" smtClean="0">
                <a:latin typeface="Times New Roman" pitchFamily="18" charset="0"/>
                <a:cs typeface="Times New Roman" pitchFamily="18" charset="0"/>
              </a:rPr>
              <a:t>Activité 5 (activité créative)</a:t>
            </a:r>
            <a:br>
              <a:rPr lang="ro-RO" sz="3100" dirty="0" smtClean="0">
                <a:latin typeface="Times New Roman" pitchFamily="18" charset="0"/>
                <a:cs typeface="Times New Roman" pitchFamily="18" charset="0"/>
              </a:rPr>
            </a:br>
            <a:r>
              <a:rPr lang="ro-RO" sz="3100" dirty="0" smtClean="0">
                <a:latin typeface="Times New Roman" pitchFamily="18" charset="0"/>
                <a:cs typeface="Times New Roman" pitchFamily="18" charset="0"/>
              </a:rPr>
              <a:t>Un travail grammatical: L’amplification</a:t>
            </a:r>
            <a:br>
              <a:rPr lang="ro-RO" sz="3100" dirty="0" smtClean="0">
                <a:latin typeface="Times New Roman" pitchFamily="18" charset="0"/>
                <a:cs typeface="Times New Roman" pitchFamily="18" charset="0"/>
              </a:rPr>
            </a:br>
            <a:endParaRPr lang="ro-RO" sz="3100" dirty="0"/>
          </a:p>
        </p:txBody>
      </p:sp>
      <p:pic>
        <p:nvPicPr>
          <p:cNvPr id="5" name="Picture 4" descr="1.jpg"/>
          <p:cNvPicPr>
            <a:picLocks noChangeAspect="1"/>
          </p:cNvPicPr>
          <p:nvPr/>
        </p:nvPicPr>
        <p:blipFill>
          <a:blip r:embed="rId2" cstate="print"/>
          <a:stretch>
            <a:fillRect/>
          </a:stretch>
        </p:blipFill>
        <p:spPr>
          <a:xfrm>
            <a:off x="381000" y="2438400"/>
            <a:ext cx="8458200" cy="4114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ără titlu.jpg"/>
          <p:cNvPicPr>
            <a:picLocks noGrp="1" noChangeAspect="1"/>
          </p:cNvPicPr>
          <p:nvPr>
            <p:ph idx="1"/>
          </p:nvPr>
        </p:nvPicPr>
        <p:blipFill>
          <a:blip r:embed="rId2" cstate="print"/>
          <a:stretch>
            <a:fillRect/>
          </a:stretch>
        </p:blipFill>
        <p:spPr>
          <a:xfrm>
            <a:off x="692604" y="1481138"/>
            <a:ext cx="7758792" cy="4525962"/>
          </a:xfrm>
        </p:spPr>
      </p:pic>
      <p:sp>
        <p:nvSpPr>
          <p:cNvPr id="2" name="Title 1"/>
          <p:cNvSpPr>
            <a:spLocks noGrp="1"/>
          </p:cNvSpPr>
          <p:nvPr>
            <p:ph type="title"/>
          </p:nvPr>
        </p:nvSpPr>
        <p:spPr/>
        <p:txBody>
          <a:bodyPr>
            <a:normAutofit fontScale="90000"/>
          </a:bodyPr>
          <a:lstStyle/>
          <a:p>
            <a:r>
              <a:rPr lang="ro-RO" sz="4000" dirty="0" smtClean="0">
                <a:latin typeface="Times New Roman" pitchFamily="18" charset="0"/>
                <a:cs typeface="Times New Roman" pitchFamily="18" charset="0"/>
              </a:rPr>
              <a:t/>
            </a:r>
            <a:br>
              <a:rPr lang="ro-RO" sz="4000" dirty="0" smtClean="0">
                <a:latin typeface="Times New Roman" pitchFamily="18" charset="0"/>
                <a:cs typeface="Times New Roman" pitchFamily="18" charset="0"/>
              </a:rPr>
            </a:br>
            <a:r>
              <a:rPr lang="ro-RO" sz="4000" dirty="0" smtClean="0">
                <a:latin typeface="Times New Roman" pitchFamily="18" charset="0"/>
                <a:cs typeface="Times New Roman" pitchFamily="18" charset="0"/>
              </a:rPr>
              <a:t>Activité 6 (activité ludique)</a:t>
            </a:r>
            <a:br>
              <a:rPr lang="ro-RO" sz="4000" dirty="0" smtClean="0">
                <a:latin typeface="Times New Roman" pitchFamily="18" charset="0"/>
                <a:cs typeface="Times New Roman" pitchFamily="18" charset="0"/>
              </a:rPr>
            </a:br>
            <a:r>
              <a:rPr lang="ro-RO" sz="4000" dirty="0" smtClean="0">
                <a:latin typeface="Times New Roman" pitchFamily="18" charset="0"/>
                <a:cs typeface="Times New Roman" pitchFamily="18" charset="0"/>
              </a:rPr>
              <a:t>Story Cubes</a:t>
            </a:r>
            <a:r>
              <a:rPr lang="ro-RO" dirty="0" smtClean="0">
                <a:latin typeface="Times New Roman" pitchFamily="18" charset="0"/>
                <a:cs typeface="Times New Roman" pitchFamily="18" charset="0"/>
              </a:rPr>
              <a:t/>
            </a:r>
            <a:br>
              <a:rPr lang="ro-RO" dirty="0" smtClean="0">
                <a:latin typeface="Times New Roman" pitchFamily="18" charset="0"/>
                <a:cs typeface="Times New Roman" pitchFamily="18" charset="0"/>
              </a:rPr>
            </a:br>
            <a:endParaRPr lang="ro-RO"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normAutofit/>
          </a:bodyPr>
          <a:lstStyle/>
          <a:p>
            <a:pPr>
              <a:buNone/>
            </a:pPr>
            <a:endParaRPr lang="ro-RO" sz="2800" dirty="0" smtClean="0">
              <a:latin typeface="Times New Roman" pitchFamily="18" charset="0"/>
              <a:cs typeface="Times New Roman" pitchFamily="18" charset="0"/>
            </a:endParaRPr>
          </a:p>
          <a:p>
            <a:pPr>
              <a:buNone/>
            </a:pPr>
            <a:r>
              <a:rPr lang="ro-RO" sz="2800" dirty="0" smtClean="0">
                <a:latin typeface="Times New Roman" pitchFamily="18" charset="0"/>
                <a:cs typeface="Times New Roman" pitchFamily="18" charset="0"/>
              </a:rPr>
              <a:t>C’est un outil complet qui, même si sa finalité est un support oral, devra se construire autour de compétences écrites. </a:t>
            </a:r>
          </a:p>
          <a:p>
            <a:pPr>
              <a:buNone/>
            </a:pPr>
            <a:r>
              <a:rPr lang="ro-RO" sz="2800" dirty="0" smtClean="0">
                <a:latin typeface="Times New Roman" pitchFamily="18" charset="0"/>
                <a:cs typeface="Times New Roman" pitchFamily="18" charset="0"/>
              </a:rPr>
              <a:t>Il permet un travail sur les activités langagières à travailler en classe de langue: compréhension orale, compréhension écrite, production orale, production écrite et interaction.</a:t>
            </a:r>
            <a:endParaRPr lang="ro-RO" sz="2800" dirty="0">
              <a:latin typeface="Times New Roman" pitchFamily="18" charset="0"/>
              <a:cs typeface="Times New Roman" pitchFamily="18" charset="0"/>
            </a:endParaRPr>
          </a:p>
        </p:txBody>
      </p:sp>
      <p:sp>
        <p:nvSpPr>
          <p:cNvPr id="2" name="Title 1"/>
          <p:cNvSpPr>
            <a:spLocks noGrp="1"/>
          </p:cNvSpPr>
          <p:nvPr>
            <p:ph type="title"/>
          </p:nvPr>
        </p:nvSpPr>
        <p:spPr>
          <a:xfrm>
            <a:off x="457200" y="457200"/>
            <a:ext cx="8229600" cy="1295400"/>
          </a:xfrm>
        </p:spPr>
        <p:txBody>
          <a:bodyPr>
            <a:normAutofit fontScale="90000"/>
          </a:bodyPr>
          <a:lstStyle/>
          <a:p>
            <a:r>
              <a:rPr lang="ro-RO" dirty="0" smtClean="0">
                <a:latin typeface="Times New Roman" pitchFamily="18" charset="0"/>
                <a:cs typeface="Times New Roman" pitchFamily="18" charset="0"/>
              </a:rPr>
              <a:t>Activité 7 (activité créative)</a:t>
            </a:r>
            <a:br>
              <a:rPr lang="ro-RO" dirty="0" smtClean="0">
                <a:latin typeface="Times New Roman" pitchFamily="18" charset="0"/>
                <a:cs typeface="Times New Roman" pitchFamily="18" charset="0"/>
              </a:rPr>
            </a:br>
            <a:r>
              <a:rPr lang="ro-RO" dirty="0" smtClean="0">
                <a:latin typeface="Times New Roman" pitchFamily="18" charset="0"/>
                <a:cs typeface="Times New Roman" pitchFamily="18" charset="0"/>
              </a:rPr>
              <a:t>Projet: La WEB Radio</a:t>
            </a:r>
            <a:endParaRPr lang="ro-RO"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316</TotalTime>
  <Words>465</Words>
  <Application>Microsoft Office PowerPoint</Application>
  <PresentationFormat>On-screen Show (4:3)</PresentationFormat>
  <Paragraphs>49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Concourse</vt:lpstr>
      <vt:lpstr>   CERCUL PEDAGOGIC DE  LIMBA FRANCEZĂ 12 IANUARIE 2021    </vt:lpstr>
      <vt:lpstr>Activités dynamisantes pour la classe de FLE en présentiel et à distance</vt:lpstr>
      <vt:lpstr>Activité 1 (activité créative) Placer des mots</vt:lpstr>
      <vt:lpstr>Activité 2 (activité créative) Un travail sur la voix Support: Virelangue: “Tonton Tati, ton thé t’a-t-il ôté ta toux?”</vt:lpstr>
      <vt:lpstr>Activité 3 (activité créative) Un travail lexical: Le jeu du baccalauréat</vt:lpstr>
      <vt:lpstr>Activité 4 (activité créative) À partir d’un suport visuel: la B.D.</vt:lpstr>
      <vt:lpstr> Activité 5 (activité créative) Un travail grammatical: L’amplification </vt:lpstr>
      <vt:lpstr> Activité 6 (activité ludique) Story Cubes </vt:lpstr>
      <vt:lpstr>Activité 7 (activité créative) Projet: La WEB Radio</vt:lpstr>
      <vt:lpstr>Un travail d’écoute radiophonique</vt:lpstr>
      <vt:lpstr>Exemples</vt:lpstr>
      <vt:lpstr>Slide 12</vt:lpstr>
      <vt:lpstr>Un travail de création – la carte postale sonore</vt:lpstr>
      <vt:lpstr>Tous les podcasts par niveaux</vt:lpstr>
      <vt:lpstr>Tous les podcasts par thèmes et disciplines</vt:lpstr>
      <vt:lpstr>Construire un récit (1)</vt:lpstr>
      <vt:lpstr>Construire un récit (2)</vt:lpstr>
      <vt:lpstr>Le micro-trottoir</vt:lpstr>
      <vt:lpstr>Le micro-trottoir</vt:lpstr>
      <vt:lpstr>Slide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MMM</dc:title>
  <dc:creator>Daniel</dc:creator>
  <cp:lastModifiedBy>Daniel</cp:lastModifiedBy>
  <cp:revision>35</cp:revision>
  <dcterms:created xsi:type="dcterms:W3CDTF">2006-08-16T00:00:00Z</dcterms:created>
  <dcterms:modified xsi:type="dcterms:W3CDTF">2021-01-12T08:35:26Z</dcterms:modified>
</cp:coreProperties>
</file>