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B4"/>
    <a:srgbClr val="96BFE4"/>
    <a:srgbClr val="D9E6EF"/>
    <a:srgbClr val="D0E1EC"/>
    <a:srgbClr val="00A6F7"/>
    <a:srgbClr val="8AD3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B8C6-B4FD-4018-8467-51790E0881F3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23/11/2019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8536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B8C6-B4FD-4018-8467-51790E0881F3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23/11/2019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0129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B8C6-B4FD-4018-8467-51790E0881F3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23/11/2019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9101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839718" y="6492875"/>
            <a:ext cx="1352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23/11/2019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7926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B8C6-B4FD-4018-8467-51790E0881F3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23/11/2019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5112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432C-421B-4798-ABD0-FA5F0F70E565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5457-6019-41C7-A6E9-8FF99287C6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992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B8C6-B4FD-4018-8467-51790E0881F3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23/11/2019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91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B8C6-B4FD-4018-8467-51790E0881F3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23/11/2019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4393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432C-421B-4798-ABD0-FA5F0F70E565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5457-6019-41C7-A6E9-8FF99287C6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027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432C-421B-4798-ABD0-FA5F0F70E565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5457-6019-41C7-A6E9-8FF99287C6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879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B8C6-B4FD-4018-8467-51790E0881F3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23/11/2019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9594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432C-421B-4798-ABD0-FA5F0F70E565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5457-6019-41C7-A6E9-8FF99287C6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507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E6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7B8C6-B4FD-4018-8467-51790E0881F3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23/11/2019</a:t>
            </a:r>
            <a:endParaRPr lang="fr-FR" dirty="0"/>
          </a:p>
        </p:txBody>
      </p:sp>
      <p:sp>
        <p:nvSpPr>
          <p:cNvPr id="7" name="Espace réservé du numéro de diapositive 5"/>
          <p:cNvSpPr txBox="1">
            <a:spLocks/>
          </p:cNvSpPr>
          <p:nvPr userDrawn="1"/>
        </p:nvSpPr>
        <p:spPr>
          <a:xfrm>
            <a:off x="1684691" y="13126"/>
            <a:ext cx="2268331" cy="8840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600" b="1" kern="1200">
                <a:solidFill>
                  <a:srgbClr val="0069B4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800" b="1" i="0" kern="1200" dirty="0" smtClean="0">
                <a:solidFill>
                  <a:schemeClr val="tx1"/>
                </a:solidFill>
                <a:effectLst/>
                <a:latin typeface="Tw Cen MT Condensed" panose="020B0606020104020203" pitchFamily="34" charset="0"/>
                <a:ea typeface="+mn-ea"/>
                <a:cs typeface="+mn-cs"/>
              </a:rPr>
              <a:t>Călăraşi</a:t>
            </a:r>
            <a:endParaRPr lang="fr-FR" sz="2400" b="1" i="0" kern="1200" dirty="0" smtClean="0">
              <a:solidFill>
                <a:schemeClr val="tx1"/>
              </a:solidFill>
              <a:effectLst/>
              <a:latin typeface="Tw Cen MT Condensed" panose="020B0606020104020203" pitchFamily="34" charset="0"/>
              <a:ea typeface="+mn-ea"/>
              <a:cs typeface="+mn-cs"/>
            </a:endParaRPr>
          </a:p>
          <a:p>
            <a:pPr algn="ctr"/>
            <a:r>
              <a:rPr lang="fr-FR" sz="2400" b="1" i="0" kern="1200" dirty="0" smtClean="0">
                <a:solidFill>
                  <a:schemeClr val="tx1"/>
                </a:solidFill>
                <a:effectLst/>
                <a:latin typeface="Tw Cen MT Condensed" panose="020B0606020104020203" pitchFamily="34" charset="0"/>
                <a:ea typeface="+mn-ea"/>
                <a:cs typeface="+mn-cs"/>
              </a:rPr>
              <a:t>24/29.11.2019</a:t>
            </a:r>
            <a:endParaRPr lang="fr-FR" sz="2400" i="0" dirty="0">
              <a:solidFill>
                <a:schemeClr val="tx1"/>
              </a:solidFill>
              <a:latin typeface="Tw Cen MT Condensed" panose="020B0606020104020203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5" y="31715"/>
            <a:ext cx="1780860" cy="10061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5981" y="344409"/>
            <a:ext cx="2005866" cy="294980"/>
          </a:xfrm>
          <a:prstGeom prst="rect">
            <a:avLst/>
          </a:prstGeom>
        </p:spPr>
      </p:pic>
      <p:sp>
        <p:nvSpPr>
          <p:cNvPr id="10" name="Espace réservé du numéro de diapositive 5"/>
          <p:cNvSpPr txBox="1">
            <a:spLocks/>
          </p:cNvSpPr>
          <p:nvPr userDrawn="1"/>
        </p:nvSpPr>
        <p:spPr>
          <a:xfrm>
            <a:off x="4217409" y="-14069"/>
            <a:ext cx="5656385" cy="9421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600" b="1" kern="1200">
                <a:solidFill>
                  <a:srgbClr val="0069B4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800" dirty="0" smtClean="0">
                <a:solidFill>
                  <a:schemeClr val="tx1"/>
                </a:solidFill>
                <a:latin typeface="Tw Cen MT Condensed" panose="020B0606020104020203" pitchFamily="34" charset="0"/>
              </a:rPr>
              <a:t>Construire un partenariat scolaire</a:t>
            </a:r>
          </a:p>
          <a:p>
            <a:pPr algn="ctr"/>
            <a:r>
              <a:rPr lang="fr-FR" sz="2800" i="1" dirty="0" smtClean="0">
                <a:latin typeface="Tw Cen MT Condensed" panose="020B0606020104020203" pitchFamily="34" charset="0"/>
              </a:rPr>
              <a:t>Building a </a:t>
            </a:r>
            <a:r>
              <a:rPr lang="fr-FR" sz="2800" i="1" dirty="0" err="1" smtClean="0">
                <a:latin typeface="Tw Cen MT Condensed" panose="020B0606020104020203" pitchFamily="34" charset="0"/>
              </a:rPr>
              <a:t>school</a:t>
            </a:r>
            <a:r>
              <a:rPr lang="fr-FR" sz="2800" i="1" dirty="0" smtClean="0">
                <a:latin typeface="Tw Cen MT Condensed" panose="020B0606020104020203" pitchFamily="34" charset="0"/>
              </a:rPr>
              <a:t> </a:t>
            </a:r>
            <a:r>
              <a:rPr lang="fr-FR" sz="2800" i="1" dirty="0" err="1" smtClean="0">
                <a:latin typeface="Tw Cen MT Condensed" panose="020B0606020104020203" pitchFamily="34" charset="0"/>
              </a:rPr>
              <a:t>partnership</a:t>
            </a:r>
            <a:endParaRPr lang="fr-FR" sz="2800" i="1" dirty="0">
              <a:latin typeface="Tw Cen MT Condensed" panose="020B0606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854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etwinning.net/fr/pub/index.htm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hyperlink" Target="LIFE%20project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9E6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numéro de diapositive 5"/>
          <p:cNvSpPr txBox="1">
            <a:spLocks/>
          </p:cNvSpPr>
          <p:nvPr/>
        </p:nvSpPr>
        <p:spPr>
          <a:xfrm>
            <a:off x="1836527" y="2104657"/>
            <a:ext cx="8486122" cy="4792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600" b="1" kern="1200">
                <a:solidFill>
                  <a:srgbClr val="0069B4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4400" b="1" i="0" kern="1200" dirty="0" smtClean="0">
                <a:solidFill>
                  <a:schemeClr val="tx1"/>
                </a:solidFill>
                <a:effectLst/>
                <a:latin typeface="Tw Cen MT Condensed" panose="020B0606020104020203" pitchFamily="34" charset="0"/>
              </a:rPr>
              <a:t>Călăraşi      24/29.11.2019</a:t>
            </a:r>
            <a:endParaRPr lang="fr-FR" sz="4400" i="0" dirty="0">
              <a:solidFill>
                <a:schemeClr val="tx1"/>
              </a:solidFill>
              <a:latin typeface="Tw Cen MT Condensed" panose="020B0606020104020203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43" y="120767"/>
            <a:ext cx="2907240" cy="164259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005" y="5958178"/>
            <a:ext cx="3396134" cy="499431"/>
          </a:xfrm>
          <a:prstGeom prst="rect">
            <a:avLst/>
          </a:prstGeom>
        </p:spPr>
      </p:pic>
      <p:sp>
        <p:nvSpPr>
          <p:cNvPr id="6" name="Espace réservé du numéro de diapositive 5"/>
          <p:cNvSpPr txBox="1">
            <a:spLocks/>
          </p:cNvSpPr>
          <p:nvPr/>
        </p:nvSpPr>
        <p:spPr>
          <a:xfrm>
            <a:off x="1852939" y="3447884"/>
            <a:ext cx="8486122" cy="1677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600" b="1" kern="1200">
                <a:solidFill>
                  <a:srgbClr val="0069B4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4000" dirty="0" smtClean="0">
                <a:solidFill>
                  <a:schemeClr val="tx1"/>
                </a:solidFill>
                <a:latin typeface="Tw Cen MT Condensed" panose="020B0606020104020203" pitchFamily="34" charset="0"/>
              </a:rPr>
              <a:t>Construire un partenariat scolaire</a:t>
            </a:r>
          </a:p>
          <a:p>
            <a:pPr algn="ctr"/>
            <a:r>
              <a:rPr lang="fr-FR" sz="4000" i="1" dirty="0" smtClean="0">
                <a:latin typeface="Tw Cen MT Condensed" panose="020B0606020104020203" pitchFamily="34" charset="0"/>
              </a:rPr>
              <a:t>Building a </a:t>
            </a:r>
            <a:r>
              <a:rPr lang="fr-FR" sz="4000" i="1" dirty="0" err="1" smtClean="0">
                <a:latin typeface="Tw Cen MT Condensed" panose="020B0606020104020203" pitchFamily="34" charset="0"/>
              </a:rPr>
              <a:t>school</a:t>
            </a:r>
            <a:r>
              <a:rPr lang="fr-FR" sz="4000" i="1" dirty="0" smtClean="0">
                <a:latin typeface="Tw Cen MT Condensed" panose="020B0606020104020203" pitchFamily="34" charset="0"/>
              </a:rPr>
              <a:t> </a:t>
            </a:r>
            <a:r>
              <a:rPr lang="fr-FR" sz="4000" i="1" dirty="0" err="1" smtClean="0">
                <a:latin typeface="Tw Cen MT Condensed" panose="020B0606020104020203" pitchFamily="34" charset="0"/>
              </a:rPr>
              <a:t>partnership</a:t>
            </a:r>
            <a:endParaRPr lang="fr-FR" sz="4000" i="1" dirty="0">
              <a:latin typeface="Tw Cen MT Condensed" panose="020B0606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02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659988" y="2124222"/>
            <a:ext cx="434016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fr-FR" sz="2400" b="1" dirty="0" smtClean="0">
                <a:solidFill>
                  <a:srgbClr val="0069B4"/>
                </a:solidFill>
              </a:rPr>
              <a:t>E</a:t>
            </a:r>
            <a:r>
              <a:rPr lang="fr-FR" sz="2400" b="1" dirty="0" smtClean="0"/>
              <a:t>rasmus+</a:t>
            </a:r>
          </a:p>
          <a:p>
            <a:pPr marL="342900" indent="-342900">
              <a:buAutoNum type="arabicPeriod"/>
            </a:pPr>
            <a:endParaRPr lang="fr-FR" sz="2400" b="1" dirty="0" smtClean="0"/>
          </a:p>
          <a:p>
            <a:pPr marL="342900" indent="-342900">
              <a:buAutoNum type="arabicPeriod"/>
            </a:pPr>
            <a:r>
              <a:rPr lang="fr-FR" sz="2400" b="1" dirty="0" smtClean="0">
                <a:solidFill>
                  <a:srgbClr val="0069B4"/>
                </a:solidFill>
              </a:rPr>
              <a:t>U</a:t>
            </a:r>
            <a:r>
              <a:rPr lang="fr-FR" sz="2400" b="1" dirty="0" smtClean="0"/>
              <a:t>n projet, c’est …</a:t>
            </a:r>
          </a:p>
          <a:p>
            <a:pPr marL="342900" indent="-342900">
              <a:buAutoNum type="arabicPeriod"/>
            </a:pPr>
            <a:endParaRPr lang="fr-FR" sz="2400" b="1" dirty="0" smtClean="0"/>
          </a:p>
          <a:p>
            <a:r>
              <a:rPr lang="fr-FR" sz="2400" b="1" dirty="0" smtClean="0">
                <a:solidFill>
                  <a:srgbClr val="0069B4"/>
                </a:solidFill>
              </a:rPr>
              <a:t>	U</a:t>
            </a:r>
            <a:r>
              <a:rPr lang="fr-FR" sz="2400" b="1" dirty="0" smtClean="0"/>
              <a:t>ne équipe</a:t>
            </a:r>
          </a:p>
          <a:p>
            <a:r>
              <a:rPr lang="fr-FR" sz="2400" b="1" dirty="0" smtClean="0">
                <a:solidFill>
                  <a:srgbClr val="0069B4"/>
                </a:solidFill>
              </a:rPr>
              <a:t>	D</a:t>
            </a:r>
            <a:r>
              <a:rPr lang="fr-FR" sz="2400" b="1" dirty="0" smtClean="0"/>
              <a:t>es étapes</a:t>
            </a:r>
          </a:p>
          <a:p>
            <a:r>
              <a:rPr lang="fr-FR" sz="2400" b="1" dirty="0" smtClean="0">
                <a:solidFill>
                  <a:srgbClr val="0069B4"/>
                </a:solidFill>
              </a:rPr>
              <a:t>	U</a:t>
            </a:r>
            <a:r>
              <a:rPr lang="fr-FR" sz="2400" b="1" dirty="0" smtClean="0"/>
              <a:t>n thème</a:t>
            </a:r>
          </a:p>
          <a:p>
            <a:r>
              <a:rPr lang="fr-FR" sz="2400" b="1" dirty="0" smtClean="0">
                <a:solidFill>
                  <a:srgbClr val="0069B4"/>
                </a:solidFill>
              </a:rPr>
              <a:t>	D</a:t>
            </a:r>
            <a:r>
              <a:rPr lang="fr-FR" sz="2400" b="1" dirty="0" smtClean="0"/>
              <a:t>es activités et des outils</a:t>
            </a:r>
          </a:p>
          <a:p>
            <a:endParaRPr lang="fr-FR" sz="2400" b="1" dirty="0"/>
          </a:p>
          <a:p>
            <a:pPr marL="457200" indent="-457200">
              <a:buAutoNum type="arabicPeriod" startAt="3"/>
            </a:pPr>
            <a:r>
              <a:rPr lang="fr-FR" sz="2400" b="1" dirty="0" smtClean="0">
                <a:solidFill>
                  <a:srgbClr val="0069B4"/>
                </a:solidFill>
              </a:rPr>
              <a:t>B</a:t>
            </a:r>
            <a:r>
              <a:rPr lang="fr-FR" sz="2400" b="1" dirty="0" smtClean="0"/>
              <a:t>udget</a:t>
            </a:r>
          </a:p>
          <a:p>
            <a:pPr marL="457200" indent="-457200">
              <a:buAutoNum type="arabicPeriod" startAt="3"/>
            </a:pPr>
            <a:endParaRPr lang="fr-FR" sz="2400" b="1" dirty="0"/>
          </a:p>
          <a:p>
            <a:r>
              <a:rPr lang="fr-FR" sz="2400" b="1" dirty="0" smtClean="0"/>
              <a:t>	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272662" y="2124222"/>
            <a:ext cx="327544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fr-FR" sz="2400" b="1" dirty="0" smtClean="0">
                <a:solidFill>
                  <a:srgbClr val="0069B4"/>
                </a:solidFill>
              </a:rPr>
              <a:t>E</a:t>
            </a:r>
            <a:r>
              <a:rPr lang="fr-FR" sz="2400" b="1" dirty="0" smtClean="0"/>
              <a:t>rasmus+</a:t>
            </a:r>
          </a:p>
          <a:p>
            <a:pPr marL="342900" indent="-342900">
              <a:buAutoNum type="arabicPeriod"/>
            </a:pPr>
            <a:endParaRPr lang="fr-FR" sz="2400" b="1" dirty="0" smtClean="0"/>
          </a:p>
          <a:p>
            <a:pPr marL="342900" indent="-342900">
              <a:buAutoNum type="arabicPeriod"/>
            </a:pPr>
            <a:r>
              <a:rPr lang="fr-FR" sz="2400" b="1" dirty="0" smtClean="0">
                <a:solidFill>
                  <a:srgbClr val="0069B4"/>
                </a:solidFill>
              </a:rPr>
              <a:t>A </a:t>
            </a:r>
            <a:r>
              <a:rPr lang="fr-FR" sz="2400" b="1" dirty="0" err="1" smtClean="0"/>
              <a:t>project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is</a:t>
            </a:r>
            <a:r>
              <a:rPr lang="fr-FR" sz="2400" b="1" dirty="0" smtClean="0"/>
              <a:t>…</a:t>
            </a:r>
          </a:p>
          <a:p>
            <a:pPr marL="342900" indent="-342900">
              <a:buAutoNum type="arabicPeriod"/>
            </a:pPr>
            <a:endParaRPr lang="fr-FR" sz="2400" b="1" dirty="0" smtClean="0">
              <a:solidFill>
                <a:srgbClr val="0069B4"/>
              </a:solidFill>
            </a:endParaRPr>
          </a:p>
          <a:p>
            <a:r>
              <a:rPr lang="fr-FR" sz="2400" b="1" dirty="0" smtClean="0">
                <a:solidFill>
                  <a:srgbClr val="0069B4"/>
                </a:solidFill>
              </a:rPr>
              <a:t>	A </a:t>
            </a:r>
            <a:r>
              <a:rPr lang="fr-FR" sz="2400" b="1" dirty="0" smtClean="0"/>
              <a:t>team</a:t>
            </a:r>
          </a:p>
          <a:p>
            <a:r>
              <a:rPr lang="fr-FR" sz="2400" b="1" dirty="0" smtClean="0">
                <a:solidFill>
                  <a:srgbClr val="0069B4"/>
                </a:solidFill>
              </a:rPr>
              <a:t>	S</a:t>
            </a:r>
            <a:r>
              <a:rPr lang="fr-FR" sz="2400" b="1" dirty="0" smtClean="0"/>
              <a:t>tages</a:t>
            </a:r>
          </a:p>
          <a:p>
            <a:r>
              <a:rPr lang="fr-FR" sz="2400" b="1" dirty="0"/>
              <a:t>	</a:t>
            </a:r>
            <a:r>
              <a:rPr lang="fr-FR" sz="2400" b="1" dirty="0" smtClean="0">
                <a:solidFill>
                  <a:srgbClr val="0069B4"/>
                </a:solidFill>
              </a:rPr>
              <a:t>A</a:t>
            </a:r>
            <a:r>
              <a:rPr lang="fr-FR" sz="2400" b="1" dirty="0" smtClean="0"/>
              <a:t> topic</a:t>
            </a:r>
          </a:p>
          <a:p>
            <a:r>
              <a:rPr lang="fr-FR" sz="2400" b="1" dirty="0"/>
              <a:t>	</a:t>
            </a:r>
            <a:r>
              <a:rPr lang="fr-FR" sz="2400" b="1" dirty="0" err="1" smtClean="0">
                <a:solidFill>
                  <a:srgbClr val="0069B4"/>
                </a:solidFill>
              </a:rPr>
              <a:t>A</a:t>
            </a:r>
            <a:r>
              <a:rPr lang="fr-FR" sz="2400" b="1" dirty="0" err="1" smtClean="0"/>
              <a:t>ctivities</a:t>
            </a:r>
            <a:r>
              <a:rPr lang="fr-FR" sz="2400" b="1" dirty="0" smtClean="0"/>
              <a:t> &amp; </a:t>
            </a:r>
            <a:r>
              <a:rPr lang="fr-FR" sz="2400" b="1" dirty="0" err="1" smtClean="0"/>
              <a:t>tools</a:t>
            </a:r>
            <a:endParaRPr lang="fr-FR" sz="2400" b="1" dirty="0" smtClean="0"/>
          </a:p>
          <a:p>
            <a:endParaRPr lang="fr-FR" sz="2400" b="1" dirty="0"/>
          </a:p>
          <a:p>
            <a:r>
              <a:rPr lang="fr-FR" sz="2400" b="1" dirty="0" smtClean="0">
                <a:solidFill>
                  <a:srgbClr val="0069B4"/>
                </a:solidFill>
              </a:rPr>
              <a:t>3. B</a:t>
            </a:r>
            <a:r>
              <a:rPr lang="fr-FR" sz="2400" b="1" dirty="0" smtClean="0"/>
              <a:t>udget</a:t>
            </a:r>
          </a:p>
        </p:txBody>
      </p:sp>
      <p:sp>
        <p:nvSpPr>
          <p:cNvPr id="2" name="Bouton d’action : Suivant 1">
            <a:hlinkClick r:id="" action="ppaction://hlinkshowjump?jump=nextslide" highlightClick="1"/>
          </p:cNvPr>
          <p:cNvSpPr/>
          <p:nvPr/>
        </p:nvSpPr>
        <p:spPr>
          <a:xfrm>
            <a:off x="122830" y="6237027"/>
            <a:ext cx="764275" cy="477672"/>
          </a:xfrm>
          <a:prstGeom prst="actionButtonForwardNext">
            <a:avLst/>
          </a:prstGeom>
          <a:noFill/>
          <a:ln>
            <a:solidFill>
              <a:srgbClr val="96BF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2">
            <a:hlinkClick r:id="rId2" action="ppaction://hlinksldjump"/>
          </p:cNvPr>
          <p:cNvSpPr/>
          <p:nvPr/>
        </p:nvSpPr>
        <p:spPr>
          <a:xfrm>
            <a:off x="1557337" y="2124222"/>
            <a:ext cx="8990773" cy="41895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>
            <a:hlinkClick r:id="rId3" action="ppaction://hlinksldjump"/>
          </p:cNvPr>
          <p:cNvSpPr/>
          <p:nvPr/>
        </p:nvSpPr>
        <p:spPr>
          <a:xfrm>
            <a:off x="1423981" y="3591075"/>
            <a:ext cx="8990773" cy="41895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>
            <a:hlinkClick r:id="rId4" action="ppaction://hlinksldjump"/>
          </p:cNvPr>
          <p:cNvSpPr/>
          <p:nvPr/>
        </p:nvSpPr>
        <p:spPr>
          <a:xfrm>
            <a:off x="1390641" y="4000657"/>
            <a:ext cx="8990773" cy="41895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>
            <a:hlinkClick r:id="rId5" action="ppaction://hlinksldjump"/>
          </p:cNvPr>
          <p:cNvSpPr/>
          <p:nvPr/>
        </p:nvSpPr>
        <p:spPr>
          <a:xfrm>
            <a:off x="1357301" y="4367372"/>
            <a:ext cx="8990773" cy="41895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>
            <a:hlinkClick r:id="rId6" action="ppaction://hlinksldjump"/>
          </p:cNvPr>
          <p:cNvSpPr/>
          <p:nvPr/>
        </p:nvSpPr>
        <p:spPr>
          <a:xfrm>
            <a:off x="1495413" y="4734090"/>
            <a:ext cx="8990773" cy="41895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>
            <a:hlinkClick r:id="rId7" action="ppaction://hlinksldjump"/>
          </p:cNvPr>
          <p:cNvSpPr/>
          <p:nvPr/>
        </p:nvSpPr>
        <p:spPr>
          <a:xfrm>
            <a:off x="1562085" y="5443714"/>
            <a:ext cx="8990773" cy="41895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539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50236" y="1121284"/>
            <a:ext cx="19187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0069B4"/>
                </a:solidFill>
              </a:rPr>
              <a:t>1.    E</a:t>
            </a:r>
            <a:r>
              <a:rPr lang="fr-FR" sz="2400" b="1" dirty="0" smtClean="0"/>
              <a:t>rasmus</a:t>
            </a:r>
            <a:r>
              <a:rPr lang="fr-FR" sz="2400" b="1" dirty="0"/>
              <a:t>+</a:t>
            </a:r>
          </a:p>
          <a:p>
            <a:endParaRPr 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160096" y="2128625"/>
            <a:ext cx="1371016" cy="923330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endParaRPr lang="fr-FR" sz="900" b="1" dirty="0" smtClean="0"/>
          </a:p>
          <a:p>
            <a:r>
              <a:rPr lang="fr-FR" b="1" dirty="0" smtClean="0"/>
              <a:t>Action clé 1</a:t>
            </a:r>
          </a:p>
          <a:p>
            <a:r>
              <a:rPr lang="fr-FR" b="1" i="1" dirty="0" smtClean="0"/>
              <a:t>Key Action 1</a:t>
            </a:r>
          </a:p>
          <a:p>
            <a:endParaRPr lang="fr-FR" sz="9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60096" y="4243646"/>
            <a:ext cx="1371016" cy="92333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endParaRPr lang="fr-FR" sz="900" b="1" dirty="0" smtClean="0"/>
          </a:p>
          <a:p>
            <a:r>
              <a:rPr lang="fr-FR" b="1" dirty="0" smtClean="0"/>
              <a:t>Action clé 2</a:t>
            </a:r>
          </a:p>
          <a:p>
            <a:r>
              <a:rPr lang="fr-FR" b="1" i="1" dirty="0" smtClean="0"/>
              <a:t>Key Action 2</a:t>
            </a:r>
          </a:p>
          <a:p>
            <a:endParaRPr lang="fr-FR" sz="9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60096" y="5802984"/>
            <a:ext cx="1371016" cy="92333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endParaRPr lang="fr-FR" sz="900" b="1" dirty="0" smtClean="0"/>
          </a:p>
          <a:p>
            <a:r>
              <a:rPr lang="fr-FR" b="1" dirty="0" smtClean="0"/>
              <a:t>Action clé 3</a:t>
            </a:r>
          </a:p>
          <a:p>
            <a:r>
              <a:rPr lang="fr-FR" b="1" i="1" dirty="0" smtClean="0"/>
              <a:t>Key Action 3</a:t>
            </a:r>
          </a:p>
          <a:p>
            <a:endParaRPr lang="fr-FR" sz="9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1614912" y="2127092"/>
            <a:ext cx="3494739" cy="923330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endParaRPr lang="fr-FR" sz="900" b="1" dirty="0" smtClean="0"/>
          </a:p>
          <a:p>
            <a:r>
              <a:rPr lang="fr-FR" b="1" dirty="0" smtClean="0"/>
              <a:t>Mobilité à des fins d’apprentissage</a:t>
            </a:r>
          </a:p>
          <a:p>
            <a:r>
              <a:rPr lang="fr-FR" b="1" i="1" dirty="0" smtClean="0"/>
              <a:t>Learning </a:t>
            </a:r>
            <a:r>
              <a:rPr lang="fr-FR" b="1" i="1" dirty="0" err="1" smtClean="0"/>
              <a:t>mobility</a:t>
            </a:r>
            <a:endParaRPr lang="fr-FR" b="1" i="1" dirty="0" smtClean="0"/>
          </a:p>
          <a:p>
            <a:endParaRPr lang="fr-FR" sz="9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1614912" y="4240701"/>
            <a:ext cx="3472963" cy="92333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fr-FR" sz="900" b="1" dirty="0" smtClean="0"/>
          </a:p>
          <a:p>
            <a:r>
              <a:rPr lang="fr-FR" b="1" dirty="0" smtClean="0"/>
              <a:t>Partenariats</a:t>
            </a:r>
          </a:p>
          <a:p>
            <a:r>
              <a:rPr lang="fr-FR" b="1" i="1" dirty="0" err="1" smtClean="0"/>
              <a:t>Partnerships</a:t>
            </a:r>
            <a:endParaRPr lang="fr-FR" b="1" i="1" dirty="0" smtClean="0"/>
          </a:p>
          <a:p>
            <a:endParaRPr lang="fr-FR" sz="9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1614912" y="5802983"/>
            <a:ext cx="3490386" cy="9233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fr-FR" sz="900" b="1" dirty="0" smtClean="0"/>
          </a:p>
          <a:p>
            <a:r>
              <a:rPr lang="fr-FR" b="1" dirty="0" smtClean="0"/>
              <a:t>Soutien à la réforme des politiques</a:t>
            </a:r>
          </a:p>
          <a:p>
            <a:r>
              <a:rPr lang="fr-FR" b="1" i="1" dirty="0" smtClean="0"/>
              <a:t>Support for Policy </a:t>
            </a:r>
            <a:r>
              <a:rPr lang="fr-FR" b="1" i="1" dirty="0" err="1" smtClean="0"/>
              <a:t>reform</a:t>
            </a:r>
            <a:endParaRPr lang="fr-FR" b="1" i="1" dirty="0" smtClean="0"/>
          </a:p>
          <a:p>
            <a:endParaRPr lang="fr-FR" sz="900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5193451" y="1293378"/>
            <a:ext cx="6841667" cy="58477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Personnels : formations, échanges de pratiques, observation, enseignement</a:t>
            </a:r>
          </a:p>
          <a:p>
            <a:r>
              <a:rPr lang="fr-FR" sz="1600" i="1" dirty="0" smtClean="0"/>
              <a:t>Staff: training, exchange of good practices, job </a:t>
            </a:r>
            <a:r>
              <a:rPr lang="fr-FR" sz="1600" i="1" dirty="0" err="1" smtClean="0"/>
              <a:t>shadowing</a:t>
            </a:r>
            <a:r>
              <a:rPr lang="fr-FR" sz="1600" i="1" dirty="0" smtClean="0"/>
              <a:t>, </a:t>
            </a:r>
            <a:r>
              <a:rPr lang="fr-FR" sz="1600" i="1" dirty="0" err="1" smtClean="0"/>
              <a:t>teaching</a:t>
            </a:r>
            <a:r>
              <a:rPr lang="fr-FR" sz="1600" i="1" dirty="0" smtClean="0"/>
              <a:t> </a:t>
            </a:r>
            <a:r>
              <a:rPr lang="fr-FR" sz="1600" i="1" dirty="0" err="1" smtClean="0"/>
              <a:t>assignment</a:t>
            </a:r>
            <a:endParaRPr lang="fr-FR" sz="1600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5197934" y="1929870"/>
            <a:ext cx="6841667" cy="58477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Enseignement et formation professionnels : PFMP, formation des personnels</a:t>
            </a:r>
          </a:p>
          <a:p>
            <a:r>
              <a:rPr lang="fr-FR" sz="1600" i="1" dirty="0" err="1" smtClean="0"/>
              <a:t>Vocational</a:t>
            </a:r>
            <a:r>
              <a:rPr lang="fr-FR" sz="1600" i="1" dirty="0" smtClean="0"/>
              <a:t> </a:t>
            </a:r>
            <a:r>
              <a:rPr lang="fr-FR" sz="1600" i="1" dirty="0" err="1" smtClean="0"/>
              <a:t>education</a:t>
            </a:r>
            <a:r>
              <a:rPr lang="fr-FR" sz="1600" i="1" dirty="0" smtClean="0"/>
              <a:t> and training: </a:t>
            </a:r>
            <a:r>
              <a:rPr lang="fr-FR" sz="1600" i="1" dirty="0" err="1" smtClean="0"/>
              <a:t>vocational</a:t>
            </a:r>
            <a:r>
              <a:rPr lang="fr-FR" sz="1600" i="1" dirty="0" smtClean="0"/>
              <a:t> training sessions, staff training</a:t>
            </a:r>
            <a:endParaRPr lang="fr-FR" sz="1600" i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5193451" y="2566362"/>
            <a:ext cx="6841667" cy="1077218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Enseignement supérieur : stages professionnels ou périodes d’études pour les étudiants, formation pour les personnels, …</a:t>
            </a:r>
          </a:p>
          <a:p>
            <a:r>
              <a:rPr lang="fr-FR" sz="1600" i="1" dirty="0" err="1" smtClean="0"/>
              <a:t>Higher</a:t>
            </a:r>
            <a:r>
              <a:rPr lang="fr-FR" sz="1600" i="1" dirty="0" smtClean="0"/>
              <a:t> </a:t>
            </a:r>
            <a:r>
              <a:rPr lang="fr-FR" sz="1600" i="1" dirty="0" err="1" smtClean="0"/>
              <a:t>education</a:t>
            </a:r>
            <a:r>
              <a:rPr lang="fr-FR" sz="1600" i="1" dirty="0" smtClean="0"/>
              <a:t>: </a:t>
            </a:r>
            <a:r>
              <a:rPr lang="fr-FR" sz="1600" i="1" dirty="0" err="1" smtClean="0"/>
              <a:t>vocational</a:t>
            </a:r>
            <a:r>
              <a:rPr lang="fr-FR" sz="1600" i="1" dirty="0" smtClean="0"/>
              <a:t> training sessions or </a:t>
            </a:r>
            <a:r>
              <a:rPr lang="fr-FR" sz="1600" i="1" dirty="0" err="1" smtClean="0"/>
              <a:t>study</a:t>
            </a:r>
            <a:r>
              <a:rPr lang="fr-FR" sz="1600" i="1" dirty="0" smtClean="0"/>
              <a:t> </a:t>
            </a:r>
            <a:r>
              <a:rPr lang="fr-FR" sz="1600" i="1" dirty="0" err="1" smtClean="0"/>
              <a:t>period</a:t>
            </a:r>
            <a:r>
              <a:rPr lang="fr-FR" sz="1600" i="1" dirty="0" smtClean="0"/>
              <a:t> for </a:t>
            </a:r>
            <a:r>
              <a:rPr lang="fr-FR" sz="1600" i="1" dirty="0" err="1" smtClean="0"/>
              <a:t>students</a:t>
            </a:r>
            <a:r>
              <a:rPr lang="fr-FR" sz="1600" i="1" dirty="0" smtClean="0"/>
              <a:t>, training for staff </a:t>
            </a:r>
            <a:r>
              <a:rPr lang="fr-FR" sz="1600" i="1" dirty="0" err="1" smtClean="0"/>
              <a:t>members</a:t>
            </a:r>
            <a:r>
              <a:rPr lang="fr-FR" sz="1600" i="1" dirty="0" smtClean="0"/>
              <a:t>,…</a:t>
            </a:r>
            <a:endParaRPr lang="fr-FR" sz="1600" i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1966270" y="1023401"/>
            <a:ext cx="3227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69B4"/>
                </a:solidFill>
              </a:rPr>
              <a:t>Dans le domaine de l’éducation</a:t>
            </a:r>
          </a:p>
          <a:p>
            <a:pPr algn="ctr"/>
            <a:r>
              <a:rPr lang="fr-FR" sz="1600" b="1" i="1" dirty="0" smtClean="0">
                <a:solidFill>
                  <a:srgbClr val="0069B4"/>
                </a:solidFill>
              </a:rPr>
              <a:t>In the </a:t>
            </a:r>
            <a:r>
              <a:rPr lang="fr-FR" sz="1600" b="1" i="1" dirty="0" err="1" smtClean="0">
                <a:solidFill>
                  <a:srgbClr val="0069B4"/>
                </a:solidFill>
              </a:rPr>
              <a:t>field</a:t>
            </a:r>
            <a:r>
              <a:rPr lang="fr-FR" sz="1600" b="1" i="1" dirty="0" smtClean="0">
                <a:solidFill>
                  <a:srgbClr val="0069B4"/>
                </a:solidFill>
              </a:rPr>
              <a:t> of </a:t>
            </a:r>
            <a:r>
              <a:rPr lang="fr-FR" sz="1600" b="1" i="1" dirty="0" err="1" smtClean="0">
                <a:solidFill>
                  <a:srgbClr val="0069B4"/>
                </a:solidFill>
              </a:rPr>
              <a:t>education</a:t>
            </a:r>
            <a:endParaRPr lang="fr-FR" sz="1600" b="1" i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5193451" y="3823844"/>
            <a:ext cx="6841667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Echanges scolaires Erasmus+ (KA229) : 2 à 6 établissements scolaires, 1 à 2 ans</a:t>
            </a:r>
          </a:p>
          <a:p>
            <a:r>
              <a:rPr lang="fr-FR" sz="1600" i="1" dirty="0" err="1" smtClean="0"/>
              <a:t>School</a:t>
            </a:r>
            <a:r>
              <a:rPr lang="fr-FR" sz="1600" i="1" dirty="0" smtClean="0"/>
              <a:t> exchange </a:t>
            </a:r>
            <a:r>
              <a:rPr lang="fr-FR" sz="1600" i="1" dirty="0" err="1" smtClean="0"/>
              <a:t>partnerships</a:t>
            </a:r>
            <a:r>
              <a:rPr lang="fr-FR" sz="1600" i="1" dirty="0" smtClean="0"/>
              <a:t> (KA229): 2 to 6 </a:t>
            </a:r>
            <a:r>
              <a:rPr lang="fr-FR" sz="1600" i="1" dirty="0" err="1" smtClean="0"/>
              <a:t>schools</a:t>
            </a:r>
            <a:r>
              <a:rPr lang="fr-FR" sz="1600" i="1" dirty="0" smtClean="0"/>
              <a:t>, 1 to 2 </a:t>
            </a:r>
            <a:r>
              <a:rPr lang="fr-FR" sz="1600" i="1" dirty="0" err="1" smtClean="0"/>
              <a:t>years</a:t>
            </a:r>
            <a:endParaRPr lang="fr-FR" sz="1600" i="1" dirty="0" smtClean="0"/>
          </a:p>
        </p:txBody>
      </p:sp>
      <p:sp>
        <p:nvSpPr>
          <p:cNvPr id="18" name="ZoneTexte 17"/>
          <p:cNvSpPr txBox="1"/>
          <p:nvPr/>
        </p:nvSpPr>
        <p:spPr>
          <a:xfrm>
            <a:off x="5193450" y="4471388"/>
            <a:ext cx="6841667" cy="107721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Partenariats de l’enseignement scolaire, de l’enseignement et de la formation professionnels, de l’enseignement supérieur, de l’éducation des adultes</a:t>
            </a:r>
          </a:p>
          <a:p>
            <a:r>
              <a:rPr lang="fr-FR" sz="1600" i="1" dirty="0" err="1" smtClean="0"/>
              <a:t>Partnerships</a:t>
            </a:r>
            <a:r>
              <a:rPr lang="fr-FR" sz="1600" i="1" dirty="0" smtClean="0"/>
              <a:t> in the </a:t>
            </a:r>
            <a:r>
              <a:rPr lang="fr-FR" sz="1600" i="1" dirty="0" err="1" smtClean="0"/>
              <a:t>field</a:t>
            </a:r>
            <a:r>
              <a:rPr lang="fr-FR" sz="1600" i="1" dirty="0" smtClean="0"/>
              <a:t> of </a:t>
            </a:r>
            <a:r>
              <a:rPr lang="fr-FR" sz="1600" i="1" dirty="0" err="1" smtClean="0"/>
              <a:t>school</a:t>
            </a:r>
            <a:r>
              <a:rPr lang="fr-FR" sz="1600" i="1" dirty="0" smtClean="0"/>
              <a:t> </a:t>
            </a:r>
            <a:r>
              <a:rPr lang="fr-FR" sz="1600" i="1" dirty="0" err="1" smtClean="0"/>
              <a:t>education</a:t>
            </a:r>
            <a:r>
              <a:rPr lang="fr-FR" sz="1600" i="1" dirty="0" smtClean="0"/>
              <a:t>, of </a:t>
            </a:r>
            <a:r>
              <a:rPr lang="fr-FR" sz="1600" i="1" dirty="0" err="1" smtClean="0"/>
              <a:t>vocational</a:t>
            </a:r>
            <a:r>
              <a:rPr lang="fr-FR" sz="1600" i="1" dirty="0" smtClean="0"/>
              <a:t> </a:t>
            </a:r>
            <a:r>
              <a:rPr lang="fr-FR" sz="1600" i="1" dirty="0" err="1" smtClean="0"/>
              <a:t>education</a:t>
            </a:r>
            <a:r>
              <a:rPr lang="fr-FR" sz="1600" i="1" dirty="0" smtClean="0"/>
              <a:t> and training, of </a:t>
            </a:r>
            <a:r>
              <a:rPr lang="fr-FR" sz="1600" i="1" dirty="0" err="1" smtClean="0"/>
              <a:t>higher</a:t>
            </a:r>
            <a:r>
              <a:rPr lang="fr-FR" sz="1600" i="1" dirty="0" smtClean="0"/>
              <a:t> </a:t>
            </a:r>
            <a:r>
              <a:rPr lang="fr-FR" sz="1600" i="1" dirty="0" err="1" smtClean="0"/>
              <a:t>education</a:t>
            </a:r>
            <a:r>
              <a:rPr lang="fr-FR" sz="1600" i="1" dirty="0" smtClean="0"/>
              <a:t>, of </a:t>
            </a:r>
            <a:r>
              <a:rPr lang="fr-FR" sz="1600" i="1" dirty="0" err="1" smtClean="0"/>
              <a:t>adult</a:t>
            </a:r>
            <a:r>
              <a:rPr lang="fr-FR" sz="1600" i="1" dirty="0" smtClean="0"/>
              <a:t> </a:t>
            </a:r>
            <a:r>
              <a:rPr lang="fr-FR" sz="1600" i="1" dirty="0" err="1" smtClean="0"/>
              <a:t>education</a:t>
            </a:r>
            <a:endParaRPr lang="fr-FR" sz="1600" i="1" dirty="0" smtClean="0"/>
          </a:p>
        </p:txBody>
      </p:sp>
      <p:sp>
        <p:nvSpPr>
          <p:cNvPr id="20" name="ZoneTexte 19"/>
          <p:cNvSpPr txBox="1"/>
          <p:nvPr/>
        </p:nvSpPr>
        <p:spPr>
          <a:xfrm>
            <a:off x="5197934" y="5719177"/>
            <a:ext cx="6841667" cy="107721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Projet de coopération, enquêtes à l’échelle européenne, création ou amélioration d’outils européens (ECTS, ECVET, Europass, </a:t>
            </a:r>
            <a:r>
              <a:rPr lang="fr-FR" sz="1600" dirty="0" err="1" smtClean="0"/>
              <a:t>eTwinning</a:t>
            </a:r>
            <a:r>
              <a:rPr lang="fr-FR" sz="1600" dirty="0" smtClean="0"/>
              <a:t>, OLS, …), …</a:t>
            </a:r>
          </a:p>
          <a:p>
            <a:r>
              <a:rPr lang="fr-FR" sz="1600" i="1" dirty="0" err="1" smtClean="0"/>
              <a:t>Cooperation</a:t>
            </a:r>
            <a:r>
              <a:rPr lang="fr-FR" sz="1600" i="1" dirty="0" smtClean="0"/>
              <a:t> </a:t>
            </a:r>
            <a:r>
              <a:rPr lang="fr-FR" sz="1600" i="1" dirty="0" err="1" smtClean="0"/>
              <a:t>projects</a:t>
            </a:r>
            <a:r>
              <a:rPr lang="fr-FR" sz="1600" i="1" dirty="0" smtClean="0"/>
              <a:t>, Europe </a:t>
            </a:r>
            <a:r>
              <a:rPr lang="fr-FR" sz="1600" i="1" dirty="0" err="1" smtClean="0"/>
              <a:t>scale</a:t>
            </a:r>
            <a:r>
              <a:rPr lang="fr-FR" sz="1600" i="1" dirty="0" smtClean="0"/>
              <a:t> </a:t>
            </a:r>
            <a:r>
              <a:rPr lang="fr-FR" sz="1600" i="1" dirty="0" err="1" smtClean="0"/>
              <a:t>surveys</a:t>
            </a:r>
            <a:r>
              <a:rPr lang="fr-FR" sz="1600" i="1" dirty="0" smtClean="0"/>
              <a:t>, </a:t>
            </a:r>
            <a:r>
              <a:rPr lang="fr-FR" sz="1600" i="1" dirty="0" err="1" smtClean="0"/>
              <a:t>creation</a:t>
            </a:r>
            <a:r>
              <a:rPr lang="fr-FR" sz="1600" i="1" dirty="0" smtClean="0"/>
              <a:t> or </a:t>
            </a:r>
            <a:r>
              <a:rPr lang="fr-FR" sz="1600" i="1" dirty="0" err="1" smtClean="0"/>
              <a:t>improvement</a:t>
            </a:r>
            <a:r>
              <a:rPr lang="fr-FR" sz="1600" i="1" dirty="0" smtClean="0"/>
              <a:t> of </a:t>
            </a:r>
            <a:r>
              <a:rPr lang="fr-FR" sz="1600" i="1" dirty="0" err="1" smtClean="0"/>
              <a:t>European</a:t>
            </a:r>
            <a:r>
              <a:rPr lang="fr-FR" sz="1600" i="1" dirty="0" smtClean="0"/>
              <a:t> </a:t>
            </a:r>
            <a:r>
              <a:rPr lang="fr-FR" sz="1600" i="1" dirty="0" err="1" smtClean="0"/>
              <a:t>tools</a:t>
            </a:r>
            <a:r>
              <a:rPr lang="fr-FR" sz="1600" i="1" dirty="0" smtClean="0"/>
              <a:t> (ECTS, ECVET, Europass, </a:t>
            </a:r>
            <a:r>
              <a:rPr lang="fr-FR" sz="1600" i="1" dirty="0" err="1" smtClean="0"/>
              <a:t>eTwinning</a:t>
            </a:r>
            <a:r>
              <a:rPr lang="fr-FR" sz="1600" i="1" dirty="0" smtClean="0"/>
              <a:t>, OLS,…),…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151" y="3296602"/>
            <a:ext cx="3003065" cy="752360"/>
          </a:xfrm>
          <a:prstGeom prst="rect">
            <a:avLst/>
          </a:prstGeom>
        </p:spPr>
      </p:pic>
      <p:sp>
        <p:nvSpPr>
          <p:cNvPr id="19" name="Bouton d’action : Suivant 18">
            <a:hlinkClick r:id="" action="ppaction://hlinkshowjump?jump=nextslide" highlightClick="1"/>
          </p:cNvPr>
          <p:cNvSpPr/>
          <p:nvPr/>
        </p:nvSpPr>
        <p:spPr>
          <a:xfrm>
            <a:off x="122830" y="1565002"/>
            <a:ext cx="764275" cy="477672"/>
          </a:xfrm>
          <a:prstGeom prst="actionButtonForwardNext">
            <a:avLst/>
          </a:prstGeom>
          <a:noFill/>
          <a:ln>
            <a:solidFill>
              <a:srgbClr val="96BF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246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10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20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0096" y="1297628"/>
            <a:ext cx="27773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0069B4"/>
                </a:solidFill>
              </a:rPr>
              <a:t>2.  U</a:t>
            </a:r>
            <a:r>
              <a:rPr lang="fr-FR" sz="2400" b="1" dirty="0" smtClean="0"/>
              <a:t>n projet, c’est …</a:t>
            </a:r>
          </a:p>
          <a:p>
            <a:r>
              <a:rPr lang="fr-FR" sz="2400" b="1" i="1" dirty="0" smtClean="0">
                <a:solidFill>
                  <a:srgbClr val="0069B4"/>
                </a:solidFill>
              </a:rPr>
              <a:t>2.  A </a:t>
            </a:r>
            <a:r>
              <a:rPr lang="fr-FR" sz="2400" b="1" i="1" dirty="0" err="1" smtClean="0"/>
              <a:t>project</a:t>
            </a:r>
            <a:r>
              <a:rPr lang="fr-FR" sz="2400" b="1" i="1" dirty="0" smtClean="0"/>
              <a:t> </a:t>
            </a:r>
            <a:r>
              <a:rPr lang="fr-FR" sz="2400" b="1" i="1" dirty="0" err="1" smtClean="0"/>
              <a:t>is</a:t>
            </a:r>
            <a:r>
              <a:rPr lang="fr-FR" sz="2400" b="1" i="1" dirty="0" smtClean="0"/>
              <a:t>…</a:t>
            </a:r>
            <a:endParaRPr lang="fr-FR" sz="2400" b="1" i="1" dirty="0"/>
          </a:p>
        </p:txBody>
      </p:sp>
      <p:grpSp>
        <p:nvGrpSpPr>
          <p:cNvPr id="65" name="Groupe 64"/>
          <p:cNvGrpSpPr/>
          <p:nvPr/>
        </p:nvGrpSpPr>
        <p:grpSpPr>
          <a:xfrm>
            <a:off x="2888993" y="1271842"/>
            <a:ext cx="2374710" cy="859809"/>
            <a:chOff x="2888993" y="1271842"/>
            <a:chExt cx="2374710" cy="859809"/>
          </a:xfrm>
        </p:grpSpPr>
        <p:sp>
          <p:nvSpPr>
            <p:cNvPr id="45" name="Chevron 44"/>
            <p:cNvSpPr/>
            <p:nvPr/>
          </p:nvSpPr>
          <p:spPr>
            <a:xfrm>
              <a:off x="2888993" y="1271842"/>
              <a:ext cx="2374710" cy="859809"/>
            </a:xfrm>
            <a:prstGeom prst="chevro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3290114" y="1297628"/>
              <a:ext cx="165622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400" b="1" dirty="0" smtClean="0"/>
                <a:t>Une équipe</a:t>
              </a:r>
            </a:p>
            <a:p>
              <a:pPr algn="ctr"/>
              <a:r>
                <a:rPr lang="fr-FR" sz="2400" b="1" i="1" dirty="0" smtClean="0"/>
                <a:t>A team</a:t>
              </a:r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1040779" y="2642433"/>
            <a:ext cx="3214045" cy="1119227"/>
            <a:chOff x="1097278" y="2664823"/>
            <a:chExt cx="3214045" cy="809289"/>
          </a:xfrm>
        </p:grpSpPr>
        <p:sp>
          <p:nvSpPr>
            <p:cNvPr id="6" name="Ellipse 5"/>
            <p:cNvSpPr/>
            <p:nvPr/>
          </p:nvSpPr>
          <p:spPr>
            <a:xfrm>
              <a:off x="1097278" y="2664823"/>
              <a:ext cx="3214045" cy="78377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1401613" y="2827781"/>
              <a:ext cx="26752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 smtClean="0"/>
                <a:t>Au sein de l’établissement</a:t>
              </a:r>
            </a:p>
            <a:p>
              <a:pPr algn="ctr"/>
              <a:r>
                <a:rPr lang="fr-FR" b="1" i="1" dirty="0" err="1" smtClean="0"/>
                <a:t>Within</a:t>
              </a:r>
              <a:r>
                <a:rPr lang="fr-FR" b="1" i="1" dirty="0" smtClean="0"/>
                <a:t> the </a:t>
              </a:r>
              <a:r>
                <a:rPr lang="fr-FR" b="1" i="1" dirty="0" err="1" smtClean="0"/>
                <a:t>school</a:t>
              </a:r>
              <a:endParaRPr lang="fr-FR" b="1" i="1" dirty="0" smtClean="0"/>
            </a:p>
          </p:txBody>
        </p:sp>
      </p:grpSp>
      <p:sp>
        <p:nvSpPr>
          <p:cNvPr id="25" name="ZoneTexte 24"/>
          <p:cNvSpPr txBox="1"/>
          <p:nvPr/>
        </p:nvSpPr>
        <p:spPr>
          <a:xfrm>
            <a:off x="968921" y="3908982"/>
            <a:ext cx="3051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- Coordonnateur / </a:t>
            </a:r>
            <a:r>
              <a:rPr lang="fr-FR" i="1" dirty="0" err="1" smtClean="0"/>
              <a:t>Coordinator</a:t>
            </a:r>
            <a:endParaRPr lang="fr-FR" i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974494" y="4263778"/>
            <a:ext cx="2721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- Enseignant(s) / </a:t>
            </a:r>
            <a:r>
              <a:rPr lang="fr-FR" i="1" dirty="0" smtClean="0"/>
              <a:t>Teacher(s)</a:t>
            </a:r>
            <a:endParaRPr lang="fr-FR" i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968921" y="4668399"/>
            <a:ext cx="4136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- Equipe de direction / </a:t>
            </a:r>
            <a:r>
              <a:rPr lang="fr-FR" i="1" dirty="0" smtClean="0"/>
              <a:t>Management team</a:t>
            </a:r>
            <a:endParaRPr lang="fr-FR" i="1" dirty="0"/>
          </a:p>
        </p:txBody>
      </p:sp>
      <p:sp>
        <p:nvSpPr>
          <p:cNvPr id="38" name="ZoneTexte 37"/>
          <p:cNvSpPr txBox="1"/>
          <p:nvPr/>
        </p:nvSpPr>
        <p:spPr>
          <a:xfrm>
            <a:off x="968921" y="5449105"/>
            <a:ext cx="373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- Services financiers / </a:t>
            </a:r>
            <a:r>
              <a:rPr lang="fr-FR" i="1" dirty="0" smtClean="0"/>
              <a:t>Finance services</a:t>
            </a:r>
            <a:endParaRPr lang="fr-FR" i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968921" y="5065259"/>
            <a:ext cx="4396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- Elèves (et familles) / </a:t>
            </a:r>
            <a:r>
              <a:rPr lang="fr-FR" i="1" dirty="0" err="1" smtClean="0"/>
              <a:t>Students</a:t>
            </a:r>
            <a:r>
              <a:rPr lang="fr-FR" i="1" dirty="0"/>
              <a:t> </a:t>
            </a:r>
            <a:r>
              <a:rPr lang="fr-FR" i="1" dirty="0" smtClean="0"/>
              <a:t>(and </a:t>
            </a:r>
            <a:r>
              <a:rPr lang="fr-FR" i="1" dirty="0" err="1" smtClean="0"/>
              <a:t>families</a:t>
            </a:r>
            <a:r>
              <a:rPr lang="fr-FR" i="1" dirty="0" smtClean="0"/>
              <a:t>)</a:t>
            </a:r>
            <a:endParaRPr lang="fr-FR" i="1" dirty="0"/>
          </a:p>
        </p:txBody>
      </p:sp>
      <p:sp>
        <p:nvSpPr>
          <p:cNvPr id="44" name="ZoneTexte 43"/>
          <p:cNvSpPr txBox="1"/>
          <p:nvPr/>
        </p:nvSpPr>
        <p:spPr>
          <a:xfrm>
            <a:off x="968921" y="5867938"/>
            <a:ext cx="4133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- Autres personnels / </a:t>
            </a:r>
            <a:r>
              <a:rPr lang="fr-FR" i="1" dirty="0" err="1" smtClean="0"/>
              <a:t>Other</a:t>
            </a:r>
            <a:r>
              <a:rPr lang="fr-FR" i="1" dirty="0" smtClean="0"/>
              <a:t> staff </a:t>
            </a:r>
            <a:r>
              <a:rPr lang="fr-FR" i="1" dirty="0" err="1" smtClean="0"/>
              <a:t>members</a:t>
            </a:r>
            <a:endParaRPr lang="fr-FR" i="1" dirty="0" smtClean="0"/>
          </a:p>
        </p:txBody>
      </p:sp>
      <p:grpSp>
        <p:nvGrpSpPr>
          <p:cNvPr id="55" name="Groupe 54"/>
          <p:cNvGrpSpPr/>
          <p:nvPr/>
        </p:nvGrpSpPr>
        <p:grpSpPr>
          <a:xfrm>
            <a:off x="7095320" y="2621895"/>
            <a:ext cx="3214045" cy="1083938"/>
            <a:chOff x="1097278" y="2664823"/>
            <a:chExt cx="3214045" cy="783772"/>
          </a:xfrm>
        </p:grpSpPr>
        <p:sp>
          <p:nvSpPr>
            <p:cNvPr id="56" name="Ellipse 55"/>
            <p:cNvSpPr/>
            <p:nvPr/>
          </p:nvSpPr>
          <p:spPr>
            <a:xfrm>
              <a:off x="1097278" y="2664823"/>
              <a:ext cx="3214045" cy="78377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7" name="ZoneTexte 56"/>
            <p:cNvSpPr txBox="1"/>
            <p:nvPr/>
          </p:nvSpPr>
          <p:spPr>
            <a:xfrm>
              <a:off x="1280396" y="2827781"/>
              <a:ext cx="2917723" cy="4673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 smtClean="0"/>
                <a:t>En dehors de l’établissement</a:t>
              </a:r>
            </a:p>
            <a:p>
              <a:pPr algn="ctr"/>
              <a:r>
                <a:rPr lang="fr-FR" b="1" i="1" dirty="0" smtClean="0"/>
                <a:t>Out of the </a:t>
              </a:r>
              <a:r>
                <a:rPr lang="fr-FR" b="1" i="1" dirty="0" err="1" smtClean="0"/>
                <a:t>school</a:t>
              </a:r>
              <a:endParaRPr lang="fr-FR" b="1" i="1" dirty="0" smtClean="0"/>
            </a:p>
          </p:txBody>
        </p:sp>
      </p:grpSp>
      <p:sp>
        <p:nvSpPr>
          <p:cNvPr id="59" name="ZoneTexte 58"/>
          <p:cNvSpPr txBox="1"/>
          <p:nvPr/>
        </p:nvSpPr>
        <p:spPr>
          <a:xfrm>
            <a:off x="7081431" y="3901726"/>
            <a:ext cx="48127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 Coordonnateur(s) et enseignant(s) étranger(s) / </a:t>
            </a:r>
          </a:p>
          <a:p>
            <a:r>
              <a:rPr lang="fr-FR" i="1" dirty="0" smtClean="0"/>
              <a:t>   </a:t>
            </a:r>
            <a:r>
              <a:rPr lang="fr-FR" i="1" dirty="0" err="1" smtClean="0"/>
              <a:t>Foreign</a:t>
            </a:r>
            <a:r>
              <a:rPr lang="fr-FR" dirty="0" smtClean="0"/>
              <a:t> </a:t>
            </a:r>
            <a:r>
              <a:rPr lang="fr-FR" dirty="0" err="1" smtClean="0"/>
              <a:t>c</a:t>
            </a:r>
            <a:r>
              <a:rPr lang="fr-FR" i="1" dirty="0" err="1" smtClean="0"/>
              <a:t>oordinator</a:t>
            </a:r>
            <a:r>
              <a:rPr lang="fr-FR" i="1" dirty="0" smtClean="0"/>
              <a:t>(s) and </a:t>
            </a:r>
            <a:r>
              <a:rPr lang="fr-FR" i="1" dirty="0" err="1" smtClean="0"/>
              <a:t>teacher</a:t>
            </a:r>
            <a:r>
              <a:rPr lang="fr-FR" i="1" dirty="0" smtClean="0"/>
              <a:t>(s)</a:t>
            </a:r>
            <a:endParaRPr lang="fr-FR" i="1" dirty="0"/>
          </a:p>
        </p:txBody>
      </p:sp>
      <p:sp>
        <p:nvSpPr>
          <p:cNvPr id="61" name="ZoneTexte 60"/>
          <p:cNvSpPr txBox="1"/>
          <p:nvPr/>
        </p:nvSpPr>
        <p:spPr>
          <a:xfrm>
            <a:off x="7095320" y="4613163"/>
            <a:ext cx="4133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 Autre(s) établissements / </a:t>
            </a:r>
            <a:r>
              <a:rPr lang="fr-FR" i="1" dirty="0" err="1" smtClean="0"/>
              <a:t>Other</a:t>
            </a:r>
            <a:r>
              <a:rPr lang="fr-FR" i="1" dirty="0" smtClean="0"/>
              <a:t> </a:t>
            </a:r>
            <a:r>
              <a:rPr lang="fr-FR" i="1" dirty="0" err="1" smtClean="0"/>
              <a:t>school</a:t>
            </a:r>
            <a:r>
              <a:rPr lang="fr-FR" i="1" dirty="0" smtClean="0"/>
              <a:t>(s)</a:t>
            </a:r>
            <a:endParaRPr lang="fr-FR" i="1" dirty="0"/>
          </a:p>
        </p:txBody>
      </p:sp>
      <p:sp>
        <p:nvSpPr>
          <p:cNvPr id="62" name="ZoneTexte 61"/>
          <p:cNvSpPr txBox="1"/>
          <p:nvPr/>
        </p:nvSpPr>
        <p:spPr>
          <a:xfrm>
            <a:off x="7086900" y="5714613"/>
            <a:ext cx="5082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 Entreprises, associations / </a:t>
            </a:r>
            <a:r>
              <a:rPr lang="fr-FR" i="1" dirty="0" err="1" smtClean="0"/>
              <a:t>Companies</a:t>
            </a:r>
            <a:r>
              <a:rPr lang="fr-FR" i="1" dirty="0" smtClean="0"/>
              <a:t>, associations</a:t>
            </a:r>
            <a:endParaRPr lang="fr-FR" i="1" dirty="0"/>
          </a:p>
        </p:txBody>
      </p:sp>
      <p:sp>
        <p:nvSpPr>
          <p:cNvPr id="63" name="ZoneTexte 62"/>
          <p:cNvSpPr txBox="1"/>
          <p:nvPr/>
        </p:nvSpPr>
        <p:spPr>
          <a:xfrm>
            <a:off x="7095320" y="5065259"/>
            <a:ext cx="4682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 Partenaires académiques, collectivités / </a:t>
            </a:r>
          </a:p>
          <a:p>
            <a:r>
              <a:rPr lang="fr-FR" i="1" dirty="0" smtClean="0"/>
              <a:t>  Local or </a:t>
            </a:r>
            <a:r>
              <a:rPr lang="fr-FR" i="1" dirty="0" err="1" smtClean="0"/>
              <a:t>regional</a:t>
            </a:r>
            <a:r>
              <a:rPr lang="fr-FR" i="1" dirty="0" smtClean="0"/>
              <a:t> </a:t>
            </a:r>
            <a:r>
              <a:rPr lang="fr-FR" i="1" dirty="0" err="1" smtClean="0"/>
              <a:t>authorities</a:t>
            </a:r>
            <a:r>
              <a:rPr lang="fr-FR" i="1" dirty="0" smtClean="0"/>
              <a:t>, </a:t>
            </a:r>
            <a:r>
              <a:rPr lang="fr-FR" i="1" dirty="0" err="1" smtClean="0"/>
              <a:t>school</a:t>
            </a:r>
            <a:r>
              <a:rPr lang="fr-FR" i="1" dirty="0" smtClean="0"/>
              <a:t> </a:t>
            </a:r>
            <a:r>
              <a:rPr lang="fr-FR" i="1" dirty="0" err="1" smtClean="0"/>
              <a:t>authorities</a:t>
            </a:r>
            <a:endParaRPr lang="fr-FR" i="1" dirty="0"/>
          </a:p>
        </p:txBody>
      </p:sp>
      <p:sp>
        <p:nvSpPr>
          <p:cNvPr id="64" name="ZoneTexte 63"/>
          <p:cNvSpPr txBox="1"/>
          <p:nvPr/>
        </p:nvSpPr>
        <p:spPr>
          <a:xfrm>
            <a:off x="7081431" y="6116431"/>
            <a:ext cx="1597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 Presse / </a:t>
            </a:r>
            <a:r>
              <a:rPr lang="fr-FR" i="1" dirty="0" err="1" smtClean="0"/>
              <a:t>Press</a:t>
            </a:r>
            <a:endParaRPr lang="fr-FR" i="1" dirty="0" smtClean="0"/>
          </a:p>
        </p:txBody>
      </p:sp>
      <p:sp>
        <p:nvSpPr>
          <p:cNvPr id="66" name="Bouton d’action : Suivant 65">
            <a:hlinkClick r:id="" action="ppaction://hlinkshowjump?jump=nextslide" highlightClick="1"/>
          </p:cNvPr>
          <p:cNvSpPr/>
          <p:nvPr/>
        </p:nvSpPr>
        <p:spPr>
          <a:xfrm>
            <a:off x="122830" y="6251315"/>
            <a:ext cx="764275" cy="477672"/>
          </a:xfrm>
          <a:prstGeom prst="actionButtonForwardNext">
            <a:avLst/>
          </a:prstGeom>
          <a:noFill/>
          <a:ln>
            <a:solidFill>
              <a:srgbClr val="96BF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5050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30" grpId="0"/>
      <p:bldP spid="38" grpId="0"/>
      <p:bldP spid="39" grpId="0"/>
      <p:bldP spid="44" grpId="0"/>
      <p:bldP spid="59" grpId="0"/>
      <p:bldP spid="61" grpId="0"/>
      <p:bldP spid="62" grpId="0"/>
      <p:bldP spid="63" grpId="0"/>
      <p:bldP spid="64" grpId="0"/>
      <p:bldP spid="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0096" y="1297628"/>
            <a:ext cx="27773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0069B4"/>
                </a:solidFill>
              </a:rPr>
              <a:t>2.  U</a:t>
            </a:r>
            <a:r>
              <a:rPr lang="fr-FR" sz="2400" b="1" dirty="0" smtClean="0"/>
              <a:t>n projet, c’est …</a:t>
            </a:r>
          </a:p>
          <a:p>
            <a:r>
              <a:rPr lang="fr-FR" sz="2400" b="1" i="1" dirty="0" smtClean="0">
                <a:solidFill>
                  <a:srgbClr val="0069B4"/>
                </a:solidFill>
              </a:rPr>
              <a:t>2.  A </a:t>
            </a:r>
            <a:r>
              <a:rPr lang="fr-FR" sz="2400" b="1" i="1" dirty="0" err="1" smtClean="0"/>
              <a:t>project</a:t>
            </a:r>
            <a:r>
              <a:rPr lang="fr-FR" sz="2400" b="1" i="1" dirty="0" smtClean="0"/>
              <a:t> </a:t>
            </a:r>
            <a:r>
              <a:rPr lang="fr-FR" sz="2400" b="1" i="1" dirty="0" err="1" smtClean="0"/>
              <a:t>is</a:t>
            </a:r>
            <a:r>
              <a:rPr lang="fr-FR" sz="2400" b="1" i="1" dirty="0" smtClean="0"/>
              <a:t>…</a:t>
            </a:r>
            <a:endParaRPr lang="fr-FR" sz="2400" b="1" i="1" dirty="0"/>
          </a:p>
        </p:txBody>
      </p:sp>
      <p:grpSp>
        <p:nvGrpSpPr>
          <p:cNvPr id="65" name="Groupe 64"/>
          <p:cNvGrpSpPr/>
          <p:nvPr/>
        </p:nvGrpSpPr>
        <p:grpSpPr>
          <a:xfrm>
            <a:off x="2888993" y="1271842"/>
            <a:ext cx="2374710" cy="859809"/>
            <a:chOff x="2888993" y="1271842"/>
            <a:chExt cx="2374710" cy="859809"/>
          </a:xfrm>
        </p:grpSpPr>
        <p:sp>
          <p:nvSpPr>
            <p:cNvPr id="45" name="Chevron 44"/>
            <p:cNvSpPr/>
            <p:nvPr/>
          </p:nvSpPr>
          <p:spPr>
            <a:xfrm>
              <a:off x="2888993" y="1271842"/>
              <a:ext cx="2374710" cy="859809"/>
            </a:xfrm>
            <a:prstGeom prst="chevro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3290114" y="1297628"/>
              <a:ext cx="165622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400" b="1" dirty="0" smtClean="0"/>
                <a:t>Une équipe</a:t>
              </a:r>
            </a:p>
            <a:p>
              <a:pPr algn="ctr"/>
              <a:r>
                <a:rPr lang="fr-FR" sz="2400" b="1" i="1" dirty="0" smtClean="0"/>
                <a:t>A team</a:t>
              </a:r>
            </a:p>
          </p:txBody>
        </p:sp>
      </p:grpSp>
      <p:sp>
        <p:nvSpPr>
          <p:cNvPr id="66" name="Bouton d’action : Suivant 65">
            <a:hlinkClick r:id="" action="ppaction://hlinkshowjump?jump=nextslide" highlightClick="1"/>
          </p:cNvPr>
          <p:cNvSpPr/>
          <p:nvPr/>
        </p:nvSpPr>
        <p:spPr>
          <a:xfrm>
            <a:off x="11331371" y="6312088"/>
            <a:ext cx="764275" cy="477672"/>
          </a:xfrm>
          <a:prstGeom prst="actionButtonForwardNext">
            <a:avLst/>
          </a:prstGeom>
          <a:noFill/>
          <a:ln>
            <a:solidFill>
              <a:srgbClr val="96BF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4" name="Groupe 23"/>
          <p:cNvGrpSpPr/>
          <p:nvPr/>
        </p:nvGrpSpPr>
        <p:grpSpPr>
          <a:xfrm>
            <a:off x="4913063" y="1267074"/>
            <a:ext cx="2374710" cy="859809"/>
            <a:chOff x="2888993" y="1271842"/>
            <a:chExt cx="2374710" cy="859809"/>
          </a:xfrm>
        </p:grpSpPr>
        <p:sp>
          <p:nvSpPr>
            <p:cNvPr id="26" name="Chevron 25"/>
            <p:cNvSpPr/>
            <p:nvPr/>
          </p:nvSpPr>
          <p:spPr>
            <a:xfrm>
              <a:off x="2888993" y="1271842"/>
              <a:ext cx="2374710" cy="859809"/>
            </a:xfrm>
            <a:prstGeom prst="chevron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3327946" y="1297628"/>
              <a:ext cx="158056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400" b="1" dirty="0" smtClean="0"/>
                <a:t>Des étapes</a:t>
              </a:r>
            </a:p>
            <a:p>
              <a:pPr algn="ctr"/>
              <a:r>
                <a:rPr lang="fr-FR" sz="2400" b="1" i="1" dirty="0" smtClean="0"/>
                <a:t>Stages</a:t>
              </a:r>
            </a:p>
          </p:txBody>
        </p:sp>
      </p:grpSp>
      <p:grpSp>
        <p:nvGrpSpPr>
          <p:cNvPr id="29" name="Groupe 28"/>
          <p:cNvGrpSpPr/>
          <p:nvPr/>
        </p:nvGrpSpPr>
        <p:grpSpPr>
          <a:xfrm>
            <a:off x="857985" y="2817512"/>
            <a:ext cx="2417488" cy="1041449"/>
            <a:chOff x="2917569" y="1271842"/>
            <a:chExt cx="2374710" cy="1041449"/>
          </a:xfrm>
        </p:grpSpPr>
        <p:sp>
          <p:nvSpPr>
            <p:cNvPr id="31" name="Chevron 30"/>
            <p:cNvSpPr/>
            <p:nvPr/>
          </p:nvSpPr>
          <p:spPr>
            <a:xfrm>
              <a:off x="2917569" y="1271842"/>
              <a:ext cx="2374710" cy="1041449"/>
            </a:xfrm>
            <a:prstGeom prst="chevron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3369341" y="1340492"/>
              <a:ext cx="149779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 smtClean="0"/>
                <a:t>Choix du type </a:t>
              </a:r>
            </a:p>
            <a:p>
              <a:pPr algn="ctr"/>
              <a:r>
                <a:rPr lang="fr-FR" dirty="0" smtClean="0"/>
                <a:t>de projet </a:t>
              </a:r>
            </a:p>
            <a:p>
              <a:pPr algn="ctr"/>
              <a:r>
                <a:rPr lang="fr-FR" dirty="0" smtClean="0"/>
                <a:t>et du public</a:t>
              </a:r>
              <a:endParaRPr lang="fr-FR" i="1" dirty="0" smtClean="0"/>
            </a:p>
          </p:txBody>
        </p:sp>
      </p:grpSp>
      <p:grpSp>
        <p:nvGrpSpPr>
          <p:cNvPr id="33" name="Groupe 32"/>
          <p:cNvGrpSpPr/>
          <p:nvPr/>
        </p:nvGrpSpPr>
        <p:grpSpPr>
          <a:xfrm>
            <a:off x="838934" y="3998624"/>
            <a:ext cx="2417488" cy="1041449"/>
            <a:chOff x="2917569" y="1271842"/>
            <a:chExt cx="2374710" cy="1041449"/>
          </a:xfrm>
        </p:grpSpPr>
        <p:sp>
          <p:nvSpPr>
            <p:cNvPr id="34" name="Chevron 33"/>
            <p:cNvSpPr/>
            <p:nvPr/>
          </p:nvSpPr>
          <p:spPr>
            <a:xfrm>
              <a:off x="2917569" y="1271842"/>
              <a:ext cx="2374710" cy="1041449"/>
            </a:xfrm>
            <a:prstGeom prst="chevron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3203580" y="1324924"/>
              <a:ext cx="177033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i="1" dirty="0" err="1" smtClean="0"/>
                <a:t>Choice</a:t>
              </a:r>
              <a:r>
                <a:rPr lang="fr-FR" i="1" dirty="0" smtClean="0"/>
                <a:t> of </a:t>
              </a:r>
              <a:r>
                <a:rPr lang="fr-FR" i="1" dirty="0" err="1" smtClean="0"/>
                <a:t>project</a:t>
              </a:r>
              <a:r>
                <a:rPr lang="fr-FR" i="1" dirty="0" smtClean="0"/>
                <a:t> </a:t>
              </a:r>
            </a:p>
            <a:p>
              <a:pPr algn="ctr"/>
              <a:r>
                <a:rPr lang="fr-FR" i="1" dirty="0" smtClean="0"/>
                <a:t>type and </a:t>
              </a:r>
            </a:p>
            <a:p>
              <a:pPr algn="ctr"/>
              <a:r>
                <a:rPr lang="fr-FR" i="1" dirty="0" err="1" smtClean="0"/>
                <a:t>beneficiaries</a:t>
              </a:r>
              <a:endParaRPr lang="fr-FR" i="1" dirty="0" smtClean="0"/>
            </a:p>
          </p:txBody>
        </p:sp>
      </p:grpSp>
      <p:grpSp>
        <p:nvGrpSpPr>
          <p:cNvPr id="68" name="Groupe 67"/>
          <p:cNvGrpSpPr/>
          <p:nvPr/>
        </p:nvGrpSpPr>
        <p:grpSpPr>
          <a:xfrm>
            <a:off x="3057556" y="2819784"/>
            <a:ext cx="2417488" cy="1041449"/>
            <a:chOff x="2917569" y="1271842"/>
            <a:chExt cx="2374710" cy="1041449"/>
          </a:xfrm>
        </p:grpSpPr>
        <p:sp>
          <p:nvSpPr>
            <p:cNvPr id="69" name="Chevron 68"/>
            <p:cNvSpPr/>
            <p:nvPr/>
          </p:nvSpPr>
          <p:spPr>
            <a:xfrm>
              <a:off x="2917569" y="1271842"/>
              <a:ext cx="2374710" cy="1041449"/>
            </a:xfrm>
            <a:prstGeom prst="chevron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3226363" y="1338572"/>
              <a:ext cx="178375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 smtClean="0"/>
                <a:t>Préparation</a:t>
              </a:r>
            </a:p>
            <a:p>
              <a:pPr algn="ctr"/>
              <a:r>
                <a:rPr lang="fr-FR" dirty="0"/>
                <a:t>e</a:t>
              </a:r>
              <a:r>
                <a:rPr lang="fr-FR" dirty="0" smtClean="0"/>
                <a:t>t soumission </a:t>
              </a:r>
            </a:p>
            <a:p>
              <a:pPr algn="ctr"/>
              <a:r>
                <a:rPr lang="fr-FR" dirty="0" smtClean="0"/>
                <a:t>de la candidature</a:t>
              </a:r>
              <a:endParaRPr lang="fr-FR" i="1" dirty="0" smtClean="0"/>
            </a:p>
          </p:txBody>
        </p:sp>
      </p:grpSp>
      <p:grpSp>
        <p:nvGrpSpPr>
          <p:cNvPr id="71" name="Groupe 70"/>
          <p:cNvGrpSpPr/>
          <p:nvPr/>
        </p:nvGrpSpPr>
        <p:grpSpPr>
          <a:xfrm>
            <a:off x="3038505" y="4000896"/>
            <a:ext cx="2417488" cy="1041449"/>
            <a:chOff x="2917569" y="1271842"/>
            <a:chExt cx="2374710" cy="1041449"/>
          </a:xfrm>
        </p:grpSpPr>
        <p:sp>
          <p:nvSpPr>
            <p:cNvPr id="72" name="Chevron 71"/>
            <p:cNvSpPr/>
            <p:nvPr/>
          </p:nvSpPr>
          <p:spPr>
            <a:xfrm>
              <a:off x="2917569" y="1271842"/>
              <a:ext cx="2374710" cy="1041449"/>
            </a:xfrm>
            <a:prstGeom prst="chevron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3190981" y="1324924"/>
              <a:ext cx="179552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i="1" dirty="0" err="1" smtClean="0"/>
                <a:t>Preparation</a:t>
              </a:r>
              <a:r>
                <a:rPr lang="fr-FR" i="1" dirty="0" smtClean="0"/>
                <a:t> and </a:t>
              </a:r>
            </a:p>
            <a:p>
              <a:pPr algn="ctr"/>
              <a:r>
                <a:rPr lang="fr-FR" i="1" dirty="0" err="1"/>
                <a:t>s</a:t>
              </a:r>
              <a:r>
                <a:rPr lang="fr-FR" i="1" dirty="0" err="1" smtClean="0"/>
                <a:t>ubmission</a:t>
              </a:r>
              <a:r>
                <a:rPr lang="fr-FR" i="1" dirty="0" smtClean="0"/>
                <a:t> </a:t>
              </a:r>
            </a:p>
            <a:p>
              <a:pPr algn="ctr"/>
              <a:r>
                <a:rPr lang="fr-FR" i="1" dirty="0" smtClean="0"/>
                <a:t>of the application</a:t>
              </a:r>
            </a:p>
          </p:txBody>
        </p:sp>
      </p:grpSp>
      <p:grpSp>
        <p:nvGrpSpPr>
          <p:cNvPr id="74" name="Groupe 73"/>
          <p:cNvGrpSpPr/>
          <p:nvPr/>
        </p:nvGrpSpPr>
        <p:grpSpPr>
          <a:xfrm>
            <a:off x="5270771" y="2822056"/>
            <a:ext cx="2417488" cy="1041449"/>
            <a:chOff x="2917569" y="1271842"/>
            <a:chExt cx="2374710" cy="1041449"/>
          </a:xfrm>
        </p:grpSpPr>
        <p:sp>
          <p:nvSpPr>
            <p:cNvPr id="75" name="Chevron 74"/>
            <p:cNvSpPr/>
            <p:nvPr/>
          </p:nvSpPr>
          <p:spPr>
            <a:xfrm>
              <a:off x="2917569" y="1271842"/>
              <a:ext cx="2374710" cy="1041449"/>
            </a:xfrm>
            <a:prstGeom prst="chevron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3475156" y="1338572"/>
              <a:ext cx="128616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 smtClean="0"/>
                <a:t>Evaluation</a:t>
              </a:r>
            </a:p>
            <a:p>
              <a:pPr algn="ctr"/>
              <a:r>
                <a:rPr lang="fr-FR" dirty="0" smtClean="0"/>
                <a:t>de la </a:t>
              </a:r>
            </a:p>
            <a:p>
              <a:pPr algn="ctr"/>
              <a:r>
                <a:rPr lang="fr-FR" dirty="0" smtClean="0"/>
                <a:t>candidature</a:t>
              </a:r>
              <a:endParaRPr lang="fr-FR" i="1" dirty="0" smtClean="0"/>
            </a:p>
          </p:txBody>
        </p:sp>
      </p:grpSp>
      <p:grpSp>
        <p:nvGrpSpPr>
          <p:cNvPr id="77" name="Groupe 76"/>
          <p:cNvGrpSpPr/>
          <p:nvPr/>
        </p:nvGrpSpPr>
        <p:grpSpPr>
          <a:xfrm>
            <a:off x="5251720" y="4003168"/>
            <a:ext cx="2417488" cy="1041449"/>
            <a:chOff x="2917569" y="1271842"/>
            <a:chExt cx="2374710" cy="1041449"/>
          </a:xfrm>
        </p:grpSpPr>
        <p:sp>
          <p:nvSpPr>
            <p:cNvPr id="78" name="Chevron 77"/>
            <p:cNvSpPr/>
            <p:nvPr/>
          </p:nvSpPr>
          <p:spPr>
            <a:xfrm>
              <a:off x="2917569" y="1271842"/>
              <a:ext cx="2374710" cy="1041449"/>
            </a:xfrm>
            <a:prstGeom prst="chevron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3462983" y="1338572"/>
              <a:ext cx="125152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i="1" dirty="0" err="1" smtClean="0"/>
                <a:t>Assessment</a:t>
              </a:r>
              <a:endParaRPr lang="fr-FR" i="1" dirty="0" smtClean="0"/>
            </a:p>
            <a:p>
              <a:pPr algn="ctr"/>
              <a:r>
                <a:rPr lang="fr-FR" i="1" dirty="0"/>
                <a:t>o</a:t>
              </a:r>
              <a:r>
                <a:rPr lang="fr-FR" i="1" dirty="0" smtClean="0"/>
                <a:t>f the</a:t>
              </a:r>
            </a:p>
            <a:p>
              <a:pPr algn="ctr"/>
              <a:r>
                <a:rPr lang="fr-FR" i="1" dirty="0" smtClean="0"/>
                <a:t>application</a:t>
              </a:r>
            </a:p>
          </p:txBody>
        </p:sp>
      </p:grpSp>
      <p:grpSp>
        <p:nvGrpSpPr>
          <p:cNvPr id="80" name="Groupe 79"/>
          <p:cNvGrpSpPr/>
          <p:nvPr/>
        </p:nvGrpSpPr>
        <p:grpSpPr>
          <a:xfrm>
            <a:off x="7483990" y="2824328"/>
            <a:ext cx="2417488" cy="1041449"/>
            <a:chOff x="2917569" y="1271842"/>
            <a:chExt cx="2374710" cy="1041449"/>
          </a:xfrm>
        </p:grpSpPr>
        <p:sp>
          <p:nvSpPr>
            <p:cNvPr id="81" name="Chevron 80"/>
            <p:cNvSpPr/>
            <p:nvPr/>
          </p:nvSpPr>
          <p:spPr>
            <a:xfrm>
              <a:off x="2917569" y="1271842"/>
              <a:ext cx="2374710" cy="1041449"/>
            </a:xfrm>
            <a:prstGeom prst="chevron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3381941" y="1338572"/>
              <a:ext cx="147260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 smtClean="0"/>
                <a:t>Publication</a:t>
              </a:r>
            </a:p>
            <a:p>
              <a:pPr algn="ctr"/>
              <a:r>
                <a:rPr lang="fr-FR" dirty="0"/>
                <a:t>d</a:t>
              </a:r>
              <a:r>
                <a:rPr lang="fr-FR" dirty="0" smtClean="0"/>
                <a:t>es </a:t>
              </a:r>
              <a:r>
                <a:rPr lang="fr-FR" dirty="0"/>
                <a:t>r</a:t>
              </a:r>
              <a:r>
                <a:rPr lang="fr-FR" dirty="0" smtClean="0"/>
                <a:t>ésultats </a:t>
              </a:r>
            </a:p>
            <a:p>
              <a:pPr algn="ctr"/>
              <a:r>
                <a:rPr lang="fr-FR" dirty="0" smtClean="0"/>
                <a:t>des sélections</a:t>
              </a:r>
              <a:endParaRPr lang="fr-FR" i="1" dirty="0" smtClean="0"/>
            </a:p>
          </p:txBody>
        </p:sp>
      </p:grpSp>
      <p:grpSp>
        <p:nvGrpSpPr>
          <p:cNvPr id="83" name="Groupe 82"/>
          <p:cNvGrpSpPr/>
          <p:nvPr/>
        </p:nvGrpSpPr>
        <p:grpSpPr>
          <a:xfrm>
            <a:off x="7464939" y="4005440"/>
            <a:ext cx="2417488" cy="1041449"/>
            <a:chOff x="2917569" y="1271842"/>
            <a:chExt cx="2374710" cy="1041449"/>
          </a:xfrm>
        </p:grpSpPr>
        <p:sp>
          <p:nvSpPr>
            <p:cNvPr id="84" name="Chevron 83"/>
            <p:cNvSpPr/>
            <p:nvPr/>
          </p:nvSpPr>
          <p:spPr>
            <a:xfrm>
              <a:off x="2917569" y="1271842"/>
              <a:ext cx="2374710" cy="1041449"/>
            </a:xfrm>
            <a:prstGeom prst="chevron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3222469" y="1338572"/>
              <a:ext cx="165211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i="1" dirty="0" smtClean="0"/>
                <a:t>Release</a:t>
              </a:r>
            </a:p>
            <a:p>
              <a:pPr algn="ctr"/>
              <a:r>
                <a:rPr lang="fr-FR" i="1" dirty="0"/>
                <a:t>o</a:t>
              </a:r>
              <a:r>
                <a:rPr lang="fr-FR" i="1" dirty="0" smtClean="0"/>
                <a:t>f the</a:t>
              </a:r>
            </a:p>
            <a:p>
              <a:pPr algn="ctr"/>
              <a:r>
                <a:rPr lang="fr-FR" i="1" dirty="0" err="1" smtClean="0"/>
                <a:t>selection</a:t>
              </a:r>
              <a:r>
                <a:rPr lang="fr-FR" i="1" dirty="0" smtClean="0"/>
                <a:t> </a:t>
              </a:r>
              <a:r>
                <a:rPr lang="fr-FR" i="1" dirty="0" err="1" smtClean="0"/>
                <a:t>results</a:t>
              </a:r>
              <a:endParaRPr lang="fr-FR" i="1" dirty="0" smtClean="0"/>
            </a:p>
          </p:txBody>
        </p:sp>
      </p:grpSp>
      <p:grpSp>
        <p:nvGrpSpPr>
          <p:cNvPr id="86" name="Groupe 85"/>
          <p:cNvGrpSpPr/>
          <p:nvPr/>
        </p:nvGrpSpPr>
        <p:grpSpPr>
          <a:xfrm>
            <a:off x="9724505" y="2826600"/>
            <a:ext cx="2417488" cy="1041449"/>
            <a:chOff x="2917569" y="1271842"/>
            <a:chExt cx="2374710" cy="1041449"/>
          </a:xfrm>
        </p:grpSpPr>
        <p:sp>
          <p:nvSpPr>
            <p:cNvPr id="87" name="Chevron 86"/>
            <p:cNvSpPr/>
            <p:nvPr/>
          </p:nvSpPr>
          <p:spPr>
            <a:xfrm>
              <a:off x="2917569" y="1271842"/>
              <a:ext cx="2374710" cy="1041449"/>
            </a:xfrm>
            <a:prstGeom prst="chevron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3604026" y="1338572"/>
              <a:ext cx="102842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 smtClean="0"/>
                <a:t>Mise en</a:t>
              </a:r>
            </a:p>
            <a:p>
              <a:pPr algn="ctr"/>
              <a:r>
                <a:rPr lang="fr-FR" dirty="0" smtClean="0"/>
                <a:t>œuvre </a:t>
              </a:r>
            </a:p>
            <a:p>
              <a:pPr algn="ctr"/>
              <a:r>
                <a:rPr lang="fr-FR" dirty="0" smtClean="0"/>
                <a:t>du projet</a:t>
              </a:r>
              <a:endParaRPr lang="fr-FR" i="1" dirty="0" smtClean="0"/>
            </a:p>
          </p:txBody>
        </p:sp>
      </p:grpSp>
      <p:grpSp>
        <p:nvGrpSpPr>
          <p:cNvPr id="89" name="Groupe 88"/>
          <p:cNvGrpSpPr/>
          <p:nvPr/>
        </p:nvGrpSpPr>
        <p:grpSpPr>
          <a:xfrm>
            <a:off x="9705454" y="4007712"/>
            <a:ext cx="2417488" cy="1041449"/>
            <a:chOff x="2917569" y="1271842"/>
            <a:chExt cx="2374710" cy="1041449"/>
          </a:xfrm>
        </p:grpSpPr>
        <p:sp>
          <p:nvSpPr>
            <p:cNvPr id="90" name="Chevron 89"/>
            <p:cNvSpPr/>
            <p:nvPr/>
          </p:nvSpPr>
          <p:spPr>
            <a:xfrm>
              <a:off x="2917569" y="1271842"/>
              <a:ext cx="2374710" cy="1041449"/>
            </a:xfrm>
            <a:prstGeom prst="chevron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91" name="ZoneTexte 90"/>
            <p:cNvSpPr txBox="1"/>
            <p:nvPr/>
          </p:nvSpPr>
          <p:spPr>
            <a:xfrm>
              <a:off x="3335270" y="1454335"/>
              <a:ext cx="164209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i="1" dirty="0" smtClean="0"/>
                <a:t>Project</a:t>
              </a:r>
            </a:p>
            <a:p>
              <a:pPr algn="ctr"/>
              <a:r>
                <a:rPr lang="fr-FR" i="1" dirty="0" err="1" smtClean="0"/>
                <a:t>implementation</a:t>
              </a:r>
              <a:endParaRPr lang="fr-FR" i="1" dirty="0" smtClean="0"/>
            </a:p>
          </p:txBody>
        </p:sp>
      </p:grpSp>
      <p:sp>
        <p:nvSpPr>
          <p:cNvPr id="4" name="ZoneTexte 3"/>
          <p:cNvSpPr txBox="1"/>
          <p:nvPr/>
        </p:nvSpPr>
        <p:spPr>
          <a:xfrm>
            <a:off x="729131" y="5317848"/>
            <a:ext cx="263405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Projet de mobilité (KA1) ?</a:t>
            </a:r>
          </a:p>
          <a:p>
            <a:r>
              <a:rPr lang="fr-FR" sz="1600" dirty="0" smtClean="0"/>
              <a:t>Projet de partenariat (KA2) ?</a:t>
            </a:r>
          </a:p>
          <a:p>
            <a:r>
              <a:rPr lang="fr-FR" sz="1600" dirty="0" smtClean="0"/>
              <a:t>Durée : 1 an / 2 ans / …</a:t>
            </a:r>
          </a:p>
          <a:p>
            <a:r>
              <a:rPr lang="fr-FR" sz="1600" i="1" dirty="0" err="1" smtClean="0"/>
              <a:t>Mobility</a:t>
            </a:r>
            <a:r>
              <a:rPr lang="fr-FR" sz="1600" i="1" dirty="0" smtClean="0"/>
              <a:t> </a:t>
            </a:r>
            <a:r>
              <a:rPr lang="fr-FR" sz="1600" i="1" dirty="0" err="1" smtClean="0"/>
              <a:t>project</a:t>
            </a:r>
            <a:r>
              <a:rPr lang="fr-FR" sz="1600" i="1" dirty="0" smtClean="0"/>
              <a:t> (KA1)?</a:t>
            </a:r>
          </a:p>
          <a:p>
            <a:r>
              <a:rPr lang="fr-FR" sz="1600" i="1" dirty="0" err="1" smtClean="0"/>
              <a:t>Partnership</a:t>
            </a:r>
            <a:r>
              <a:rPr lang="fr-FR" sz="1600" i="1" dirty="0" smtClean="0"/>
              <a:t> (KA2)?</a:t>
            </a:r>
          </a:p>
          <a:p>
            <a:r>
              <a:rPr lang="fr-FR" sz="1600" i="1" dirty="0" smtClean="0"/>
              <a:t>Duration: 1 </a:t>
            </a:r>
            <a:r>
              <a:rPr lang="fr-FR" sz="1600" i="1" dirty="0" err="1" smtClean="0"/>
              <a:t>year</a:t>
            </a:r>
            <a:r>
              <a:rPr lang="fr-FR" sz="1600" i="1" dirty="0" smtClean="0"/>
              <a:t> / 2 </a:t>
            </a:r>
            <a:r>
              <a:rPr lang="fr-FR" sz="1600" i="1" dirty="0" err="1" smtClean="0"/>
              <a:t>years</a:t>
            </a:r>
            <a:r>
              <a:rPr lang="fr-FR" sz="1600" i="1" dirty="0" smtClean="0"/>
              <a:t> / …</a:t>
            </a:r>
            <a:endParaRPr lang="fr-FR" sz="1600" i="1" dirty="0"/>
          </a:p>
        </p:txBody>
      </p:sp>
      <p:sp>
        <p:nvSpPr>
          <p:cNvPr id="92" name="ZoneTexte 91"/>
          <p:cNvSpPr txBox="1"/>
          <p:nvPr/>
        </p:nvSpPr>
        <p:spPr>
          <a:xfrm>
            <a:off x="3500050" y="5315576"/>
            <a:ext cx="135325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Deadline KA1:</a:t>
            </a:r>
          </a:p>
          <a:p>
            <a:r>
              <a:rPr lang="fr-FR" sz="1600" dirty="0" smtClean="0"/>
              <a:t>04/02/20</a:t>
            </a:r>
          </a:p>
          <a:p>
            <a:endParaRPr lang="fr-FR" sz="1600" dirty="0"/>
          </a:p>
          <a:p>
            <a:r>
              <a:rPr lang="fr-FR" sz="1600" dirty="0" smtClean="0"/>
              <a:t>Deadline KA2:</a:t>
            </a:r>
          </a:p>
          <a:p>
            <a:r>
              <a:rPr lang="fr-FR" sz="1600" dirty="0" smtClean="0"/>
              <a:t>24/03/20</a:t>
            </a:r>
            <a:endParaRPr lang="fr-FR" sz="1600" dirty="0"/>
          </a:p>
        </p:txBody>
      </p:sp>
      <p:sp>
        <p:nvSpPr>
          <p:cNvPr id="93" name="ZoneTexte 92"/>
          <p:cNvSpPr txBox="1"/>
          <p:nvPr/>
        </p:nvSpPr>
        <p:spPr>
          <a:xfrm>
            <a:off x="5453956" y="5317849"/>
            <a:ext cx="18622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KA1:   mars à mai</a:t>
            </a:r>
          </a:p>
          <a:p>
            <a:r>
              <a:rPr lang="fr-FR" sz="1600" dirty="0"/>
              <a:t> </a:t>
            </a:r>
            <a:r>
              <a:rPr lang="fr-FR" sz="1600" dirty="0" smtClean="0"/>
              <a:t>          </a:t>
            </a:r>
            <a:r>
              <a:rPr lang="fr-FR" sz="1600" i="1" dirty="0" smtClean="0"/>
              <a:t>March to May</a:t>
            </a:r>
          </a:p>
          <a:p>
            <a:endParaRPr lang="fr-FR" sz="1600" dirty="0" smtClean="0"/>
          </a:p>
          <a:p>
            <a:r>
              <a:rPr lang="fr-FR" sz="1600" dirty="0" smtClean="0"/>
              <a:t>KA2:    avril à juin</a:t>
            </a:r>
          </a:p>
          <a:p>
            <a:r>
              <a:rPr lang="fr-FR" sz="1600" dirty="0"/>
              <a:t> </a:t>
            </a:r>
            <a:r>
              <a:rPr lang="fr-FR" sz="1600" dirty="0" smtClean="0"/>
              <a:t>           </a:t>
            </a:r>
            <a:r>
              <a:rPr lang="fr-FR" sz="1600" i="1" dirty="0" smtClean="0"/>
              <a:t>April to </a:t>
            </a:r>
            <a:r>
              <a:rPr lang="fr-FR" sz="1600" i="1" dirty="0" err="1" smtClean="0"/>
              <a:t>June</a:t>
            </a:r>
            <a:endParaRPr lang="fr-FR" sz="1600" i="1" dirty="0"/>
          </a:p>
        </p:txBody>
      </p:sp>
      <p:pic>
        <p:nvPicPr>
          <p:cNvPr id="94" name="Image 9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668743" y="5606103"/>
            <a:ext cx="2018967" cy="505813"/>
          </a:xfrm>
          <a:prstGeom prst="rect">
            <a:avLst/>
          </a:prstGeom>
        </p:spPr>
      </p:pic>
      <p:sp>
        <p:nvSpPr>
          <p:cNvPr id="95" name="ZoneTexte 94"/>
          <p:cNvSpPr txBox="1"/>
          <p:nvPr/>
        </p:nvSpPr>
        <p:spPr>
          <a:xfrm>
            <a:off x="7708118" y="5306474"/>
            <a:ext cx="163859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KA1:   fin mai</a:t>
            </a:r>
          </a:p>
          <a:p>
            <a:r>
              <a:rPr lang="fr-FR" sz="1600" dirty="0"/>
              <a:t> </a:t>
            </a:r>
            <a:r>
              <a:rPr lang="fr-FR" sz="1600" dirty="0" smtClean="0"/>
              <a:t>          </a:t>
            </a:r>
            <a:r>
              <a:rPr lang="fr-FR" sz="1600" i="1" dirty="0" smtClean="0"/>
              <a:t>end of May</a:t>
            </a:r>
          </a:p>
          <a:p>
            <a:endParaRPr lang="fr-FR" sz="1600" dirty="0" smtClean="0"/>
          </a:p>
          <a:p>
            <a:r>
              <a:rPr lang="fr-FR" sz="1600" dirty="0" smtClean="0"/>
              <a:t>KA2:    juillet</a:t>
            </a:r>
          </a:p>
          <a:p>
            <a:r>
              <a:rPr lang="fr-FR" sz="1600" dirty="0"/>
              <a:t> </a:t>
            </a:r>
            <a:r>
              <a:rPr lang="fr-FR" sz="1600" dirty="0" smtClean="0"/>
              <a:t>           </a:t>
            </a:r>
            <a:r>
              <a:rPr lang="fr-FR" sz="1600" i="1" dirty="0" smtClean="0"/>
              <a:t>July</a:t>
            </a:r>
            <a:endParaRPr lang="fr-FR" sz="1600" i="1" dirty="0"/>
          </a:p>
        </p:txBody>
      </p:sp>
    </p:spTree>
    <p:extLst>
      <p:ext uri="{BB962C8B-B14F-4D97-AF65-F5344CB8AC3E}">
        <p14:creationId xmlns:p14="http://schemas.microsoft.com/office/powerpoint/2010/main" val="185028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4" grpId="0"/>
      <p:bldP spid="92" grpId="0"/>
      <p:bldP spid="93" grpId="0"/>
      <p:bldP spid="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0096" y="1297628"/>
            <a:ext cx="27773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0069B4"/>
                </a:solidFill>
              </a:rPr>
              <a:t>2.  U</a:t>
            </a:r>
            <a:r>
              <a:rPr lang="fr-FR" sz="2400" b="1" dirty="0" smtClean="0"/>
              <a:t>n projet, c’est …</a:t>
            </a:r>
          </a:p>
          <a:p>
            <a:r>
              <a:rPr lang="fr-FR" sz="2400" b="1" i="1" dirty="0" smtClean="0">
                <a:solidFill>
                  <a:srgbClr val="0069B4"/>
                </a:solidFill>
              </a:rPr>
              <a:t>2.  A </a:t>
            </a:r>
            <a:r>
              <a:rPr lang="fr-FR" sz="2400" b="1" i="1" dirty="0" err="1" smtClean="0"/>
              <a:t>project</a:t>
            </a:r>
            <a:r>
              <a:rPr lang="fr-FR" sz="2400" b="1" i="1" dirty="0" smtClean="0"/>
              <a:t> </a:t>
            </a:r>
            <a:r>
              <a:rPr lang="fr-FR" sz="2400" b="1" i="1" dirty="0" err="1" smtClean="0"/>
              <a:t>is</a:t>
            </a:r>
            <a:r>
              <a:rPr lang="fr-FR" sz="2400" b="1" i="1" dirty="0" smtClean="0"/>
              <a:t>…</a:t>
            </a:r>
            <a:endParaRPr lang="fr-FR" sz="2400" b="1" i="1" dirty="0"/>
          </a:p>
        </p:txBody>
      </p:sp>
      <p:grpSp>
        <p:nvGrpSpPr>
          <p:cNvPr id="65" name="Groupe 64"/>
          <p:cNvGrpSpPr/>
          <p:nvPr/>
        </p:nvGrpSpPr>
        <p:grpSpPr>
          <a:xfrm>
            <a:off x="2888993" y="1271842"/>
            <a:ext cx="2374710" cy="859809"/>
            <a:chOff x="2888993" y="1271842"/>
            <a:chExt cx="2374710" cy="859809"/>
          </a:xfrm>
        </p:grpSpPr>
        <p:sp>
          <p:nvSpPr>
            <p:cNvPr id="45" name="Chevron 44"/>
            <p:cNvSpPr/>
            <p:nvPr/>
          </p:nvSpPr>
          <p:spPr>
            <a:xfrm>
              <a:off x="2888993" y="1271842"/>
              <a:ext cx="2374710" cy="859809"/>
            </a:xfrm>
            <a:prstGeom prst="chevro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3290114" y="1297628"/>
              <a:ext cx="165622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400" b="1" dirty="0" smtClean="0"/>
                <a:t>Une équipe</a:t>
              </a:r>
            </a:p>
            <a:p>
              <a:pPr algn="ctr"/>
              <a:r>
                <a:rPr lang="fr-FR" sz="2400" b="1" i="1" dirty="0" smtClean="0"/>
                <a:t>A team</a:t>
              </a:r>
            </a:p>
          </p:txBody>
        </p:sp>
      </p:grpSp>
      <p:grpSp>
        <p:nvGrpSpPr>
          <p:cNvPr id="24" name="Groupe 23"/>
          <p:cNvGrpSpPr/>
          <p:nvPr/>
        </p:nvGrpSpPr>
        <p:grpSpPr>
          <a:xfrm>
            <a:off x="4913063" y="1267074"/>
            <a:ext cx="2374710" cy="859809"/>
            <a:chOff x="2888993" y="1271842"/>
            <a:chExt cx="2374710" cy="859809"/>
          </a:xfrm>
        </p:grpSpPr>
        <p:sp>
          <p:nvSpPr>
            <p:cNvPr id="26" name="Chevron 25"/>
            <p:cNvSpPr/>
            <p:nvPr/>
          </p:nvSpPr>
          <p:spPr>
            <a:xfrm>
              <a:off x="2888993" y="1271842"/>
              <a:ext cx="2374710" cy="859809"/>
            </a:xfrm>
            <a:prstGeom prst="chevron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3327946" y="1297628"/>
              <a:ext cx="158056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400" b="1" dirty="0" smtClean="0"/>
                <a:t>Des étapes</a:t>
              </a:r>
            </a:p>
            <a:p>
              <a:pPr algn="ctr"/>
              <a:r>
                <a:rPr lang="fr-FR" sz="2400" b="1" i="1" dirty="0" smtClean="0"/>
                <a:t>Stages</a:t>
              </a:r>
            </a:p>
          </p:txBody>
        </p:sp>
      </p:grpSp>
      <p:grpSp>
        <p:nvGrpSpPr>
          <p:cNvPr id="46" name="Groupe 45"/>
          <p:cNvGrpSpPr/>
          <p:nvPr/>
        </p:nvGrpSpPr>
        <p:grpSpPr>
          <a:xfrm>
            <a:off x="6922843" y="1276594"/>
            <a:ext cx="2374710" cy="859809"/>
            <a:chOff x="2888993" y="1271842"/>
            <a:chExt cx="2374710" cy="859809"/>
          </a:xfrm>
        </p:grpSpPr>
        <p:sp>
          <p:nvSpPr>
            <p:cNvPr id="47" name="Chevron 46"/>
            <p:cNvSpPr/>
            <p:nvPr/>
          </p:nvSpPr>
          <p:spPr>
            <a:xfrm>
              <a:off x="2888993" y="1271842"/>
              <a:ext cx="2374710" cy="859809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3391907" y="1297628"/>
              <a:ext cx="145264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400" b="1" dirty="0" smtClean="0"/>
                <a:t>Un thème</a:t>
              </a:r>
            </a:p>
            <a:p>
              <a:pPr algn="ctr"/>
              <a:r>
                <a:rPr lang="fr-FR" sz="2400" b="1" i="1" dirty="0" smtClean="0"/>
                <a:t>A topic</a:t>
              </a:r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992060" y="2617493"/>
            <a:ext cx="2728913" cy="800100"/>
            <a:chOff x="1085851" y="3457577"/>
            <a:chExt cx="2728913" cy="800100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1085851" y="3457577"/>
              <a:ext cx="2728913" cy="8001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1185862" y="3529013"/>
              <a:ext cx="255903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 smtClean="0"/>
                <a:t>Développement durable</a:t>
              </a:r>
            </a:p>
            <a:p>
              <a:r>
                <a:rPr lang="fr-FR" i="1" dirty="0" err="1" smtClean="0"/>
                <a:t>Sustainable</a:t>
              </a:r>
              <a:r>
                <a:rPr lang="fr-FR" i="1" dirty="0" smtClean="0"/>
                <a:t> </a:t>
              </a:r>
              <a:r>
                <a:rPr lang="fr-FR" i="1" dirty="0" err="1" smtClean="0"/>
                <a:t>development</a:t>
              </a:r>
              <a:endParaRPr lang="fr-FR" i="1" dirty="0"/>
            </a:p>
          </p:txBody>
        </p:sp>
      </p:grpSp>
      <p:grpSp>
        <p:nvGrpSpPr>
          <p:cNvPr id="51" name="Groupe 50"/>
          <p:cNvGrpSpPr/>
          <p:nvPr/>
        </p:nvGrpSpPr>
        <p:grpSpPr>
          <a:xfrm>
            <a:off x="4937399" y="2622942"/>
            <a:ext cx="2728913" cy="800100"/>
            <a:chOff x="1085851" y="3457577"/>
            <a:chExt cx="2728913" cy="800100"/>
          </a:xfrm>
        </p:grpSpPr>
        <p:sp>
          <p:nvSpPr>
            <p:cNvPr id="52" name="Rectangle à coins arrondis 51"/>
            <p:cNvSpPr/>
            <p:nvPr/>
          </p:nvSpPr>
          <p:spPr>
            <a:xfrm>
              <a:off x="1085851" y="3457577"/>
              <a:ext cx="2728913" cy="8001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1185862" y="3529013"/>
              <a:ext cx="253005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 smtClean="0"/>
                <a:t>Citoyenneté européenne</a:t>
              </a:r>
            </a:p>
            <a:p>
              <a:pPr algn="ctr"/>
              <a:r>
                <a:rPr lang="fr-FR" i="1" dirty="0" err="1" smtClean="0"/>
                <a:t>European</a:t>
              </a:r>
              <a:r>
                <a:rPr lang="fr-FR" i="1" dirty="0" smtClean="0"/>
                <a:t> </a:t>
              </a:r>
              <a:r>
                <a:rPr lang="fr-FR" i="1" dirty="0" err="1" smtClean="0"/>
                <a:t>citizenship</a:t>
              </a:r>
              <a:endParaRPr lang="fr-FR" i="1" dirty="0"/>
            </a:p>
          </p:txBody>
        </p:sp>
      </p:grpSp>
      <p:grpSp>
        <p:nvGrpSpPr>
          <p:cNvPr id="54" name="Groupe 53"/>
          <p:cNvGrpSpPr/>
          <p:nvPr/>
        </p:nvGrpSpPr>
        <p:grpSpPr>
          <a:xfrm>
            <a:off x="8907703" y="2627585"/>
            <a:ext cx="2728913" cy="800100"/>
            <a:chOff x="1085851" y="3457577"/>
            <a:chExt cx="2728913" cy="800100"/>
          </a:xfrm>
        </p:grpSpPr>
        <p:sp>
          <p:nvSpPr>
            <p:cNvPr id="55" name="Rectangle à coins arrondis 54"/>
            <p:cNvSpPr/>
            <p:nvPr/>
          </p:nvSpPr>
          <p:spPr>
            <a:xfrm>
              <a:off x="1085851" y="3457577"/>
              <a:ext cx="2728913" cy="8001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1185862" y="3529013"/>
              <a:ext cx="25205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Bien-être à l’école</a:t>
              </a:r>
            </a:p>
            <a:p>
              <a:pPr algn="ctr"/>
              <a:r>
                <a:rPr lang="fr-FR" i="1" dirty="0" err="1" smtClean="0"/>
                <a:t>Well</a:t>
              </a:r>
              <a:r>
                <a:rPr lang="fr-FR" i="1" dirty="0" smtClean="0"/>
                <a:t> </a:t>
              </a:r>
              <a:r>
                <a:rPr lang="fr-FR" i="1" dirty="0" err="1" smtClean="0"/>
                <a:t>being</a:t>
              </a:r>
              <a:r>
                <a:rPr lang="fr-FR" i="1" dirty="0" smtClean="0"/>
                <a:t> at </a:t>
              </a:r>
              <a:r>
                <a:rPr lang="fr-FR" i="1" dirty="0" err="1" smtClean="0"/>
                <a:t>school</a:t>
              </a:r>
              <a:endParaRPr lang="fr-FR" i="1" dirty="0"/>
            </a:p>
          </p:txBody>
        </p:sp>
      </p:grpSp>
      <p:grpSp>
        <p:nvGrpSpPr>
          <p:cNvPr id="57" name="Groupe 56"/>
          <p:cNvGrpSpPr/>
          <p:nvPr/>
        </p:nvGrpSpPr>
        <p:grpSpPr>
          <a:xfrm>
            <a:off x="4937399" y="3651678"/>
            <a:ext cx="2728913" cy="800100"/>
            <a:chOff x="1085851" y="3457577"/>
            <a:chExt cx="2728913" cy="800100"/>
          </a:xfrm>
        </p:grpSpPr>
        <p:sp>
          <p:nvSpPr>
            <p:cNvPr id="58" name="Rectangle à coins arrondis 57"/>
            <p:cNvSpPr/>
            <p:nvPr/>
          </p:nvSpPr>
          <p:spPr>
            <a:xfrm>
              <a:off x="1085851" y="3457577"/>
              <a:ext cx="2728913" cy="8001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1185862" y="3529013"/>
              <a:ext cx="25205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Climat scolaire</a:t>
              </a:r>
            </a:p>
            <a:p>
              <a:pPr algn="ctr"/>
              <a:r>
                <a:rPr lang="fr-FR" i="1" dirty="0" err="1" smtClean="0"/>
                <a:t>School</a:t>
              </a:r>
              <a:r>
                <a:rPr lang="fr-FR" i="1" dirty="0" smtClean="0"/>
                <a:t> ambiance</a:t>
              </a:r>
              <a:endParaRPr lang="fr-FR" i="1" dirty="0"/>
            </a:p>
          </p:txBody>
        </p:sp>
      </p:grpSp>
      <p:grpSp>
        <p:nvGrpSpPr>
          <p:cNvPr id="60" name="Groupe 59"/>
          <p:cNvGrpSpPr/>
          <p:nvPr/>
        </p:nvGrpSpPr>
        <p:grpSpPr>
          <a:xfrm>
            <a:off x="8903555" y="3646229"/>
            <a:ext cx="2728913" cy="800100"/>
            <a:chOff x="1085851" y="3457577"/>
            <a:chExt cx="2728913" cy="800100"/>
          </a:xfrm>
        </p:grpSpPr>
        <p:sp>
          <p:nvSpPr>
            <p:cNvPr id="61" name="Rectangle à coins arrondis 60"/>
            <p:cNvSpPr/>
            <p:nvPr/>
          </p:nvSpPr>
          <p:spPr>
            <a:xfrm>
              <a:off x="1085851" y="3457577"/>
              <a:ext cx="2728913" cy="8001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ZoneTexte 61"/>
            <p:cNvSpPr txBox="1"/>
            <p:nvPr/>
          </p:nvSpPr>
          <p:spPr>
            <a:xfrm>
              <a:off x="1185862" y="3529013"/>
              <a:ext cx="25205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Inclusion</a:t>
              </a:r>
            </a:p>
            <a:p>
              <a:pPr algn="ctr"/>
              <a:r>
                <a:rPr lang="fr-FR" i="1" dirty="0" smtClean="0"/>
                <a:t>Inclusion</a:t>
              </a:r>
              <a:endParaRPr lang="fr-FR" i="1" dirty="0"/>
            </a:p>
          </p:txBody>
        </p:sp>
      </p:grpSp>
      <p:grpSp>
        <p:nvGrpSpPr>
          <p:cNvPr id="63" name="Groupe 62"/>
          <p:cNvGrpSpPr/>
          <p:nvPr/>
        </p:nvGrpSpPr>
        <p:grpSpPr>
          <a:xfrm>
            <a:off x="729983" y="3651678"/>
            <a:ext cx="3253065" cy="800100"/>
            <a:chOff x="956216" y="3457577"/>
            <a:chExt cx="3018327" cy="800100"/>
          </a:xfrm>
        </p:grpSpPr>
        <p:sp>
          <p:nvSpPr>
            <p:cNvPr id="64" name="Rectangle à coins arrondis 63"/>
            <p:cNvSpPr/>
            <p:nvPr/>
          </p:nvSpPr>
          <p:spPr>
            <a:xfrm>
              <a:off x="1085851" y="3457577"/>
              <a:ext cx="2728913" cy="8001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956216" y="3529013"/>
              <a:ext cx="301832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 smtClean="0"/>
                <a:t>Formation professionnelle</a:t>
              </a:r>
            </a:p>
            <a:p>
              <a:pPr algn="ctr"/>
              <a:r>
                <a:rPr lang="fr-FR" i="1" dirty="0" smtClean="0"/>
                <a:t>Vocation/Professional training</a:t>
              </a:r>
              <a:endParaRPr lang="fr-FR" i="1" dirty="0"/>
            </a:p>
          </p:txBody>
        </p:sp>
      </p:grpSp>
      <p:grpSp>
        <p:nvGrpSpPr>
          <p:cNvPr id="100" name="Groupe 99"/>
          <p:cNvGrpSpPr/>
          <p:nvPr/>
        </p:nvGrpSpPr>
        <p:grpSpPr>
          <a:xfrm>
            <a:off x="975814" y="4700577"/>
            <a:ext cx="2728913" cy="800100"/>
            <a:chOff x="1085851" y="3457577"/>
            <a:chExt cx="2728913" cy="800100"/>
          </a:xfrm>
        </p:grpSpPr>
        <p:sp>
          <p:nvSpPr>
            <p:cNvPr id="101" name="Rectangle à coins arrondis 100"/>
            <p:cNvSpPr/>
            <p:nvPr/>
          </p:nvSpPr>
          <p:spPr>
            <a:xfrm>
              <a:off x="1085851" y="3457577"/>
              <a:ext cx="2728913" cy="8001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2" name="ZoneTexte 101"/>
            <p:cNvSpPr txBox="1"/>
            <p:nvPr/>
          </p:nvSpPr>
          <p:spPr>
            <a:xfrm>
              <a:off x="1185862" y="3529013"/>
              <a:ext cx="25205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Histoire</a:t>
              </a:r>
            </a:p>
            <a:p>
              <a:pPr algn="ctr"/>
              <a:r>
                <a:rPr lang="fr-FR" i="1" dirty="0" err="1" smtClean="0"/>
                <a:t>History</a:t>
              </a:r>
              <a:endParaRPr lang="fr-FR" i="1" dirty="0"/>
            </a:p>
          </p:txBody>
        </p:sp>
      </p:grpSp>
      <p:grpSp>
        <p:nvGrpSpPr>
          <p:cNvPr id="103" name="Groupe 102"/>
          <p:cNvGrpSpPr/>
          <p:nvPr/>
        </p:nvGrpSpPr>
        <p:grpSpPr>
          <a:xfrm>
            <a:off x="4933251" y="4700577"/>
            <a:ext cx="2728913" cy="800100"/>
            <a:chOff x="1085851" y="3457577"/>
            <a:chExt cx="2728913" cy="800100"/>
          </a:xfrm>
        </p:grpSpPr>
        <p:sp>
          <p:nvSpPr>
            <p:cNvPr id="104" name="Rectangle à coins arrondis 103"/>
            <p:cNvSpPr/>
            <p:nvPr/>
          </p:nvSpPr>
          <p:spPr>
            <a:xfrm>
              <a:off x="1085851" y="3457577"/>
              <a:ext cx="2728913" cy="8001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5" name="ZoneTexte 104"/>
            <p:cNvSpPr txBox="1"/>
            <p:nvPr/>
          </p:nvSpPr>
          <p:spPr>
            <a:xfrm>
              <a:off x="1185862" y="3529013"/>
              <a:ext cx="25205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Sport</a:t>
              </a:r>
            </a:p>
            <a:p>
              <a:pPr algn="ctr"/>
              <a:r>
                <a:rPr lang="fr-FR" i="1" dirty="0" smtClean="0"/>
                <a:t>Sport</a:t>
              </a:r>
              <a:endParaRPr lang="fr-FR" i="1" dirty="0"/>
            </a:p>
          </p:txBody>
        </p:sp>
      </p:grpSp>
      <p:grpSp>
        <p:nvGrpSpPr>
          <p:cNvPr id="106" name="Groupe 105"/>
          <p:cNvGrpSpPr/>
          <p:nvPr/>
        </p:nvGrpSpPr>
        <p:grpSpPr>
          <a:xfrm>
            <a:off x="8899407" y="4695128"/>
            <a:ext cx="2728913" cy="800100"/>
            <a:chOff x="1085851" y="3457577"/>
            <a:chExt cx="2728913" cy="800100"/>
          </a:xfrm>
        </p:grpSpPr>
        <p:sp>
          <p:nvSpPr>
            <p:cNvPr id="107" name="Rectangle à coins arrondis 106"/>
            <p:cNvSpPr/>
            <p:nvPr/>
          </p:nvSpPr>
          <p:spPr>
            <a:xfrm>
              <a:off x="1085851" y="3457577"/>
              <a:ext cx="2728913" cy="8001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8" name="ZoneTexte 107"/>
            <p:cNvSpPr txBox="1"/>
            <p:nvPr/>
          </p:nvSpPr>
          <p:spPr>
            <a:xfrm>
              <a:off x="1185862" y="3529013"/>
              <a:ext cx="25205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Santé et sécurité</a:t>
              </a:r>
            </a:p>
            <a:p>
              <a:pPr algn="ctr"/>
              <a:r>
                <a:rPr lang="fr-FR" i="1" dirty="0" err="1" smtClean="0"/>
                <a:t>Health</a:t>
              </a:r>
              <a:r>
                <a:rPr lang="fr-FR" i="1" dirty="0" smtClean="0"/>
                <a:t> and </a:t>
              </a:r>
              <a:r>
                <a:rPr lang="fr-FR" i="1" dirty="0" err="1" smtClean="0"/>
                <a:t>safety</a:t>
              </a:r>
              <a:endParaRPr lang="fr-FR" i="1" dirty="0"/>
            </a:p>
          </p:txBody>
        </p:sp>
      </p:grpSp>
      <p:grpSp>
        <p:nvGrpSpPr>
          <p:cNvPr id="109" name="Groupe 108"/>
          <p:cNvGrpSpPr/>
          <p:nvPr/>
        </p:nvGrpSpPr>
        <p:grpSpPr>
          <a:xfrm>
            <a:off x="971049" y="5753097"/>
            <a:ext cx="2728913" cy="800100"/>
            <a:chOff x="1085851" y="3457577"/>
            <a:chExt cx="2728913" cy="800100"/>
          </a:xfrm>
        </p:grpSpPr>
        <p:sp>
          <p:nvSpPr>
            <p:cNvPr id="110" name="Rectangle à coins arrondis 109"/>
            <p:cNvSpPr/>
            <p:nvPr/>
          </p:nvSpPr>
          <p:spPr>
            <a:xfrm>
              <a:off x="1085851" y="3457577"/>
              <a:ext cx="2728913" cy="8001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1" name="ZoneTexte 110"/>
            <p:cNvSpPr txBox="1"/>
            <p:nvPr/>
          </p:nvSpPr>
          <p:spPr>
            <a:xfrm>
              <a:off x="1185862" y="3529013"/>
              <a:ext cx="2520596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fr-FR" sz="900" dirty="0" smtClean="0"/>
            </a:p>
            <a:p>
              <a:pPr algn="ctr"/>
              <a:r>
                <a:rPr lang="fr-FR" dirty="0" smtClean="0"/>
                <a:t>…</a:t>
              </a:r>
              <a:endParaRPr lang="fr-FR" i="1" dirty="0"/>
            </a:p>
          </p:txBody>
        </p:sp>
      </p:grpSp>
      <p:sp>
        <p:nvSpPr>
          <p:cNvPr id="114" name="ZoneTexte 113"/>
          <p:cNvSpPr txBox="1"/>
          <p:nvPr/>
        </p:nvSpPr>
        <p:spPr>
          <a:xfrm>
            <a:off x="4923432" y="5848342"/>
            <a:ext cx="67178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En lien avec les priorités européennes (y référer dans la candidature !)</a:t>
            </a:r>
          </a:p>
          <a:p>
            <a:pPr algn="ctr"/>
            <a:r>
              <a:rPr lang="fr-FR" i="1" dirty="0" smtClean="0"/>
              <a:t>In line </a:t>
            </a:r>
            <a:r>
              <a:rPr lang="fr-FR" i="1" dirty="0" err="1" smtClean="0"/>
              <a:t>with</a:t>
            </a:r>
            <a:r>
              <a:rPr lang="fr-FR" i="1" dirty="0" smtClean="0"/>
              <a:t> EU </a:t>
            </a:r>
            <a:r>
              <a:rPr lang="fr-FR" i="1" dirty="0" err="1" smtClean="0"/>
              <a:t>concerns</a:t>
            </a:r>
            <a:r>
              <a:rPr lang="fr-FR" i="1" dirty="0" smtClean="0"/>
              <a:t>/</a:t>
            </a:r>
            <a:r>
              <a:rPr lang="fr-FR" i="1" dirty="0" err="1" smtClean="0"/>
              <a:t>priorities</a:t>
            </a:r>
            <a:r>
              <a:rPr lang="fr-FR" i="1" dirty="0" smtClean="0"/>
              <a:t> (</a:t>
            </a:r>
            <a:r>
              <a:rPr lang="fr-FR" i="1" dirty="0" err="1" smtClean="0"/>
              <a:t>refer</a:t>
            </a:r>
            <a:r>
              <a:rPr lang="fr-FR" i="1" dirty="0" smtClean="0"/>
              <a:t> to </a:t>
            </a:r>
            <a:r>
              <a:rPr lang="fr-FR" i="1" dirty="0" err="1" smtClean="0"/>
              <a:t>this</a:t>
            </a:r>
            <a:r>
              <a:rPr lang="fr-FR" i="1" dirty="0" smtClean="0"/>
              <a:t> in the application!)</a:t>
            </a:r>
            <a:endParaRPr lang="fr-FR" i="1" dirty="0"/>
          </a:p>
        </p:txBody>
      </p:sp>
      <p:sp>
        <p:nvSpPr>
          <p:cNvPr id="115" name="Bouton d’action : Suivant 114">
            <a:hlinkClick r:id="" action="ppaction://hlinkshowjump?jump=nextslide" highlightClick="1"/>
          </p:cNvPr>
          <p:cNvSpPr/>
          <p:nvPr/>
        </p:nvSpPr>
        <p:spPr>
          <a:xfrm>
            <a:off x="122830" y="6251315"/>
            <a:ext cx="764275" cy="477672"/>
          </a:xfrm>
          <a:prstGeom prst="actionButtonForwardNext">
            <a:avLst/>
          </a:prstGeom>
          <a:noFill/>
          <a:ln>
            <a:solidFill>
              <a:srgbClr val="96BF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25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8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3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8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1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0096" y="1297628"/>
            <a:ext cx="27773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0069B4"/>
                </a:solidFill>
              </a:rPr>
              <a:t>2.  U</a:t>
            </a:r>
            <a:r>
              <a:rPr lang="fr-FR" sz="2400" b="1" dirty="0" smtClean="0"/>
              <a:t>n projet, c’est …</a:t>
            </a:r>
          </a:p>
          <a:p>
            <a:r>
              <a:rPr lang="fr-FR" sz="2400" b="1" i="1" dirty="0" smtClean="0">
                <a:solidFill>
                  <a:srgbClr val="0069B4"/>
                </a:solidFill>
              </a:rPr>
              <a:t>2.  A </a:t>
            </a:r>
            <a:r>
              <a:rPr lang="fr-FR" sz="2400" b="1" i="1" dirty="0" err="1" smtClean="0"/>
              <a:t>project</a:t>
            </a:r>
            <a:r>
              <a:rPr lang="fr-FR" sz="2400" b="1" i="1" dirty="0" smtClean="0"/>
              <a:t> </a:t>
            </a:r>
            <a:r>
              <a:rPr lang="fr-FR" sz="2400" b="1" i="1" dirty="0" err="1" smtClean="0"/>
              <a:t>is</a:t>
            </a:r>
            <a:r>
              <a:rPr lang="fr-FR" sz="2400" b="1" i="1" dirty="0" smtClean="0"/>
              <a:t>…</a:t>
            </a:r>
            <a:endParaRPr lang="fr-FR" sz="2400" b="1" i="1" dirty="0"/>
          </a:p>
        </p:txBody>
      </p:sp>
      <p:grpSp>
        <p:nvGrpSpPr>
          <p:cNvPr id="65" name="Groupe 64"/>
          <p:cNvGrpSpPr/>
          <p:nvPr/>
        </p:nvGrpSpPr>
        <p:grpSpPr>
          <a:xfrm>
            <a:off x="2888993" y="1271842"/>
            <a:ext cx="2374710" cy="859809"/>
            <a:chOff x="2888993" y="1271842"/>
            <a:chExt cx="2374710" cy="859809"/>
          </a:xfrm>
        </p:grpSpPr>
        <p:sp>
          <p:nvSpPr>
            <p:cNvPr id="45" name="Chevron 44"/>
            <p:cNvSpPr/>
            <p:nvPr/>
          </p:nvSpPr>
          <p:spPr>
            <a:xfrm>
              <a:off x="2888993" y="1271842"/>
              <a:ext cx="2374710" cy="859809"/>
            </a:xfrm>
            <a:prstGeom prst="chevro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3290114" y="1297628"/>
              <a:ext cx="165622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400" b="1" dirty="0" smtClean="0"/>
                <a:t>Une équipe</a:t>
              </a:r>
            </a:p>
            <a:p>
              <a:pPr algn="ctr"/>
              <a:r>
                <a:rPr lang="fr-FR" sz="2400" b="1" i="1" dirty="0" smtClean="0"/>
                <a:t>A team</a:t>
              </a:r>
            </a:p>
          </p:txBody>
        </p:sp>
      </p:grpSp>
      <p:grpSp>
        <p:nvGrpSpPr>
          <p:cNvPr id="24" name="Groupe 23"/>
          <p:cNvGrpSpPr/>
          <p:nvPr/>
        </p:nvGrpSpPr>
        <p:grpSpPr>
          <a:xfrm>
            <a:off x="4913063" y="1267074"/>
            <a:ext cx="2374710" cy="859809"/>
            <a:chOff x="2888993" y="1271842"/>
            <a:chExt cx="2374710" cy="859809"/>
          </a:xfrm>
        </p:grpSpPr>
        <p:sp>
          <p:nvSpPr>
            <p:cNvPr id="26" name="Chevron 25"/>
            <p:cNvSpPr/>
            <p:nvPr/>
          </p:nvSpPr>
          <p:spPr>
            <a:xfrm>
              <a:off x="2888993" y="1271842"/>
              <a:ext cx="2374710" cy="859809"/>
            </a:xfrm>
            <a:prstGeom prst="chevron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3327946" y="1297628"/>
              <a:ext cx="158056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400" b="1" dirty="0" smtClean="0"/>
                <a:t>Des étapes</a:t>
              </a:r>
            </a:p>
            <a:p>
              <a:pPr algn="ctr"/>
              <a:r>
                <a:rPr lang="fr-FR" sz="2400" b="1" i="1" dirty="0" smtClean="0"/>
                <a:t>Stages</a:t>
              </a:r>
            </a:p>
          </p:txBody>
        </p:sp>
      </p:grpSp>
      <p:grpSp>
        <p:nvGrpSpPr>
          <p:cNvPr id="46" name="Groupe 45"/>
          <p:cNvGrpSpPr/>
          <p:nvPr/>
        </p:nvGrpSpPr>
        <p:grpSpPr>
          <a:xfrm>
            <a:off x="6922843" y="1276594"/>
            <a:ext cx="2374710" cy="859809"/>
            <a:chOff x="2888993" y="1271842"/>
            <a:chExt cx="2374710" cy="859809"/>
          </a:xfrm>
        </p:grpSpPr>
        <p:sp>
          <p:nvSpPr>
            <p:cNvPr id="47" name="Chevron 46"/>
            <p:cNvSpPr/>
            <p:nvPr/>
          </p:nvSpPr>
          <p:spPr>
            <a:xfrm>
              <a:off x="2888993" y="1271842"/>
              <a:ext cx="2374710" cy="859809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3391907" y="1297628"/>
              <a:ext cx="145264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400" b="1" dirty="0" smtClean="0"/>
                <a:t>Un thème</a:t>
              </a:r>
            </a:p>
            <a:p>
              <a:pPr algn="ctr"/>
              <a:r>
                <a:rPr lang="fr-FR" sz="2400" b="1" i="1" dirty="0" smtClean="0"/>
                <a:t>A topic</a:t>
              </a:r>
            </a:p>
          </p:txBody>
        </p:sp>
      </p:grpSp>
      <p:sp>
        <p:nvSpPr>
          <p:cNvPr id="114" name="ZoneTexte 113"/>
          <p:cNvSpPr txBox="1"/>
          <p:nvPr/>
        </p:nvSpPr>
        <p:spPr>
          <a:xfrm>
            <a:off x="1046757" y="2414800"/>
            <a:ext cx="2474356" cy="369332"/>
          </a:xfrm>
          <a:prstGeom prst="rect">
            <a:avLst/>
          </a:prstGeom>
          <a:solidFill>
            <a:srgbClr val="0069B4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ACTIVITES / </a:t>
            </a:r>
            <a:r>
              <a:rPr lang="fr-FR" b="1" i="1" dirty="0" smtClean="0"/>
              <a:t>ACTIVITIES</a:t>
            </a:r>
            <a:endParaRPr lang="fr-FR" b="1" i="1" dirty="0"/>
          </a:p>
        </p:txBody>
      </p:sp>
      <p:grpSp>
        <p:nvGrpSpPr>
          <p:cNvPr id="44" name="Groupe 43"/>
          <p:cNvGrpSpPr/>
          <p:nvPr/>
        </p:nvGrpSpPr>
        <p:grpSpPr>
          <a:xfrm>
            <a:off x="8946914" y="1271828"/>
            <a:ext cx="3216509" cy="859809"/>
            <a:chOff x="2888993" y="1271842"/>
            <a:chExt cx="2374710" cy="859809"/>
          </a:xfrm>
        </p:grpSpPr>
        <p:sp>
          <p:nvSpPr>
            <p:cNvPr id="49" name="Chevron 48"/>
            <p:cNvSpPr/>
            <p:nvPr/>
          </p:nvSpPr>
          <p:spPr>
            <a:xfrm>
              <a:off x="2888993" y="1271842"/>
              <a:ext cx="2374710" cy="859809"/>
            </a:xfrm>
            <a:prstGeom prst="chevron">
              <a:avLst/>
            </a:prstGeom>
            <a:solidFill>
              <a:srgbClr val="006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3017670" y="1297628"/>
              <a:ext cx="22011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400" b="1" dirty="0" smtClean="0"/>
                <a:t>Des activités, outils</a:t>
              </a:r>
            </a:p>
            <a:p>
              <a:pPr algn="ctr"/>
              <a:r>
                <a:rPr lang="fr-FR" sz="2400" b="1" i="1" dirty="0" err="1" smtClean="0"/>
                <a:t>Activities</a:t>
              </a:r>
              <a:r>
                <a:rPr lang="fr-FR" sz="2400" b="1" i="1" dirty="0" smtClean="0"/>
                <a:t> &amp; </a:t>
              </a:r>
              <a:r>
                <a:rPr lang="fr-FR" sz="2400" b="1" i="1" dirty="0" err="1" smtClean="0"/>
                <a:t>tools</a:t>
              </a:r>
              <a:endParaRPr lang="fr-FR" sz="2400" b="1" i="1" dirty="0" smtClean="0"/>
            </a:p>
          </p:txBody>
        </p:sp>
      </p:grpSp>
      <p:sp>
        <p:nvSpPr>
          <p:cNvPr id="66" name="ZoneTexte 65"/>
          <p:cNvSpPr txBox="1"/>
          <p:nvPr/>
        </p:nvSpPr>
        <p:spPr>
          <a:xfrm>
            <a:off x="162191" y="2955600"/>
            <a:ext cx="3838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Pour atteindre des objectifs définis</a:t>
            </a:r>
          </a:p>
          <a:p>
            <a:r>
              <a:rPr lang="fr-FR" i="1" dirty="0">
                <a:sym typeface="Wingdings" panose="05000000000000000000" pitchFamily="2" charset="2"/>
              </a:rPr>
              <a:t> </a:t>
            </a:r>
            <a:r>
              <a:rPr lang="fr-FR" i="1" dirty="0" smtClean="0">
                <a:sym typeface="Wingdings" panose="05000000000000000000" pitchFamily="2" charset="2"/>
              </a:rPr>
              <a:t>    To </a:t>
            </a:r>
            <a:r>
              <a:rPr lang="fr-FR" i="1" dirty="0" err="1" smtClean="0">
                <a:sym typeface="Wingdings" panose="05000000000000000000" pitchFamily="2" charset="2"/>
              </a:rPr>
              <a:t>reach</a:t>
            </a:r>
            <a:r>
              <a:rPr lang="fr-FR" i="1" dirty="0" smtClean="0">
                <a:sym typeface="Wingdings" panose="05000000000000000000" pitchFamily="2" charset="2"/>
              </a:rPr>
              <a:t> </a:t>
            </a:r>
            <a:r>
              <a:rPr lang="fr-FR" i="1" dirty="0" err="1" smtClean="0">
                <a:sym typeface="Wingdings" panose="05000000000000000000" pitchFamily="2" charset="2"/>
              </a:rPr>
              <a:t>defined</a:t>
            </a:r>
            <a:r>
              <a:rPr lang="fr-FR" i="1" dirty="0" smtClean="0">
                <a:sym typeface="Wingdings" panose="05000000000000000000" pitchFamily="2" charset="2"/>
              </a:rPr>
              <a:t> objectives</a:t>
            </a:r>
            <a:endParaRPr lang="fr-FR" i="1" dirty="0"/>
          </a:p>
        </p:txBody>
      </p:sp>
      <p:sp>
        <p:nvSpPr>
          <p:cNvPr id="68" name="ZoneTexte 67"/>
          <p:cNvSpPr txBox="1"/>
          <p:nvPr/>
        </p:nvSpPr>
        <p:spPr>
          <a:xfrm>
            <a:off x="160096" y="3729326"/>
            <a:ext cx="4452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Réalisées aux niveaux local et européen</a:t>
            </a:r>
          </a:p>
          <a:p>
            <a:r>
              <a:rPr lang="fr-FR" i="1" dirty="0" smtClean="0">
                <a:sym typeface="Wingdings" panose="05000000000000000000" pitchFamily="2" charset="2"/>
              </a:rPr>
              <a:t>      </a:t>
            </a:r>
            <a:r>
              <a:rPr lang="fr-FR" i="1" dirty="0" err="1" smtClean="0">
                <a:sym typeface="Wingdings" panose="05000000000000000000" pitchFamily="2" charset="2"/>
              </a:rPr>
              <a:t>Implemented</a:t>
            </a:r>
            <a:r>
              <a:rPr lang="fr-FR" i="1" dirty="0" smtClean="0">
                <a:sym typeface="Wingdings" panose="05000000000000000000" pitchFamily="2" charset="2"/>
              </a:rPr>
              <a:t> at local and </a:t>
            </a:r>
            <a:r>
              <a:rPr lang="fr-FR" i="1" dirty="0" err="1" smtClean="0">
                <a:sym typeface="Wingdings" panose="05000000000000000000" pitchFamily="2" charset="2"/>
              </a:rPr>
              <a:t>European</a:t>
            </a:r>
            <a:r>
              <a:rPr lang="fr-FR" i="1" dirty="0" smtClean="0">
                <a:sym typeface="Wingdings" panose="05000000000000000000" pitchFamily="2" charset="2"/>
              </a:rPr>
              <a:t> </a:t>
            </a:r>
            <a:r>
              <a:rPr lang="fr-FR" i="1" dirty="0" err="1" smtClean="0">
                <a:sym typeface="Wingdings" panose="05000000000000000000" pitchFamily="2" charset="2"/>
              </a:rPr>
              <a:t>level</a:t>
            </a:r>
            <a:endParaRPr lang="fr-FR" i="1" dirty="0"/>
          </a:p>
        </p:txBody>
      </p:sp>
      <p:sp>
        <p:nvSpPr>
          <p:cNvPr id="69" name="ZoneTexte 68"/>
          <p:cNvSpPr txBox="1"/>
          <p:nvPr/>
        </p:nvSpPr>
        <p:spPr>
          <a:xfrm>
            <a:off x="169620" y="4496094"/>
            <a:ext cx="54739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Les mobilités font parties des activités (mais ne sont pas les seules). Elles contribuent à l’atteinte des objectifs.</a:t>
            </a:r>
          </a:p>
          <a:p>
            <a:r>
              <a:rPr lang="fr-FR" i="1" dirty="0" smtClean="0">
                <a:sym typeface="Wingdings" panose="05000000000000000000" pitchFamily="2" charset="2"/>
              </a:rPr>
              <a:t>     </a:t>
            </a:r>
            <a:r>
              <a:rPr lang="fr-FR" i="1" dirty="0" err="1" smtClean="0">
                <a:sym typeface="Wingdings" panose="05000000000000000000" pitchFamily="2" charset="2"/>
              </a:rPr>
              <a:t>Mobilities</a:t>
            </a:r>
            <a:r>
              <a:rPr lang="fr-FR" i="1" dirty="0" smtClean="0">
                <a:sym typeface="Wingdings" panose="05000000000000000000" pitchFamily="2" charset="2"/>
              </a:rPr>
              <a:t> are part of the </a:t>
            </a:r>
            <a:r>
              <a:rPr lang="fr-FR" i="1" dirty="0" err="1" smtClean="0">
                <a:sym typeface="Wingdings" panose="05000000000000000000" pitchFamily="2" charset="2"/>
              </a:rPr>
              <a:t>activities</a:t>
            </a:r>
            <a:r>
              <a:rPr lang="fr-FR" i="1" dirty="0" smtClean="0">
                <a:sym typeface="Wingdings" panose="05000000000000000000" pitchFamily="2" charset="2"/>
              </a:rPr>
              <a:t> (but not the </a:t>
            </a:r>
            <a:r>
              <a:rPr lang="fr-FR" i="1" dirty="0" err="1" smtClean="0">
                <a:sym typeface="Wingdings" panose="05000000000000000000" pitchFamily="2" charset="2"/>
              </a:rPr>
              <a:t>only</a:t>
            </a:r>
            <a:r>
              <a:rPr lang="fr-FR" i="1" dirty="0" smtClean="0">
                <a:sym typeface="Wingdings" panose="05000000000000000000" pitchFamily="2" charset="2"/>
              </a:rPr>
              <a:t>  </a:t>
            </a:r>
          </a:p>
          <a:p>
            <a:r>
              <a:rPr lang="fr-FR" i="1" dirty="0">
                <a:sym typeface="Wingdings" panose="05000000000000000000" pitchFamily="2" charset="2"/>
              </a:rPr>
              <a:t> </a:t>
            </a:r>
            <a:r>
              <a:rPr lang="fr-FR" i="1" dirty="0" smtClean="0">
                <a:sym typeface="Wingdings" panose="05000000000000000000" pitchFamily="2" charset="2"/>
              </a:rPr>
              <a:t>    </a:t>
            </a:r>
            <a:r>
              <a:rPr lang="fr-FR" i="1" dirty="0" err="1" smtClean="0">
                <a:sym typeface="Wingdings" panose="05000000000000000000" pitchFamily="2" charset="2"/>
              </a:rPr>
              <a:t>ones</a:t>
            </a:r>
            <a:r>
              <a:rPr lang="fr-FR" i="1" dirty="0" smtClean="0">
                <a:sym typeface="Wingdings" panose="05000000000000000000" pitchFamily="2" charset="2"/>
              </a:rPr>
              <a:t>). </a:t>
            </a:r>
            <a:r>
              <a:rPr lang="fr-FR" i="1" dirty="0" err="1" smtClean="0">
                <a:sym typeface="Wingdings" panose="05000000000000000000" pitchFamily="2" charset="2"/>
              </a:rPr>
              <a:t>They</a:t>
            </a:r>
            <a:r>
              <a:rPr lang="fr-FR" i="1" dirty="0" smtClean="0">
                <a:sym typeface="Wingdings" panose="05000000000000000000" pitchFamily="2" charset="2"/>
              </a:rPr>
              <a:t> </a:t>
            </a:r>
            <a:r>
              <a:rPr lang="fr-FR" i="1" dirty="0" err="1" smtClean="0">
                <a:sym typeface="Wingdings" panose="05000000000000000000" pitchFamily="2" charset="2"/>
              </a:rPr>
              <a:t>contribute</a:t>
            </a:r>
            <a:r>
              <a:rPr lang="fr-FR" i="1" dirty="0" smtClean="0">
                <a:sym typeface="Wingdings" panose="05000000000000000000" pitchFamily="2" charset="2"/>
              </a:rPr>
              <a:t> to the objectives </a:t>
            </a:r>
            <a:r>
              <a:rPr lang="fr-FR" i="1" dirty="0" err="1" smtClean="0">
                <a:sym typeface="Wingdings" panose="05000000000000000000" pitchFamily="2" charset="2"/>
              </a:rPr>
              <a:t>attainment</a:t>
            </a:r>
            <a:r>
              <a:rPr lang="fr-FR" i="1" dirty="0" smtClean="0">
                <a:sym typeface="Wingdings" panose="05000000000000000000" pitchFamily="2" charset="2"/>
              </a:rPr>
              <a:t>.</a:t>
            </a:r>
            <a:endParaRPr lang="fr-FR" i="1" dirty="0"/>
          </a:p>
        </p:txBody>
      </p:sp>
      <p:sp>
        <p:nvSpPr>
          <p:cNvPr id="70" name="ZoneTexte 69"/>
          <p:cNvSpPr txBox="1"/>
          <p:nvPr/>
        </p:nvSpPr>
        <p:spPr>
          <a:xfrm>
            <a:off x="8059312" y="2413768"/>
            <a:ext cx="2474356" cy="369332"/>
          </a:xfrm>
          <a:prstGeom prst="rect">
            <a:avLst/>
          </a:prstGeom>
          <a:solidFill>
            <a:srgbClr val="0069B4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OUTILS / </a:t>
            </a:r>
            <a:r>
              <a:rPr lang="fr-FR" b="1" i="1" dirty="0" smtClean="0"/>
              <a:t>TOOLS</a:t>
            </a:r>
            <a:endParaRPr lang="fr-FR" b="1" i="1" dirty="0"/>
          </a:p>
        </p:txBody>
      </p:sp>
      <p:sp>
        <p:nvSpPr>
          <p:cNvPr id="71" name="ZoneTexte 70"/>
          <p:cNvSpPr txBox="1"/>
          <p:nvPr/>
        </p:nvSpPr>
        <p:spPr>
          <a:xfrm>
            <a:off x="169620" y="6124013"/>
            <a:ext cx="58739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Activités de dissémination/promotion très importantes</a:t>
            </a:r>
          </a:p>
          <a:p>
            <a:r>
              <a:rPr lang="fr-FR" i="1" dirty="0" smtClean="0">
                <a:sym typeface="Wingdings" panose="05000000000000000000" pitchFamily="2" charset="2"/>
              </a:rPr>
              <a:t>     </a:t>
            </a:r>
            <a:r>
              <a:rPr lang="fr-FR" i="1" dirty="0" err="1" smtClean="0">
                <a:sym typeface="Wingdings" panose="05000000000000000000" pitchFamily="2" charset="2"/>
              </a:rPr>
              <a:t>Dissemination</a:t>
            </a:r>
            <a:r>
              <a:rPr lang="fr-FR" i="1" dirty="0" smtClean="0">
                <a:sym typeface="Wingdings" panose="05000000000000000000" pitchFamily="2" charset="2"/>
              </a:rPr>
              <a:t>/Promotion </a:t>
            </a:r>
            <a:r>
              <a:rPr lang="fr-FR" i="1" dirty="0" err="1" smtClean="0">
                <a:sym typeface="Wingdings" panose="05000000000000000000" pitchFamily="2" charset="2"/>
              </a:rPr>
              <a:t>activities</a:t>
            </a:r>
            <a:r>
              <a:rPr lang="fr-FR" i="1" dirty="0" smtClean="0">
                <a:sym typeface="Wingdings" panose="05000000000000000000" pitchFamily="2" charset="2"/>
              </a:rPr>
              <a:t> are </a:t>
            </a:r>
            <a:r>
              <a:rPr lang="fr-FR" i="1" dirty="0" err="1" smtClean="0">
                <a:sym typeface="Wingdings" panose="05000000000000000000" pitchFamily="2" charset="2"/>
              </a:rPr>
              <a:t>very</a:t>
            </a:r>
            <a:r>
              <a:rPr lang="fr-FR" i="1" dirty="0" smtClean="0">
                <a:sym typeface="Wingdings" panose="05000000000000000000" pitchFamily="2" charset="2"/>
              </a:rPr>
              <a:t> important</a:t>
            </a:r>
            <a:endParaRPr lang="fr-FR" i="1" dirty="0"/>
          </a:p>
        </p:txBody>
      </p:sp>
      <p:pic>
        <p:nvPicPr>
          <p:cNvPr id="72" name="Image 71" descr="logo_eTw.pn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93568" y="4179152"/>
            <a:ext cx="1836758" cy="555299"/>
          </a:xfrm>
          <a:prstGeom prst="rect">
            <a:avLst/>
          </a:prstGeom>
        </p:spPr>
      </p:pic>
      <p:sp>
        <p:nvSpPr>
          <p:cNvPr id="73" name="ZoneTexte 72"/>
          <p:cNvSpPr txBox="1"/>
          <p:nvPr/>
        </p:nvSpPr>
        <p:spPr>
          <a:xfrm>
            <a:off x="6272210" y="3023026"/>
            <a:ext cx="5787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TICE obligatoires, pour réaliser les activités (web 2.0), pour construire le site web du projet, pour communiquer</a:t>
            </a:r>
          </a:p>
          <a:p>
            <a:r>
              <a:rPr lang="fr-FR" i="1" dirty="0" smtClean="0">
                <a:sym typeface="Wingdings" panose="05000000000000000000" pitchFamily="2" charset="2"/>
              </a:rPr>
              <a:t>      IT </a:t>
            </a:r>
            <a:r>
              <a:rPr lang="fr-FR" i="1" dirty="0" err="1" smtClean="0">
                <a:sym typeface="Wingdings" panose="05000000000000000000" pitchFamily="2" charset="2"/>
              </a:rPr>
              <a:t>tools</a:t>
            </a:r>
            <a:r>
              <a:rPr lang="fr-FR" i="1" dirty="0" smtClean="0">
                <a:sym typeface="Wingdings" panose="05000000000000000000" pitchFamily="2" charset="2"/>
              </a:rPr>
              <a:t> </a:t>
            </a:r>
            <a:r>
              <a:rPr lang="fr-FR" i="1" dirty="0" err="1" smtClean="0">
                <a:sym typeface="Wingdings" panose="05000000000000000000" pitchFamily="2" charset="2"/>
              </a:rPr>
              <a:t>mandatory</a:t>
            </a:r>
            <a:r>
              <a:rPr lang="fr-FR" i="1" dirty="0" smtClean="0">
                <a:sym typeface="Wingdings" panose="05000000000000000000" pitchFamily="2" charset="2"/>
              </a:rPr>
              <a:t>, to carry out the </a:t>
            </a:r>
            <a:r>
              <a:rPr lang="fr-FR" i="1" dirty="0" err="1" smtClean="0">
                <a:sym typeface="Wingdings" panose="05000000000000000000" pitchFamily="2" charset="2"/>
              </a:rPr>
              <a:t>activities</a:t>
            </a:r>
            <a:r>
              <a:rPr lang="fr-FR" i="1" dirty="0" smtClean="0">
                <a:sym typeface="Wingdings" panose="05000000000000000000" pitchFamily="2" charset="2"/>
              </a:rPr>
              <a:t> (web 2.0), </a:t>
            </a:r>
          </a:p>
          <a:p>
            <a:r>
              <a:rPr lang="fr-FR" i="1" dirty="0">
                <a:sym typeface="Wingdings" panose="05000000000000000000" pitchFamily="2" charset="2"/>
              </a:rPr>
              <a:t> </a:t>
            </a:r>
            <a:r>
              <a:rPr lang="fr-FR" i="1" dirty="0" smtClean="0">
                <a:sym typeface="Wingdings" panose="05000000000000000000" pitchFamily="2" charset="2"/>
              </a:rPr>
              <a:t>     to </a:t>
            </a:r>
            <a:r>
              <a:rPr lang="fr-FR" i="1" dirty="0" err="1" smtClean="0">
                <a:sym typeface="Wingdings" panose="05000000000000000000" pitchFamily="2" charset="2"/>
              </a:rPr>
              <a:t>build</a:t>
            </a:r>
            <a:r>
              <a:rPr lang="fr-FR" i="1" dirty="0" smtClean="0">
                <a:sym typeface="Wingdings" panose="05000000000000000000" pitchFamily="2" charset="2"/>
              </a:rPr>
              <a:t> the </a:t>
            </a:r>
            <a:r>
              <a:rPr lang="fr-FR" i="1" dirty="0" err="1" smtClean="0">
                <a:sym typeface="Wingdings" panose="05000000000000000000" pitchFamily="2" charset="2"/>
              </a:rPr>
              <a:t>project</a:t>
            </a:r>
            <a:r>
              <a:rPr lang="fr-FR" i="1" dirty="0" smtClean="0">
                <a:sym typeface="Wingdings" panose="05000000000000000000" pitchFamily="2" charset="2"/>
              </a:rPr>
              <a:t> </a:t>
            </a:r>
            <a:r>
              <a:rPr lang="fr-FR" i="1" dirty="0" err="1" smtClean="0">
                <a:sym typeface="Wingdings" panose="05000000000000000000" pitchFamily="2" charset="2"/>
              </a:rPr>
              <a:t>website</a:t>
            </a:r>
            <a:r>
              <a:rPr lang="fr-FR" i="1" dirty="0" smtClean="0">
                <a:sym typeface="Wingdings" panose="05000000000000000000" pitchFamily="2" charset="2"/>
              </a:rPr>
              <a:t>, to </a:t>
            </a:r>
            <a:r>
              <a:rPr lang="fr-FR" i="1" dirty="0" err="1" smtClean="0">
                <a:sym typeface="Wingdings" panose="05000000000000000000" pitchFamily="2" charset="2"/>
              </a:rPr>
              <a:t>communicate</a:t>
            </a:r>
            <a:endParaRPr lang="fr-FR" i="1" dirty="0"/>
          </a:p>
        </p:txBody>
      </p:sp>
      <p:grpSp>
        <p:nvGrpSpPr>
          <p:cNvPr id="10" name="Groupe 9"/>
          <p:cNvGrpSpPr/>
          <p:nvPr/>
        </p:nvGrpSpPr>
        <p:grpSpPr>
          <a:xfrm>
            <a:off x="7238826" y="4323490"/>
            <a:ext cx="3025956" cy="2466635"/>
            <a:chOff x="7238826" y="4323490"/>
            <a:chExt cx="3025956" cy="2466635"/>
          </a:xfrm>
        </p:grpSpPr>
        <p:sp>
          <p:nvSpPr>
            <p:cNvPr id="75" name="ZoneTexte 74"/>
            <p:cNvSpPr txBox="1"/>
            <p:nvPr/>
          </p:nvSpPr>
          <p:spPr>
            <a:xfrm>
              <a:off x="8747701" y="5477682"/>
              <a:ext cx="151708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>
                  <a:solidFill>
                    <a:srgbClr val="0069B4"/>
                  </a:solidFill>
                </a:rPr>
                <a:t>Exemple</a:t>
              </a:r>
            </a:p>
            <a:p>
              <a:pPr algn="ctr"/>
              <a:r>
                <a:rPr lang="fr-FR" b="1" i="1" dirty="0" err="1" smtClean="0">
                  <a:solidFill>
                    <a:srgbClr val="0069B4"/>
                  </a:solidFill>
                </a:rPr>
                <a:t>Example</a:t>
              </a:r>
              <a:endParaRPr lang="fr-FR" b="1" i="1" dirty="0" smtClean="0">
                <a:solidFill>
                  <a:srgbClr val="0069B4"/>
                </a:solidFill>
              </a:endParaRPr>
            </a:p>
          </p:txBody>
        </p:sp>
        <p:pic>
          <p:nvPicPr>
            <p:cNvPr id="9" name="Image 8">
              <a:hlinkClick r:id="rId4" action="ppaction://hlinkfile"/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8826" y="4323490"/>
              <a:ext cx="1736664" cy="2466635"/>
            </a:xfrm>
            <a:prstGeom prst="rect">
              <a:avLst/>
            </a:prstGeom>
          </p:spPr>
        </p:pic>
      </p:grpSp>
      <p:sp>
        <p:nvSpPr>
          <p:cNvPr id="76" name="Bouton d’action : Suivant 75">
            <a:hlinkClick r:id="" action="ppaction://hlinkshowjump?jump=nextslide" highlightClick="1"/>
          </p:cNvPr>
          <p:cNvSpPr/>
          <p:nvPr/>
        </p:nvSpPr>
        <p:spPr>
          <a:xfrm>
            <a:off x="11309944" y="6251315"/>
            <a:ext cx="764275" cy="477672"/>
          </a:xfrm>
          <a:prstGeom prst="actionButtonForwardNext">
            <a:avLst/>
          </a:prstGeom>
          <a:noFill/>
          <a:ln>
            <a:solidFill>
              <a:srgbClr val="96BF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705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2" presetClass="entr" presetSubtype="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66" grpId="0"/>
      <p:bldP spid="68" grpId="0"/>
      <p:bldP spid="69" grpId="0"/>
      <p:bldP spid="70" grpId="0" animBg="1"/>
      <p:bldP spid="71" grpId="0"/>
      <p:bldP spid="73" grpId="0"/>
      <p:bldP spid="7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0096" y="1297628"/>
            <a:ext cx="1466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0069B4"/>
                </a:solidFill>
              </a:rPr>
              <a:t>3.  B</a:t>
            </a:r>
            <a:r>
              <a:rPr lang="fr-FR" sz="2400" b="1" dirty="0" smtClean="0"/>
              <a:t>udget</a:t>
            </a:r>
          </a:p>
        </p:txBody>
      </p:sp>
      <p:grpSp>
        <p:nvGrpSpPr>
          <p:cNvPr id="65" name="Groupe 64"/>
          <p:cNvGrpSpPr/>
          <p:nvPr/>
        </p:nvGrpSpPr>
        <p:grpSpPr>
          <a:xfrm>
            <a:off x="7050" y="2080432"/>
            <a:ext cx="5182655" cy="859809"/>
            <a:chOff x="2888993" y="1271842"/>
            <a:chExt cx="2374710" cy="859809"/>
          </a:xfrm>
          <a:solidFill>
            <a:srgbClr val="0069B4"/>
          </a:solidFill>
        </p:grpSpPr>
        <p:sp>
          <p:nvSpPr>
            <p:cNvPr id="45" name="Chevron 44"/>
            <p:cNvSpPr/>
            <p:nvPr/>
          </p:nvSpPr>
          <p:spPr>
            <a:xfrm>
              <a:off x="2888993" y="1271842"/>
              <a:ext cx="2374710" cy="859809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3014861" y="1347803"/>
              <a:ext cx="212297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000" b="1" dirty="0" smtClean="0"/>
                <a:t>Mise en œuvre et gestion du projet</a:t>
              </a:r>
            </a:p>
            <a:p>
              <a:pPr algn="ctr"/>
              <a:r>
                <a:rPr lang="fr-FR" sz="2000" b="1" i="1" dirty="0" smtClean="0"/>
                <a:t>Project management and </a:t>
              </a:r>
              <a:r>
                <a:rPr lang="fr-FR" sz="2000" b="1" i="1" dirty="0" err="1" smtClean="0"/>
                <a:t>implementation</a:t>
              </a:r>
              <a:endParaRPr lang="fr-FR" sz="2000" b="1" i="1" dirty="0" smtClean="0"/>
            </a:p>
          </p:txBody>
        </p:sp>
      </p:grpSp>
      <p:sp>
        <p:nvSpPr>
          <p:cNvPr id="71" name="ZoneTexte 70"/>
          <p:cNvSpPr txBox="1"/>
          <p:nvPr/>
        </p:nvSpPr>
        <p:spPr>
          <a:xfrm>
            <a:off x="34774" y="3038220"/>
            <a:ext cx="59802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Pour financement :</a:t>
            </a:r>
          </a:p>
          <a:p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 smtClean="0">
                <a:sym typeface="Wingdings" panose="05000000000000000000" pitchFamily="2" charset="2"/>
              </a:rPr>
              <a:t>    Activités réalisées au niveau local</a:t>
            </a:r>
            <a:endParaRPr lang="fr-FR" i="1" dirty="0">
              <a:sym typeface="Wingdings" panose="05000000000000000000" pitchFamily="2" charset="2"/>
            </a:endParaRPr>
          </a:p>
          <a:p>
            <a:r>
              <a:rPr lang="fr-FR" dirty="0" smtClean="0">
                <a:sym typeface="Wingdings" panose="05000000000000000000" pitchFamily="2" charset="2"/>
              </a:rPr>
              <a:t>     Mobilités pour réunions entre personnels uniquement</a:t>
            </a:r>
          </a:p>
          <a:p>
            <a:r>
              <a:rPr lang="fr-FR" dirty="0" smtClean="0">
                <a:sym typeface="Wingdings" panose="05000000000000000000" pitchFamily="2" charset="2"/>
              </a:rPr>
              <a:t>     Achat de matériel ou de services</a:t>
            </a:r>
          </a:p>
          <a:p>
            <a:r>
              <a:rPr lang="fr-FR" i="1" dirty="0" smtClean="0">
                <a:sym typeface="Wingdings" panose="05000000000000000000" pitchFamily="2" charset="2"/>
              </a:rPr>
              <a:t> To </a:t>
            </a:r>
            <a:r>
              <a:rPr lang="fr-FR" i="1" dirty="0" err="1" smtClean="0">
                <a:sym typeface="Wingdings" panose="05000000000000000000" pitchFamily="2" charset="2"/>
              </a:rPr>
              <a:t>pay</a:t>
            </a:r>
            <a:r>
              <a:rPr lang="fr-FR" i="1" dirty="0" smtClean="0">
                <a:sym typeface="Wingdings" panose="05000000000000000000" pitchFamily="2" charset="2"/>
              </a:rPr>
              <a:t>:</a:t>
            </a:r>
          </a:p>
          <a:p>
            <a:r>
              <a:rPr lang="fr-FR" i="1" dirty="0" smtClean="0">
                <a:sym typeface="Wingdings" panose="05000000000000000000" pitchFamily="2" charset="2"/>
              </a:rPr>
              <a:t>     </a:t>
            </a:r>
            <a:r>
              <a:rPr lang="fr-FR" i="1" dirty="0" err="1" smtClean="0">
                <a:sym typeface="Wingdings" panose="05000000000000000000" pitchFamily="2" charset="2"/>
              </a:rPr>
              <a:t>Activities</a:t>
            </a:r>
            <a:r>
              <a:rPr lang="fr-FR" i="1" dirty="0" smtClean="0">
                <a:sym typeface="Wingdings" panose="05000000000000000000" pitchFamily="2" charset="2"/>
              </a:rPr>
              <a:t> </a:t>
            </a:r>
            <a:r>
              <a:rPr lang="fr-FR" i="1" dirty="0" err="1" smtClean="0">
                <a:sym typeface="Wingdings" panose="05000000000000000000" pitchFamily="2" charset="2"/>
              </a:rPr>
              <a:t>carried</a:t>
            </a:r>
            <a:r>
              <a:rPr lang="fr-FR" i="1" dirty="0" smtClean="0">
                <a:sym typeface="Wingdings" panose="05000000000000000000" pitchFamily="2" charset="2"/>
              </a:rPr>
              <a:t> out at local </a:t>
            </a:r>
            <a:r>
              <a:rPr lang="fr-FR" i="1" dirty="0" err="1" smtClean="0">
                <a:sym typeface="Wingdings" panose="05000000000000000000" pitchFamily="2" charset="2"/>
              </a:rPr>
              <a:t>level</a:t>
            </a:r>
            <a:endParaRPr lang="fr-FR" i="1" dirty="0" smtClean="0">
              <a:sym typeface="Wingdings" panose="05000000000000000000" pitchFamily="2" charset="2"/>
            </a:endParaRPr>
          </a:p>
          <a:p>
            <a:r>
              <a:rPr lang="fr-FR" i="1" dirty="0" smtClean="0">
                <a:sym typeface="Wingdings" panose="05000000000000000000" pitchFamily="2" charset="2"/>
              </a:rPr>
              <a:t>     </a:t>
            </a:r>
            <a:r>
              <a:rPr lang="fr-FR" i="1" dirty="0" err="1" smtClean="0">
                <a:sym typeface="Wingdings" panose="05000000000000000000" pitchFamily="2" charset="2"/>
              </a:rPr>
              <a:t>Teachers</a:t>
            </a:r>
            <a:r>
              <a:rPr lang="fr-FR" i="1" dirty="0" smtClean="0">
                <a:sym typeface="Wingdings" panose="05000000000000000000" pitchFamily="2" charset="2"/>
              </a:rPr>
              <a:t> meeting </a:t>
            </a:r>
            <a:r>
              <a:rPr lang="fr-FR" i="1" dirty="0" err="1" smtClean="0">
                <a:sym typeface="Wingdings" panose="05000000000000000000" pitchFamily="2" charset="2"/>
              </a:rPr>
              <a:t>abroad</a:t>
            </a:r>
            <a:endParaRPr lang="fr-FR" i="1" dirty="0" smtClean="0">
              <a:sym typeface="Wingdings" panose="05000000000000000000" pitchFamily="2" charset="2"/>
            </a:endParaRPr>
          </a:p>
          <a:p>
            <a:r>
              <a:rPr lang="fr-FR" i="1" dirty="0" smtClean="0">
                <a:sym typeface="Wingdings" panose="05000000000000000000" pitchFamily="2" charset="2"/>
              </a:rPr>
              <a:t>     </a:t>
            </a:r>
            <a:r>
              <a:rPr lang="fr-FR" i="1" dirty="0" err="1" smtClean="0">
                <a:sym typeface="Wingdings" panose="05000000000000000000" pitchFamily="2" charset="2"/>
              </a:rPr>
              <a:t>Purchase</a:t>
            </a:r>
            <a:r>
              <a:rPr lang="fr-FR" i="1" dirty="0" smtClean="0">
                <a:sym typeface="Wingdings" panose="05000000000000000000" pitchFamily="2" charset="2"/>
              </a:rPr>
              <a:t> of </a:t>
            </a:r>
            <a:r>
              <a:rPr lang="fr-FR" i="1" dirty="0" err="1" smtClean="0">
                <a:sym typeface="Wingdings" panose="05000000000000000000" pitchFamily="2" charset="2"/>
              </a:rPr>
              <a:t>goods</a:t>
            </a:r>
            <a:r>
              <a:rPr lang="fr-FR" i="1" dirty="0" smtClean="0">
                <a:sym typeface="Wingdings" panose="05000000000000000000" pitchFamily="2" charset="2"/>
              </a:rPr>
              <a:t> and services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2036520" y="1205294"/>
            <a:ext cx="8764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Exemple : les « </a:t>
            </a:r>
            <a:r>
              <a:rPr lang="fr-FR" dirty="0"/>
              <a:t>é</a:t>
            </a:r>
            <a:r>
              <a:rPr lang="fr-FR" dirty="0" smtClean="0"/>
              <a:t>changes scolaires Erasmus+ », 2 lignes budgétaires principales</a:t>
            </a:r>
          </a:p>
          <a:p>
            <a:r>
              <a:rPr lang="fr-FR" i="1" dirty="0" err="1" smtClean="0"/>
              <a:t>Example</a:t>
            </a:r>
            <a:r>
              <a:rPr lang="fr-FR" i="1" dirty="0" smtClean="0"/>
              <a:t>: Erasmus+ « </a:t>
            </a:r>
            <a:r>
              <a:rPr lang="fr-FR" i="1" dirty="0" err="1" smtClean="0"/>
              <a:t>School</a:t>
            </a:r>
            <a:r>
              <a:rPr lang="fr-FR" i="1" dirty="0" smtClean="0"/>
              <a:t> exchange </a:t>
            </a:r>
            <a:r>
              <a:rPr lang="fr-FR" i="1" dirty="0" err="1" smtClean="0"/>
              <a:t>partnerships</a:t>
            </a:r>
            <a:r>
              <a:rPr lang="fr-FR" i="1" dirty="0" smtClean="0"/>
              <a:t> », 2 main budget </a:t>
            </a:r>
            <a:r>
              <a:rPr lang="fr-FR" i="1" dirty="0" err="1" smtClean="0"/>
              <a:t>lines</a:t>
            </a:r>
            <a:endParaRPr lang="fr-FR" i="1" dirty="0"/>
          </a:p>
        </p:txBody>
      </p:sp>
      <p:grpSp>
        <p:nvGrpSpPr>
          <p:cNvPr id="29" name="Groupe 28"/>
          <p:cNvGrpSpPr/>
          <p:nvPr/>
        </p:nvGrpSpPr>
        <p:grpSpPr>
          <a:xfrm>
            <a:off x="4981051" y="2090198"/>
            <a:ext cx="7125724" cy="859809"/>
            <a:chOff x="2888993" y="1271842"/>
            <a:chExt cx="2374710" cy="859809"/>
          </a:xfrm>
          <a:solidFill>
            <a:srgbClr val="0069B4"/>
          </a:solidFill>
        </p:grpSpPr>
        <p:sp>
          <p:nvSpPr>
            <p:cNvPr id="30" name="Chevron 29"/>
            <p:cNvSpPr/>
            <p:nvPr/>
          </p:nvSpPr>
          <p:spPr>
            <a:xfrm>
              <a:off x="2888993" y="1271842"/>
              <a:ext cx="2374710" cy="859809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3013190" y="1347803"/>
              <a:ext cx="21263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000" b="1" dirty="0" smtClean="0"/>
                <a:t>Activités d’apprentissage, d’enseignement et de formation</a:t>
              </a:r>
            </a:p>
            <a:p>
              <a:pPr algn="ctr"/>
              <a:r>
                <a:rPr lang="fr-FR" sz="2000" b="1" i="1" dirty="0" smtClean="0"/>
                <a:t>Learning, training and </a:t>
              </a:r>
              <a:r>
                <a:rPr lang="fr-FR" sz="2000" b="1" i="1" dirty="0" err="1" smtClean="0"/>
                <a:t>teaching</a:t>
              </a:r>
              <a:r>
                <a:rPr lang="fr-FR" sz="2000" b="1" i="1" dirty="0" smtClean="0"/>
                <a:t> </a:t>
              </a:r>
              <a:r>
                <a:rPr lang="fr-FR" sz="2000" b="1" i="1" dirty="0" err="1" smtClean="0"/>
                <a:t>activities</a:t>
              </a:r>
              <a:endParaRPr lang="fr-FR" sz="2000" b="1" i="1" dirty="0" smtClean="0"/>
            </a:p>
          </p:txBody>
        </p:sp>
      </p:grpSp>
      <p:sp>
        <p:nvSpPr>
          <p:cNvPr id="32" name="ZoneTexte 31"/>
          <p:cNvSpPr txBox="1"/>
          <p:nvPr/>
        </p:nvSpPr>
        <p:spPr>
          <a:xfrm>
            <a:off x="-61099" y="5500506"/>
            <a:ext cx="53189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Coordinateur : 500 €/mois (12 000 €/2 ans)</a:t>
            </a:r>
          </a:p>
          <a:p>
            <a:r>
              <a:rPr lang="fr-FR" dirty="0" smtClean="0">
                <a:sym typeface="Wingdings" panose="05000000000000000000" pitchFamily="2" charset="2"/>
              </a:rPr>
              <a:t>      Partenaires : 250 €/mois (6 000 €/2 ans)</a:t>
            </a:r>
          </a:p>
          <a:p>
            <a:r>
              <a:rPr lang="fr-FR" i="1" dirty="0" smtClean="0">
                <a:sym typeface="Wingdings" panose="05000000000000000000" pitchFamily="2" charset="2"/>
              </a:rPr>
              <a:t> </a:t>
            </a:r>
            <a:r>
              <a:rPr lang="fr-FR" i="1" dirty="0" err="1" smtClean="0">
                <a:sym typeface="Wingdings" panose="05000000000000000000" pitchFamily="2" charset="2"/>
              </a:rPr>
              <a:t>Coordinator</a:t>
            </a:r>
            <a:r>
              <a:rPr lang="fr-FR" i="1" dirty="0" smtClean="0">
                <a:sym typeface="Wingdings" panose="05000000000000000000" pitchFamily="2" charset="2"/>
              </a:rPr>
              <a:t>: 500 </a:t>
            </a:r>
            <a:r>
              <a:rPr lang="fr-FR" i="1" dirty="0">
                <a:sym typeface="Wingdings" panose="05000000000000000000" pitchFamily="2" charset="2"/>
              </a:rPr>
              <a:t>€/</a:t>
            </a:r>
            <a:r>
              <a:rPr lang="fr-FR" i="1" dirty="0" err="1" smtClean="0">
                <a:sym typeface="Wingdings" panose="05000000000000000000" pitchFamily="2" charset="2"/>
              </a:rPr>
              <a:t>month</a:t>
            </a:r>
            <a:r>
              <a:rPr lang="fr-FR" i="1" dirty="0" smtClean="0">
                <a:sym typeface="Wingdings" panose="05000000000000000000" pitchFamily="2" charset="2"/>
              </a:rPr>
              <a:t> </a:t>
            </a:r>
            <a:r>
              <a:rPr lang="fr-FR" i="1" dirty="0">
                <a:sym typeface="Wingdings" panose="05000000000000000000" pitchFamily="2" charset="2"/>
              </a:rPr>
              <a:t>(12 000 €/2 </a:t>
            </a:r>
            <a:r>
              <a:rPr lang="fr-FR" i="1" dirty="0" err="1" smtClean="0">
                <a:sym typeface="Wingdings" panose="05000000000000000000" pitchFamily="2" charset="2"/>
              </a:rPr>
              <a:t>years</a:t>
            </a:r>
            <a:r>
              <a:rPr lang="fr-FR" i="1" dirty="0" smtClean="0">
                <a:sym typeface="Wingdings" panose="05000000000000000000" pitchFamily="2" charset="2"/>
              </a:rPr>
              <a:t>)</a:t>
            </a:r>
            <a:endParaRPr lang="fr-FR" i="1" dirty="0">
              <a:sym typeface="Wingdings" panose="05000000000000000000" pitchFamily="2" charset="2"/>
            </a:endParaRPr>
          </a:p>
          <a:p>
            <a:r>
              <a:rPr lang="fr-FR" i="1" dirty="0">
                <a:sym typeface="Wingdings" panose="05000000000000000000" pitchFamily="2" charset="2"/>
              </a:rPr>
              <a:t>      </a:t>
            </a:r>
            <a:r>
              <a:rPr lang="fr-FR" i="1" dirty="0" err="1" smtClean="0">
                <a:sym typeface="Wingdings" panose="05000000000000000000" pitchFamily="2" charset="2"/>
              </a:rPr>
              <a:t>Partners</a:t>
            </a:r>
            <a:r>
              <a:rPr lang="fr-FR" i="1" dirty="0" smtClean="0">
                <a:sym typeface="Wingdings" panose="05000000000000000000" pitchFamily="2" charset="2"/>
              </a:rPr>
              <a:t> </a:t>
            </a:r>
            <a:r>
              <a:rPr lang="fr-FR" i="1" dirty="0">
                <a:sym typeface="Wingdings" panose="05000000000000000000" pitchFamily="2" charset="2"/>
              </a:rPr>
              <a:t>: 250 €/</a:t>
            </a:r>
            <a:r>
              <a:rPr lang="fr-FR" i="1" dirty="0" err="1" smtClean="0">
                <a:sym typeface="Wingdings" panose="05000000000000000000" pitchFamily="2" charset="2"/>
              </a:rPr>
              <a:t>month</a:t>
            </a:r>
            <a:r>
              <a:rPr lang="fr-FR" i="1" dirty="0" smtClean="0">
                <a:sym typeface="Wingdings" panose="05000000000000000000" pitchFamily="2" charset="2"/>
              </a:rPr>
              <a:t> (6 </a:t>
            </a:r>
            <a:r>
              <a:rPr lang="fr-FR" i="1" dirty="0">
                <a:sym typeface="Wingdings" panose="05000000000000000000" pitchFamily="2" charset="2"/>
              </a:rPr>
              <a:t>000 €/2 </a:t>
            </a:r>
            <a:r>
              <a:rPr lang="fr-FR" i="1" dirty="0" err="1" smtClean="0">
                <a:sym typeface="Wingdings" panose="05000000000000000000" pitchFamily="2" charset="2"/>
              </a:rPr>
              <a:t>years</a:t>
            </a:r>
            <a:r>
              <a:rPr lang="fr-FR" i="1" dirty="0" smtClean="0">
                <a:sym typeface="Wingdings" panose="05000000000000000000" pitchFamily="2" charset="2"/>
              </a:rPr>
              <a:t>)</a:t>
            </a:r>
            <a:endParaRPr lang="fr-FR" i="1" dirty="0">
              <a:sym typeface="Wingdings" panose="05000000000000000000" pitchFamily="2" charset="2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716452" y="3047740"/>
            <a:ext cx="5980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Mobilités de courtes durée avec élèves</a:t>
            </a:r>
          </a:p>
          <a:p>
            <a:r>
              <a:rPr lang="fr-FR" dirty="0" smtClean="0">
                <a:sym typeface="Wingdings" panose="05000000000000000000" pitchFamily="2" charset="2"/>
              </a:rPr>
              <a:t>      Evènements de formation conjoints pour les personnels</a:t>
            </a:r>
          </a:p>
          <a:p>
            <a:r>
              <a:rPr lang="fr-FR" i="1" dirty="0" smtClean="0">
                <a:sym typeface="Wingdings" panose="05000000000000000000" pitchFamily="2" charset="2"/>
              </a:rPr>
              <a:t> Short </a:t>
            </a:r>
            <a:r>
              <a:rPr lang="fr-FR" i="1" dirty="0" err="1" smtClean="0">
                <a:sym typeface="Wingdings" panose="05000000000000000000" pitchFamily="2" charset="2"/>
              </a:rPr>
              <a:t>term</a:t>
            </a:r>
            <a:r>
              <a:rPr lang="fr-FR" i="1" dirty="0" smtClean="0">
                <a:sym typeface="Wingdings" panose="05000000000000000000" pitchFamily="2" charset="2"/>
              </a:rPr>
              <a:t> </a:t>
            </a:r>
            <a:r>
              <a:rPr lang="fr-FR" i="1" dirty="0" err="1" smtClean="0">
                <a:sym typeface="Wingdings" panose="05000000000000000000" pitchFamily="2" charset="2"/>
              </a:rPr>
              <a:t>mobilities</a:t>
            </a:r>
            <a:r>
              <a:rPr lang="fr-FR" i="1" dirty="0" smtClean="0">
                <a:sym typeface="Wingdings" panose="05000000000000000000" pitchFamily="2" charset="2"/>
              </a:rPr>
              <a:t> of groups of </a:t>
            </a:r>
            <a:r>
              <a:rPr lang="fr-FR" i="1" dirty="0" err="1" smtClean="0">
                <a:sym typeface="Wingdings" panose="05000000000000000000" pitchFamily="2" charset="2"/>
              </a:rPr>
              <a:t>students</a:t>
            </a:r>
            <a:endParaRPr lang="fr-FR" i="1" dirty="0" smtClean="0">
              <a:sym typeface="Wingdings" panose="05000000000000000000" pitchFamily="2" charset="2"/>
            </a:endParaRPr>
          </a:p>
          <a:p>
            <a:r>
              <a:rPr lang="fr-FR" i="1" dirty="0">
                <a:sym typeface="Wingdings" panose="05000000000000000000" pitchFamily="2" charset="2"/>
              </a:rPr>
              <a:t> </a:t>
            </a:r>
            <a:r>
              <a:rPr lang="fr-FR" i="1" dirty="0" smtClean="0">
                <a:sym typeface="Wingdings" panose="05000000000000000000" pitchFamily="2" charset="2"/>
              </a:rPr>
              <a:t>     Joint staff training </a:t>
            </a:r>
            <a:r>
              <a:rPr lang="fr-FR" i="1" dirty="0" err="1" smtClean="0">
                <a:sym typeface="Wingdings" panose="05000000000000000000" pitchFamily="2" charset="2"/>
              </a:rPr>
              <a:t>event</a:t>
            </a:r>
            <a:endParaRPr lang="fr-FR" i="1" dirty="0" smtClean="0">
              <a:sym typeface="Wingdings" panose="05000000000000000000" pitchFamily="2" charset="2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5716452" y="4388485"/>
            <a:ext cx="53189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Transport :	&lt; 100 km = 0 €/participant</a:t>
            </a:r>
            <a:endParaRPr lang="fr-FR" dirty="0">
              <a:sym typeface="Wingdings" panose="05000000000000000000" pitchFamily="2" charset="2"/>
            </a:endParaRPr>
          </a:p>
          <a:p>
            <a:pPr lvl="4"/>
            <a:r>
              <a:rPr lang="fr-FR" dirty="0" smtClean="0">
                <a:sym typeface="Wingdings" panose="05000000000000000000" pitchFamily="2" charset="2"/>
              </a:rPr>
              <a:t>100-500 km = 160 €/participant</a:t>
            </a:r>
          </a:p>
          <a:p>
            <a:pPr lvl="4"/>
            <a:r>
              <a:rPr lang="fr-FR" dirty="0" smtClean="0">
                <a:sym typeface="Wingdings" panose="05000000000000000000" pitchFamily="2" charset="2"/>
              </a:rPr>
              <a:t>500-2000 </a:t>
            </a:r>
            <a:r>
              <a:rPr lang="fr-FR" dirty="0">
                <a:sym typeface="Wingdings" panose="05000000000000000000" pitchFamily="2" charset="2"/>
              </a:rPr>
              <a:t>km = </a:t>
            </a:r>
            <a:r>
              <a:rPr lang="fr-FR" dirty="0" smtClean="0">
                <a:sym typeface="Wingdings" panose="05000000000000000000" pitchFamily="2" charset="2"/>
              </a:rPr>
              <a:t>275 </a:t>
            </a:r>
            <a:r>
              <a:rPr lang="fr-FR" dirty="0">
                <a:sym typeface="Wingdings" panose="05000000000000000000" pitchFamily="2" charset="2"/>
              </a:rPr>
              <a:t>€/</a:t>
            </a:r>
            <a:r>
              <a:rPr lang="fr-FR" dirty="0" smtClean="0">
                <a:sym typeface="Wingdings" panose="05000000000000000000" pitchFamily="2" charset="2"/>
              </a:rPr>
              <a:t>participant</a:t>
            </a:r>
          </a:p>
          <a:p>
            <a:pPr lvl="4"/>
            <a:r>
              <a:rPr lang="fr-FR" dirty="0" smtClean="0">
                <a:sym typeface="Wingdings" panose="05000000000000000000" pitchFamily="2" charset="2"/>
              </a:rPr>
              <a:t>2000-3000 km = 360 €/participant</a:t>
            </a:r>
          </a:p>
          <a:p>
            <a:pPr lvl="4"/>
            <a:r>
              <a:rPr lang="fr-FR" dirty="0" smtClean="0">
                <a:sym typeface="Wingdings" panose="05000000000000000000" pitchFamily="2" charset="2"/>
              </a:rPr>
              <a:t>…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5725973" y="5941065"/>
            <a:ext cx="50753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Soutien individuel/</a:t>
            </a:r>
            <a:r>
              <a:rPr lang="fr-FR" i="1" dirty="0" err="1" smtClean="0">
                <a:sym typeface="Wingdings" panose="05000000000000000000" pitchFamily="2" charset="2"/>
              </a:rPr>
              <a:t>Individual</a:t>
            </a:r>
            <a:r>
              <a:rPr lang="fr-FR" i="1" dirty="0" smtClean="0">
                <a:sym typeface="Wingdings" panose="05000000000000000000" pitchFamily="2" charset="2"/>
              </a:rPr>
              <a:t> support</a:t>
            </a:r>
            <a:r>
              <a:rPr lang="fr-FR" dirty="0" smtClean="0">
                <a:sym typeface="Wingdings" panose="05000000000000000000" pitchFamily="2" charset="2"/>
              </a:rPr>
              <a:t> :        </a:t>
            </a:r>
          </a:p>
          <a:p>
            <a:r>
              <a:rPr lang="fr-FR" dirty="0" smtClean="0">
                <a:sym typeface="Wingdings" panose="05000000000000000000" pitchFamily="2" charset="2"/>
              </a:rPr>
              <a:t>58€/jour/élève 		</a:t>
            </a: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i="1" dirty="0">
                <a:sym typeface="Wingdings" panose="05000000000000000000" pitchFamily="2" charset="2"/>
              </a:rPr>
              <a:t>58€</a:t>
            </a:r>
            <a:r>
              <a:rPr lang="fr-FR" i="1" dirty="0" smtClean="0">
                <a:sym typeface="Wingdings" panose="05000000000000000000" pitchFamily="2" charset="2"/>
              </a:rPr>
              <a:t>/</a:t>
            </a:r>
            <a:r>
              <a:rPr lang="fr-FR" i="1" dirty="0" err="1" smtClean="0">
                <a:sym typeface="Wingdings" panose="05000000000000000000" pitchFamily="2" charset="2"/>
              </a:rPr>
              <a:t>day</a:t>
            </a:r>
            <a:r>
              <a:rPr lang="fr-FR" i="1" dirty="0" smtClean="0">
                <a:sym typeface="Wingdings" panose="05000000000000000000" pitchFamily="2" charset="2"/>
              </a:rPr>
              <a:t>/</a:t>
            </a:r>
            <a:r>
              <a:rPr lang="fr-FR" i="1" dirty="0" err="1" smtClean="0">
                <a:sym typeface="Wingdings" panose="05000000000000000000" pitchFamily="2" charset="2"/>
              </a:rPr>
              <a:t>student</a:t>
            </a:r>
            <a:endParaRPr lang="fr-FR" i="1" dirty="0" smtClean="0">
              <a:sym typeface="Wingdings" panose="05000000000000000000" pitchFamily="2" charset="2"/>
            </a:endParaRPr>
          </a:p>
          <a:p>
            <a:r>
              <a:rPr lang="fr-FR" dirty="0" smtClean="0">
                <a:sym typeface="Wingdings" panose="05000000000000000000" pitchFamily="2" charset="2"/>
              </a:rPr>
              <a:t>106€</a:t>
            </a:r>
            <a:r>
              <a:rPr lang="fr-FR" dirty="0">
                <a:sym typeface="Wingdings" panose="05000000000000000000" pitchFamily="2" charset="2"/>
              </a:rPr>
              <a:t>/</a:t>
            </a:r>
            <a:r>
              <a:rPr lang="fr-FR" dirty="0" smtClean="0">
                <a:sym typeface="Wingdings" panose="05000000000000000000" pitchFamily="2" charset="2"/>
              </a:rPr>
              <a:t>jour/professeur </a:t>
            </a:r>
            <a:r>
              <a:rPr lang="fr-FR" dirty="0">
                <a:sym typeface="Wingdings" panose="05000000000000000000" pitchFamily="2" charset="2"/>
              </a:rPr>
              <a:t>	 </a:t>
            </a:r>
            <a:r>
              <a:rPr lang="fr-FR" i="1" dirty="0" smtClean="0">
                <a:sym typeface="Wingdings" panose="05000000000000000000" pitchFamily="2" charset="2"/>
              </a:rPr>
              <a:t>106€</a:t>
            </a:r>
            <a:r>
              <a:rPr lang="fr-FR" i="1" dirty="0">
                <a:sym typeface="Wingdings" panose="05000000000000000000" pitchFamily="2" charset="2"/>
              </a:rPr>
              <a:t>/</a:t>
            </a:r>
            <a:r>
              <a:rPr lang="fr-FR" i="1" dirty="0" err="1" smtClean="0">
                <a:sym typeface="Wingdings" panose="05000000000000000000" pitchFamily="2" charset="2"/>
              </a:rPr>
              <a:t>day</a:t>
            </a:r>
            <a:r>
              <a:rPr lang="fr-FR" i="1" dirty="0" smtClean="0">
                <a:sym typeface="Wingdings" panose="05000000000000000000" pitchFamily="2" charset="2"/>
              </a:rPr>
              <a:t>/</a:t>
            </a:r>
            <a:r>
              <a:rPr lang="fr-FR" i="1" dirty="0" err="1" smtClean="0">
                <a:sym typeface="Wingdings" panose="05000000000000000000" pitchFamily="2" charset="2"/>
              </a:rPr>
              <a:t>teacher</a:t>
            </a:r>
            <a:endParaRPr lang="fr-FR" i="1" dirty="0">
              <a:sym typeface="Wingdings" panose="05000000000000000000" pitchFamily="2" charset="2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9481354" y="812917"/>
            <a:ext cx="27487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69B4"/>
                </a:solidFill>
                <a:sym typeface="Wingdings" panose="05000000000000000000" pitchFamily="2" charset="2"/>
              </a:rPr>
              <a:t>Budget maximum</a:t>
            </a:r>
          </a:p>
          <a:p>
            <a:pPr algn="ctr"/>
            <a:r>
              <a:rPr lang="fr-FR" b="1" i="1" dirty="0" smtClean="0">
                <a:solidFill>
                  <a:srgbClr val="0069B4"/>
                </a:solidFill>
                <a:sym typeface="Wingdings" panose="05000000000000000000" pitchFamily="2" charset="2"/>
              </a:rPr>
              <a:t>Maximum budget</a:t>
            </a:r>
          </a:p>
          <a:p>
            <a:pPr algn="ctr"/>
            <a:r>
              <a:rPr lang="fr-FR" b="1" dirty="0" smtClean="0">
                <a:solidFill>
                  <a:srgbClr val="0069B4"/>
                </a:solidFill>
                <a:sym typeface="Wingdings" panose="05000000000000000000" pitchFamily="2" charset="2"/>
              </a:rPr>
              <a:t>16 500 €/an/établissement</a:t>
            </a:r>
          </a:p>
          <a:p>
            <a:pPr algn="ctr"/>
            <a:r>
              <a:rPr lang="fr-FR" b="1" i="1" dirty="0" smtClean="0">
                <a:solidFill>
                  <a:srgbClr val="0069B4"/>
                </a:solidFill>
                <a:sym typeface="Wingdings" panose="05000000000000000000" pitchFamily="2" charset="2"/>
              </a:rPr>
              <a:t>16 500 €/</a:t>
            </a:r>
            <a:r>
              <a:rPr lang="fr-FR" b="1" i="1" dirty="0" err="1" smtClean="0">
                <a:solidFill>
                  <a:srgbClr val="0069B4"/>
                </a:solidFill>
                <a:sym typeface="Wingdings" panose="05000000000000000000" pitchFamily="2" charset="2"/>
              </a:rPr>
              <a:t>year</a:t>
            </a:r>
            <a:r>
              <a:rPr lang="fr-FR" b="1" i="1" dirty="0" smtClean="0">
                <a:solidFill>
                  <a:srgbClr val="0069B4"/>
                </a:solidFill>
                <a:sym typeface="Wingdings" panose="05000000000000000000" pitchFamily="2" charset="2"/>
              </a:rPr>
              <a:t>/</a:t>
            </a:r>
            <a:r>
              <a:rPr lang="fr-FR" b="1" i="1" dirty="0" err="1" smtClean="0">
                <a:solidFill>
                  <a:srgbClr val="0069B4"/>
                </a:solidFill>
                <a:sym typeface="Wingdings" panose="05000000000000000000" pitchFamily="2" charset="2"/>
              </a:rPr>
              <a:t>school</a:t>
            </a:r>
            <a:endParaRPr lang="fr-FR" b="1" i="1" dirty="0">
              <a:solidFill>
                <a:srgbClr val="0069B4"/>
              </a:solidFill>
              <a:sym typeface="Wingdings" panose="05000000000000000000" pitchFamily="2" charset="2"/>
            </a:endParaRPr>
          </a:p>
        </p:txBody>
      </p:sp>
      <p:sp>
        <p:nvSpPr>
          <p:cNvPr id="17" name="Bouton d’action : Suivant 16">
            <a:hlinkClick r:id="" action="ppaction://hlinkshowjump?jump=nextslide" highlightClick="1"/>
          </p:cNvPr>
          <p:cNvSpPr/>
          <p:nvPr/>
        </p:nvSpPr>
        <p:spPr>
          <a:xfrm>
            <a:off x="11309944" y="6251315"/>
            <a:ext cx="764275" cy="477672"/>
          </a:xfrm>
          <a:prstGeom prst="actionButtonForwardNext">
            <a:avLst/>
          </a:prstGeom>
          <a:noFill/>
          <a:ln>
            <a:solidFill>
              <a:srgbClr val="96BF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994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27" grpId="0"/>
      <p:bldP spid="32" grpId="0"/>
      <p:bldP spid="33" grpId="0"/>
      <p:bldP spid="34" grpId="0"/>
      <p:bldP spid="35" grpId="0"/>
      <p:bldP spid="36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outon d'action : Fin 3">
            <a:hlinkClick r:id="" action="ppaction://hlinkshowjump?jump=endshow" highlightClick="1"/>
          </p:cNvPr>
          <p:cNvSpPr/>
          <p:nvPr/>
        </p:nvSpPr>
        <p:spPr>
          <a:xfrm>
            <a:off x="11244263" y="6402730"/>
            <a:ext cx="862512" cy="402585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275" y="2694452"/>
            <a:ext cx="5079365" cy="4241270"/>
          </a:xfrm>
          <a:prstGeom prst="rect">
            <a:avLst/>
          </a:prstGeom>
        </p:spPr>
      </p:pic>
      <p:grpSp>
        <p:nvGrpSpPr>
          <p:cNvPr id="21" name="Groupe 20"/>
          <p:cNvGrpSpPr/>
          <p:nvPr/>
        </p:nvGrpSpPr>
        <p:grpSpPr>
          <a:xfrm>
            <a:off x="1292205" y="1804105"/>
            <a:ext cx="2374710" cy="859809"/>
            <a:chOff x="2888993" y="1271842"/>
            <a:chExt cx="2374710" cy="859809"/>
          </a:xfrm>
        </p:grpSpPr>
        <p:sp>
          <p:nvSpPr>
            <p:cNvPr id="22" name="Chevron 21"/>
            <p:cNvSpPr/>
            <p:nvPr/>
          </p:nvSpPr>
          <p:spPr>
            <a:xfrm>
              <a:off x="2888993" y="1271842"/>
              <a:ext cx="2374710" cy="859809"/>
            </a:xfrm>
            <a:prstGeom prst="chevro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3290114" y="1297628"/>
              <a:ext cx="165622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400" b="1" dirty="0" smtClean="0"/>
                <a:t>Une équipe</a:t>
              </a:r>
            </a:p>
            <a:p>
              <a:pPr algn="ctr"/>
              <a:r>
                <a:rPr lang="fr-FR" sz="2400" b="1" i="1" dirty="0" smtClean="0"/>
                <a:t>A team</a:t>
              </a:r>
            </a:p>
          </p:txBody>
        </p:sp>
      </p:grpSp>
      <p:grpSp>
        <p:nvGrpSpPr>
          <p:cNvPr id="24" name="Groupe 23"/>
          <p:cNvGrpSpPr/>
          <p:nvPr/>
        </p:nvGrpSpPr>
        <p:grpSpPr>
          <a:xfrm>
            <a:off x="3316275" y="1799337"/>
            <a:ext cx="2374710" cy="859809"/>
            <a:chOff x="2888993" y="1271842"/>
            <a:chExt cx="2374710" cy="859809"/>
          </a:xfrm>
        </p:grpSpPr>
        <p:sp>
          <p:nvSpPr>
            <p:cNvPr id="25" name="Chevron 24"/>
            <p:cNvSpPr/>
            <p:nvPr/>
          </p:nvSpPr>
          <p:spPr>
            <a:xfrm>
              <a:off x="2888993" y="1271842"/>
              <a:ext cx="2374710" cy="859809"/>
            </a:xfrm>
            <a:prstGeom prst="chevron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3327946" y="1297628"/>
              <a:ext cx="158056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400" b="1" dirty="0" smtClean="0"/>
                <a:t>Des étapes</a:t>
              </a:r>
            </a:p>
            <a:p>
              <a:pPr algn="ctr"/>
              <a:r>
                <a:rPr lang="fr-FR" sz="2400" b="1" i="1" dirty="0" smtClean="0"/>
                <a:t>Stages</a:t>
              </a:r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5326055" y="1808857"/>
            <a:ext cx="2374710" cy="859809"/>
            <a:chOff x="2888993" y="1271842"/>
            <a:chExt cx="2374710" cy="859809"/>
          </a:xfrm>
        </p:grpSpPr>
        <p:sp>
          <p:nvSpPr>
            <p:cNvPr id="37" name="Chevron 36"/>
            <p:cNvSpPr/>
            <p:nvPr/>
          </p:nvSpPr>
          <p:spPr>
            <a:xfrm>
              <a:off x="2888993" y="1271842"/>
              <a:ext cx="2374710" cy="859809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3391907" y="1297628"/>
              <a:ext cx="145264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400" b="1" dirty="0" smtClean="0"/>
                <a:t>Un thème</a:t>
              </a:r>
            </a:p>
            <a:p>
              <a:pPr algn="ctr"/>
              <a:r>
                <a:rPr lang="fr-FR" sz="2400" b="1" i="1" dirty="0" smtClean="0"/>
                <a:t>A topic</a:t>
              </a:r>
            </a:p>
          </p:txBody>
        </p:sp>
      </p:grpSp>
      <p:grpSp>
        <p:nvGrpSpPr>
          <p:cNvPr id="39" name="Groupe 38"/>
          <p:cNvGrpSpPr/>
          <p:nvPr/>
        </p:nvGrpSpPr>
        <p:grpSpPr>
          <a:xfrm>
            <a:off x="7350126" y="1804091"/>
            <a:ext cx="3216509" cy="859809"/>
            <a:chOff x="2888993" y="1271842"/>
            <a:chExt cx="2374710" cy="859809"/>
          </a:xfrm>
        </p:grpSpPr>
        <p:sp>
          <p:nvSpPr>
            <p:cNvPr id="40" name="Chevron 39"/>
            <p:cNvSpPr/>
            <p:nvPr/>
          </p:nvSpPr>
          <p:spPr>
            <a:xfrm>
              <a:off x="2888993" y="1271842"/>
              <a:ext cx="2374710" cy="859809"/>
            </a:xfrm>
            <a:prstGeom prst="chevron">
              <a:avLst/>
            </a:prstGeom>
            <a:solidFill>
              <a:srgbClr val="006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3017670" y="1297628"/>
              <a:ext cx="22011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400" b="1" dirty="0" smtClean="0"/>
                <a:t>Des activités, outils</a:t>
              </a:r>
            </a:p>
            <a:p>
              <a:pPr algn="ctr"/>
              <a:r>
                <a:rPr lang="fr-FR" sz="2400" b="1" i="1" dirty="0" err="1" smtClean="0"/>
                <a:t>Activities</a:t>
              </a:r>
              <a:r>
                <a:rPr lang="fr-FR" sz="2400" b="1" i="1" dirty="0" smtClean="0"/>
                <a:t> &amp; </a:t>
              </a:r>
              <a:r>
                <a:rPr lang="fr-FR" sz="2400" b="1" i="1" dirty="0" err="1" smtClean="0"/>
                <a:t>tools</a:t>
              </a:r>
              <a:endParaRPr lang="fr-FR" sz="2400" b="1" i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94664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</TotalTime>
  <Words>1005</Words>
  <Application>Microsoft Office PowerPoint</Application>
  <PresentationFormat>Grand écran</PresentationFormat>
  <Paragraphs>234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Tw Cen MT Condensed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E.Franc</dc:creator>
  <cp:lastModifiedBy>E.Franc</cp:lastModifiedBy>
  <cp:revision>98</cp:revision>
  <dcterms:created xsi:type="dcterms:W3CDTF">2019-11-23T16:23:25Z</dcterms:created>
  <dcterms:modified xsi:type="dcterms:W3CDTF">2019-11-26T07:00:15Z</dcterms:modified>
</cp:coreProperties>
</file>