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69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86" autoAdjust="0"/>
    <p:restoredTop sz="94660"/>
  </p:normalViewPr>
  <p:slideViewPr>
    <p:cSldViewPr snapToGrid="0">
      <p:cViewPr varScale="1">
        <p:scale>
          <a:sx n="73" d="100"/>
          <a:sy n="73" d="100"/>
        </p:scale>
        <p:origin x="79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pPr/>
              <a:t>8/27/2021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pPr/>
              <a:t>8/27/2021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pPr/>
              <a:t>8/27/2021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pPr/>
              <a:t>8/27/2021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pPr/>
              <a:t>8/27/2021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pPr/>
              <a:t>8/27/2021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pPr/>
              <a:t>8/27/2021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pPr/>
              <a:t>8/27/2021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pPr/>
              <a:t>8/27/2021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pPr/>
              <a:t>8/27/2021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pPr/>
              <a:t>8/27/2021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pPr/>
              <a:t>8/27/2021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Greșeli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frecvente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00846" y="4682062"/>
            <a:ext cx="5290457" cy="516955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VOCABULAR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20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5754219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b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b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b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endParaRPr lang="en-US" sz="9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68" y="300446"/>
            <a:ext cx="8516983" cy="6335486"/>
          </a:xfrm>
        </p:spPr>
        <p:txBody>
          <a:bodyPr>
            <a:normAutofit fontScale="62500" lnSpcReduction="20000"/>
          </a:bodyPr>
          <a:lstStyle/>
          <a:p>
            <a:pPr marL="342900" lvl="0" indent="-3429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Ce-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frumos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frumos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excursie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fost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cum a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fost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timpul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școlii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am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făcut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am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făcut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mi-am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făcut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bibliotecă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Dacă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cade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guvernul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avem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alegeri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anticipate.</a:t>
            </a: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completat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rubrica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calificativelor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cântă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frumos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canarul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Cine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chiulește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munca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nu-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priește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Există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oameni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oameni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Această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fată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îl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privește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diferență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Avionul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făcut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scară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Atena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L-am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căutat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Sorin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care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nefiind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acasă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l-am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luat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Mihai.</a:t>
            </a: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M-a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rugat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să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mă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întorc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înapoi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să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văd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face.</a:t>
            </a: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El a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găsit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poșeta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abandonată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însă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era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goală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Prietenul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meu a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ajuns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un mare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magnat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Ei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au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conviețuit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împreună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multă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vreme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55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89166"/>
            <a:ext cx="10058400" cy="4611188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Bine v-am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regăsit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nou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regăsi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găsi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548640" lvl="2" indent="0">
              <a:buNone/>
            </a:pPr>
            <a:r>
              <a:rPr lang="en-US" sz="28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Corect</a:t>
            </a:r>
            <a:r>
              <a:rPr lang="en-US" sz="28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8640" lvl="2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Bine v-am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regăsit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Bine v-am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găsit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PLEONASMUL: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Greșeală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exprimare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folosirea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alăturată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unor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cuvinte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construcții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același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înțeles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Această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greșeală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frecventă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exprimare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cauza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principală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necunoașterea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sensului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unor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cuvinte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34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9977"/>
            <a:ext cx="10058400" cy="4585063"/>
          </a:xfrm>
        </p:spPr>
        <p:txBody>
          <a:bodyPr/>
          <a:lstStyle/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28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Dacă</a:t>
            </a:r>
            <a:r>
              <a:rPr lang="en-US" sz="2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vrea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nu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vrea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 </a:t>
            </a:r>
            <a:endParaRPr lang="en-US" sz="2800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2800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TAUTOLOGIE: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Greșeală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exprimare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care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constă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repetarea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inutilă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unui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cuvânt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cu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altă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funcție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sintactică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Uneori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folosită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figură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stil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intenționată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având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rolul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a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sublinia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calitate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acțiune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repetarea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unui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termen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79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0675" y="1306286"/>
            <a:ext cx="10058400" cy="459812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sz="28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Situația</a:t>
            </a:r>
            <a:r>
              <a:rPr lang="en-US" sz="2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respectivă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îmi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era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familială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800" b="1" i="1" u="sng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Corect</a:t>
            </a:r>
            <a:r>
              <a:rPr lang="en-US" sz="2800" b="1" i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familiară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endParaRPr lang="en-US" sz="2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4320" lvl="1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800" b="1" i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Corect</a:t>
            </a:r>
            <a:r>
              <a:rPr lang="en-US" sz="2800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800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4320" lvl="1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8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Situația</a:t>
            </a:r>
            <a:r>
              <a:rPr lang="en-US" sz="2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respectivă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îmi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era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familiară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endParaRPr lang="ro-RO" sz="2800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PARONIMELE</a:t>
            </a:r>
            <a:r>
              <a:rPr lang="ro-RO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sunt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cuvinte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formă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asemănătoare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sens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diferit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Un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cuvânt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cunoscut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vorbitorilor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folosit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locul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perechii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sale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puțin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cunoscute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unde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rezultă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CONFUZIA (ATRACȚIA) 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PARONIMICĂ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820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836023"/>
            <a:ext cx="10293532" cy="5421086"/>
          </a:xfrm>
        </p:spPr>
        <p:txBody>
          <a:bodyPr>
            <a:normAutofit/>
          </a:bodyPr>
          <a:lstStyle/>
          <a:p>
            <a:pPr marL="514350" marR="0" lvl="0" indent="-51435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AutoNum type="arabicPeriod" startAt="4"/>
            </a:pPr>
            <a:r>
              <a:rPr lang="en-US" sz="28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Aici</a:t>
            </a:r>
            <a:r>
              <a:rPr lang="en-US" sz="2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vorba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munca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care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aduce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câștig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i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48640" lvl="2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800" b="1" i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Corect</a:t>
            </a:r>
            <a:r>
              <a:rPr lang="en-US" sz="2800" b="1" i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800" b="1" i="1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48640" lvl="2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Aici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vorba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munca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aduce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câștig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548640" lvl="2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ro-RO" sz="2400" i="1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ro-RO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CACOFONIE</a:t>
            </a:r>
            <a:r>
              <a:rPr lang="ro-RO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o-RO" sz="2800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ro-RO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Alăturarea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nepotrivită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două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cuvinte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dintr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-un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enunț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așa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încât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finalul</a:t>
            </a:r>
            <a:r>
              <a:rPr lang="ro-RO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primului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cuvânt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repetat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începutul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cuvântului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următor</a:t>
            </a:r>
            <a:r>
              <a:rPr lang="ro-RO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îmbinarea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urâtă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sunete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kakos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”=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urât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„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kalos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”=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frumos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672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5989" y="1277958"/>
            <a:ext cx="10058400" cy="4560982"/>
          </a:xfrm>
        </p:spPr>
        <p:txBody>
          <a:bodyPr>
            <a:normAutofit lnSpcReduction="10000"/>
          </a:bodyPr>
          <a:lstStyle/>
          <a:p>
            <a:pPr marL="514350" lvl="0" indent="-514350">
              <a:lnSpc>
                <a:spcPct val="115000"/>
              </a:lnSpc>
              <a:spcBef>
                <a:spcPts val="0"/>
              </a:spcBef>
              <a:buFont typeface="+mj-lt"/>
              <a:buAutoNum type="arabicPeriod" startAt="5"/>
            </a:pP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Fata</a:t>
            </a:r>
            <a:r>
              <a:rPr lang="en-US" sz="2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solidFill>
                  <a:srgbClr val="0D690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800" i="1" dirty="0" err="1" smtClean="0">
                <a:solidFill>
                  <a:srgbClr val="0D690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cazul</a:t>
            </a:r>
            <a:r>
              <a:rPr lang="en-US" sz="2800" i="1" dirty="0" smtClean="0">
                <a:solidFill>
                  <a:srgbClr val="0D690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D690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nominativ</a:t>
            </a:r>
            <a:r>
              <a:rPr lang="en-US" sz="2800" i="1" dirty="0" smtClean="0">
                <a:solidFill>
                  <a:srgbClr val="0D690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împăratului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cum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ajunse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acolo</a:t>
            </a:r>
            <a:r>
              <a:rPr lang="en-US" sz="2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îi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0D690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800" i="1" dirty="0" err="1">
                <a:solidFill>
                  <a:srgbClr val="0D690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cazul</a:t>
            </a:r>
            <a:r>
              <a:rPr lang="en-US" sz="2800" i="1" dirty="0">
                <a:solidFill>
                  <a:srgbClr val="0D690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D690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dativ</a:t>
            </a:r>
            <a:r>
              <a:rPr lang="en-US" sz="2800" i="1" dirty="0" smtClean="0">
                <a:solidFill>
                  <a:srgbClr val="0D690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plăcu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palatul</a:t>
            </a:r>
            <a:r>
              <a:rPr lang="en-US" sz="2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548640" lvl="2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800" b="1" i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Corect</a:t>
            </a:r>
            <a:r>
              <a:rPr lang="en-US" sz="2800" b="1" i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8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292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Fetei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0D690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800" i="1" dirty="0" err="1">
                <a:solidFill>
                  <a:srgbClr val="0D690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cazul</a:t>
            </a:r>
            <a:r>
              <a:rPr lang="en-US" sz="2800" i="1" dirty="0">
                <a:solidFill>
                  <a:srgbClr val="0D690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690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dativ</a:t>
            </a:r>
            <a:r>
              <a:rPr lang="en-US" sz="2800" i="1" dirty="0">
                <a:solidFill>
                  <a:srgbClr val="0D690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împăratului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cum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ajunse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acolo</a:t>
            </a:r>
            <a:r>
              <a:rPr lang="en-US" sz="2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îi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0D690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800" i="1" dirty="0" err="1">
                <a:solidFill>
                  <a:srgbClr val="0D690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cazul</a:t>
            </a:r>
            <a:r>
              <a:rPr lang="en-US" sz="2800" i="1" dirty="0">
                <a:solidFill>
                  <a:srgbClr val="0D690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690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dativ</a:t>
            </a:r>
            <a:r>
              <a:rPr lang="en-US" sz="2800" i="1" dirty="0">
                <a:solidFill>
                  <a:srgbClr val="0D690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plăcu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palatul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50292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800" dirty="0" err="1" smtClean="0">
                <a:solidFill>
                  <a:srgbClr val="0D690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Dativ</a:t>
            </a:r>
            <a:r>
              <a:rPr lang="en-US" sz="2800" dirty="0" smtClean="0">
                <a:solidFill>
                  <a:srgbClr val="0D690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en-US" sz="2800" dirty="0" err="1" smtClean="0">
                <a:solidFill>
                  <a:srgbClr val="0D690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Dativ</a:t>
            </a:r>
            <a:r>
              <a:rPr lang="ro-RO" sz="2800" dirty="0" smtClean="0">
                <a:solidFill>
                  <a:srgbClr val="0D690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ANACOLUT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292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greșeală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exprimare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care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constă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dezacordul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unor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cuvinte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același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enunț</a:t>
            </a:r>
            <a:r>
              <a:rPr lang="ro-RO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această greșeală apare foarte des în l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imbaj</a:t>
            </a:r>
            <a:r>
              <a:rPr lang="ro-RO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colocvial</a:t>
            </a:r>
            <a:r>
              <a:rPr lang="ro-RO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(familiar).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268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7611" y="1580606"/>
            <a:ext cx="10058400" cy="3931920"/>
          </a:xfrm>
        </p:spPr>
        <p:txBody>
          <a:bodyPr/>
          <a:lstStyle/>
          <a:p>
            <a:pPr marL="960120" indent="-457200">
              <a:lnSpc>
                <a:spcPct val="115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știu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alții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cum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sunt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D690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solidFill>
                  <a:srgbClr val="0D690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cazul</a:t>
            </a:r>
            <a:r>
              <a:rPr lang="en-US" sz="2800" dirty="0">
                <a:solidFill>
                  <a:srgbClr val="0D690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690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nominativ</a:t>
            </a:r>
            <a:r>
              <a:rPr lang="en-US" sz="2800" dirty="0" smtClean="0">
                <a:solidFill>
                  <a:srgbClr val="0D690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când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mă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gândesc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locul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nașterii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mele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parcă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saltă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D690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solidFill>
                  <a:srgbClr val="0D690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cazul</a:t>
            </a:r>
            <a:r>
              <a:rPr lang="en-US" sz="2800" dirty="0">
                <a:solidFill>
                  <a:srgbClr val="0D690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690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dativ</a:t>
            </a:r>
            <a:r>
              <a:rPr lang="en-US" sz="2800" dirty="0">
                <a:solidFill>
                  <a:srgbClr val="0D690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acum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inima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bucurie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D≠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</a:t>
            </a:r>
          </a:p>
          <a:p>
            <a:pPr marL="1051560" lvl="2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800" b="1" i="1" u="sng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Corect</a:t>
            </a:r>
            <a:r>
              <a:rPr lang="en-US" sz="2800" b="1" i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51560" lvl="2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știu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alții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cum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sunt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când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mă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gândesc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locul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nașterii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mele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îmi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saltă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acum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inima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bucurie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dirty="0"/>
          </a:p>
        </p:txBody>
      </p:sp>
      <p:sp>
        <p:nvSpPr>
          <p:cNvPr id="4" name="CasetăText 3"/>
          <p:cNvSpPr txBox="1"/>
          <p:nvPr/>
        </p:nvSpPr>
        <p:spPr>
          <a:xfrm>
            <a:off x="1328738" y="828675"/>
            <a:ext cx="36949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800" i="1" dirty="0" smtClean="0">
                <a:latin typeface="Times New Roman" pitchFamily="18" charset="0"/>
                <a:cs typeface="Times New Roman" pitchFamily="18" charset="0"/>
              </a:rPr>
              <a:t>Exemple: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ANACOLUT</a:t>
            </a:r>
          </a:p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o-RO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377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72046"/>
            <a:ext cx="10058400" cy="3931920"/>
          </a:xfrm>
        </p:spPr>
        <p:txBody>
          <a:bodyPr/>
          <a:lstStyle/>
          <a:p>
            <a:pPr marL="50292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ro-RO" sz="2800" i="1" dirty="0">
                <a:latin typeface="Times New Roman" pitchFamily="18" charset="0"/>
                <a:cs typeface="Times New Roman" pitchFamily="18" charset="0"/>
              </a:rPr>
              <a:t>Exemple: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CACOFONIE </a:t>
            </a:r>
            <a:endParaRPr lang="en-US" sz="2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2920" indent="0">
              <a:lnSpc>
                <a:spcPct val="115000"/>
              </a:lnSpc>
              <a:spcBef>
                <a:spcPts val="0"/>
              </a:spcBef>
              <a:buNone/>
            </a:pPr>
            <a:endParaRPr lang="en-US" sz="2800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60120" indent="-457200">
              <a:lnSpc>
                <a:spcPct val="115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Dacă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considerați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că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constituie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problemă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vom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renunța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777240" lvl="1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800" b="1" i="1" u="sng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Corect</a:t>
            </a:r>
            <a:r>
              <a:rPr lang="en-US" sz="2800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77240" lvl="1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cazul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care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considerați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că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există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problemă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vom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renunța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50292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603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76260"/>
            <a:ext cx="10058400" cy="4127706"/>
          </a:xfrm>
        </p:spPr>
        <p:txBody>
          <a:bodyPr>
            <a:normAutofit/>
          </a:bodyPr>
          <a:lstStyle/>
          <a:p>
            <a:pPr marL="50292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ro-RO" sz="2800" i="1" dirty="0">
                <a:latin typeface="Times New Roman" pitchFamily="18" charset="0"/>
                <a:cs typeface="Times New Roman" pitchFamily="18" charset="0"/>
              </a:rPr>
              <a:t>Exemple: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ANACOLUT</a:t>
            </a:r>
          </a:p>
          <a:p>
            <a:pPr marL="502920" indent="0">
              <a:lnSpc>
                <a:spcPct val="115000"/>
              </a:lnSpc>
              <a:spcBef>
                <a:spcPts val="0"/>
              </a:spcBef>
              <a:buNone/>
            </a:pPr>
            <a:endParaRPr lang="en-US" sz="2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60120" indent="-457200">
              <a:lnSpc>
                <a:spcPct val="115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0D690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800" i="1" dirty="0" err="1">
                <a:solidFill>
                  <a:srgbClr val="0D690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cazul</a:t>
            </a:r>
            <a:r>
              <a:rPr lang="en-US" sz="2800" i="1" dirty="0">
                <a:solidFill>
                  <a:srgbClr val="0D690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690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nominativ</a:t>
            </a:r>
            <a:r>
              <a:rPr lang="en-US" sz="2800" i="1" dirty="0">
                <a:solidFill>
                  <a:srgbClr val="0D690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când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mă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gândesc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 tine,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îmi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0D690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800" i="1" dirty="0" err="1">
                <a:solidFill>
                  <a:srgbClr val="0D690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cazul</a:t>
            </a:r>
            <a:r>
              <a:rPr lang="en-US" sz="2800" i="1" dirty="0">
                <a:solidFill>
                  <a:srgbClr val="0D690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690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dativ</a:t>
            </a:r>
            <a:r>
              <a:rPr lang="en-US" sz="2800" i="1" dirty="0">
                <a:solidFill>
                  <a:srgbClr val="0D690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pare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bine . N≠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</a:p>
          <a:p>
            <a:pPr marL="777240" lvl="1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800" b="1" i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Corect</a:t>
            </a:r>
            <a:r>
              <a:rPr lang="en-US" sz="2800" b="1" i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77240" lvl="1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Mie,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când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mă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gândesc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 tine,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îmi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pare bine. </a:t>
            </a:r>
          </a:p>
          <a:p>
            <a:pPr marL="777240" lvl="1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Mie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îmi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pare bine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când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mă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gândesc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 tine.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0922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164</TotalTime>
  <Words>580</Words>
  <Application>Microsoft Office PowerPoint</Application>
  <PresentationFormat>Widescreen</PresentationFormat>
  <Paragraphs>62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Century Gothic</vt:lpstr>
      <vt:lpstr>Courier New</vt:lpstr>
      <vt:lpstr>Garamond</vt:lpstr>
      <vt:lpstr>Times New Roman</vt:lpstr>
      <vt:lpstr>Savon</vt:lpstr>
      <vt:lpstr>Greșeli frecvente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 E M 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Câmpulungeanu</dc:creator>
  <cp:lastModifiedBy>PASCU_GEORGIANA</cp:lastModifiedBy>
  <cp:revision>13</cp:revision>
  <dcterms:created xsi:type="dcterms:W3CDTF">2020-01-18T20:15:20Z</dcterms:created>
  <dcterms:modified xsi:type="dcterms:W3CDTF">2021-08-27T06:03:12Z</dcterms:modified>
</cp:coreProperties>
</file>