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7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Greșeli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frecvente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0846" y="4682062"/>
            <a:ext cx="5290457" cy="51695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VOCABULAR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0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5754219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b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b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b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300446"/>
            <a:ext cx="8516983" cy="6335486"/>
          </a:xfrm>
        </p:spPr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Ce-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frumos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frumos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excursie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școlii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făcut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făcut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mi-am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făcut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bibliotecă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cade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guvernul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avem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alegeri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anticipate.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rubrica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calificativelor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frumos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canarul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Cine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chiulește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nu-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priește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oameni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oameni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Această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privește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diferență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Avionul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făcut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scară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Atena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L-am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căutat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Sorin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care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nefiind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acasă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l-am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Mihai.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M-a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rugat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întorc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înapoi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văd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face.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găsit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poșeta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abandonată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însă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era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Prietenul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meu a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ajuns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mare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conviețuit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împreună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vreme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89166"/>
            <a:ext cx="10058400" cy="4611188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Bine v-am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regăsit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regăsi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48640" lvl="2" indent="0">
              <a:buNone/>
            </a:pPr>
            <a:r>
              <a:rPr lang="en-US" sz="28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8640" lvl="2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Bine v-am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regăsit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Bine v-am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găsit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PLEONASMUL: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Greșeală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exprimare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folosirea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alăturată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cuvinte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construcții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același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înțeles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Această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greșeală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frecventă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exprimare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cauza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necunoașterea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sensului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cuvinte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9977"/>
            <a:ext cx="10058400" cy="4585063"/>
          </a:xfrm>
        </p:spPr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vrea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nu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vrea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TAUTOLOGIE: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Greșeală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exprimare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repetarea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inutilă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cuvânt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funcție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sintactică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Uneori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intenționată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având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sublinia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calitate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acțiune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repetarea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termen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79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675" y="1306286"/>
            <a:ext cx="10058400" cy="459812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Situația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respectivă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era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familială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familiară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432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Situația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respectivă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era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familiară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ro-RO" sz="2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PARONIMELE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asemănătoare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diferit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Un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cuvânt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cunoscut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vorbitorilor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perechii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sale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puțin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cunoscute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rezultă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CONFUZIA (ATRACȚIA)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PARONIMICĂ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2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6023"/>
            <a:ext cx="10293532" cy="5421086"/>
          </a:xfrm>
        </p:spPr>
        <p:txBody>
          <a:bodyPr>
            <a:normAutofit/>
          </a:bodyPr>
          <a:lstStyle/>
          <a:p>
            <a:pPr marL="514350" marR="0" lvl="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AutoNum type="arabicPeriod" startAt="4"/>
            </a:pP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Aici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vorba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aduce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câștig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8640" lvl="2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b="1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8640" lvl="2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Aici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vorba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munca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aduce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câștig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48640" lvl="2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ro-RO" sz="2400" i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CACOFONIE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2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Alăturarea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nepotrivită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două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dintr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-un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enunț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așa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încât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finalul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primului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cuvânt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repetat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începutul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cuvântului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următor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îmbinarea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urâtă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sunete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kakos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”=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urât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„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kalos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”=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frumos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7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989" y="1277958"/>
            <a:ext cx="10058400" cy="4560982"/>
          </a:xfrm>
        </p:spPr>
        <p:txBody>
          <a:bodyPr>
            <a:normAutofit lnSpcReduction="10000"/>
          </a:bodyPr>
          <a:lstStyle/>
          <a:p>
            <a:pPr marL="514350" lvl="0" indent="-514350">
              <a:lnSpc>
                <a:spcPct val="115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Fata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nominativ</a:t>
            </a:r>
            <a:r>
              <a:rPr lang="en-US" sz="2800" i="1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împăratului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cum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ajunse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acolo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i="1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plăcu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palatul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48640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Fetei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împăratului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cum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ajunse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acolo</a:t>
            </a:r>
            <a:r>
              <a:rPr lang="en-US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îi</a:t>
            </a:r>
            <a:r>
              <a:rPr lang="en-US" sz="28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plăcu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palatul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800" dirty="0" err="1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ro-RO" sz="2800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ANACOLUT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greșeală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exprimare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dezacordul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cuvinte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același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enunț</a:t>
            </a:r>
            <a:r>
              <a:rPr lang="ro-RO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această greșeală apare foarte des în l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imbaj</a:t>
            </a:r>
            <a:r>
              <a:rPr lang="ro-RO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colocvial</a:t>
            </a:r>
            <a:r>
              <a:rPr lang="ro-RO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(familiar).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6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611" y="1580606"/>
            <a:ext cx="10058400" cy="3931920"/>
          </a:xfrm>
        </p:spPr>
        <p:txBody>
          <a:bodyPr/>
          <a:lstStyle/>
          <a:p>
            <a:pPr marL="960120" indent="-4572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știu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alții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nominativ</a:t>
            </a:r>
            <a:r>
              <a:rPr lang="en-US" sz="2800" dirty="0" smtClean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locul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nașterii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inima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</a:p>
          <a:p>
            <a:pPr marL="1051560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51560" lvl="2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știu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alții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cum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locul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nașterii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mele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acum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inima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bucurie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4" name="CasetăText 3"/>
          <p:cNvSpPr txBox="1"/>
          <p:nvPr/>
        </p:nvSpPr>
        <p:spPr>
          <a:xfrm>
            <a:off x="1328738" y="828675"/>
            <a:ext cx="36949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i="1" dirty="0" smtClean="0">
                <a:latin typeface="Times New Roman" pitchFamily="18" charset="0"/>
                <a:cs typeface="Times New Roman" pitchFamily="18" charset="0"/>
              </a:rPr>
              <a:t>Exemple: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ANACOLUT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37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2046"/>
            <a:ext cx="10058400" cy="3931920"/>
          </a:xfrm>
        </p:spPr>
        <p:txBody>
          <a:bodyPr/>
          <a:lstStyle/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Exemple: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CACOFONIE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constituie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renunța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77240" lvl="1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7724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considerați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există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renunța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50292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03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76260"/>
            <a:ext cx="10058400" cy="4127706"/>
          </a:xfrm>
        </p:spPr>
        <p:txBody>
          <a:bodyPr>
            <a:normAutofit/>
          </a:bodyPr>
          <a:lstStyle/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ro-RO" sz="2800" i="1" dirty="0">
                <a:latin typeface="Times New Roman" pitchFamily="18" charset="0"/>
                <a:cs typeface="Times New Roman" pitchFamily="18" charset="0"/>
              </a:rPr>
              <a:t>Exemple: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ANACOLUT</a:t>
            </a:r>
          </a:p>
          <a:p>
            <a:pPr marL="50292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0120" indent="-45720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nominativ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tine,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cazul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dativ</a:t>
            </a:r>
            <a:r>
              <a:rPr lang="en-US" sz="2800" i="1" dirty="0">
                <a:solidFill>
                  <a:srgbClr val="0D69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bine . N≠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</a:p>
          <a:p>
            <a:pPr marL="77724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i="1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Corect</a:t>
            </a:r>
            <a:r>
              <a:rPr lang="en-US" sz="2800" b="1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7724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tine,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pare bine. </a:t>
            </a:r>
          </a:p>
          <a:p>
            <a:pPr marL="777240" lvl="1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pare bine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când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gândesc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tine.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09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164</TotalTime>
  <Words>580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Courier New</vt:lpstr>
      <vt:lpstr>Garamond</vt:lpstr>
      <vt:lpstr>Times New Roman</vt:lpstr>
      <vt:lpstr>Savon</vt:lpstr>
      <vt:lpstr>Greșeli frecvente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 E M 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Câmpulungeanu</dc:creator>
  <cp:lastModifiedBy>PASCU_GEORGIANA</cp:lastModifiedBy>
  <cp:revision>13</cp:revision>
  <dcterms:created xsi:type="dcterms:W3CDTF">2020-01-18T20:15:20Z</dcterms:created>
  <dcterms:modified xsi:type="dcterms:W3CDTF">2021-08-27T06:03:12Z</dcterms:modified>
</cp:coreProperties>
</file>