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0" r:id="rId1"/>
  </p:sldMasterIdLst>
  <p:sldIdLst>
    <p:sldId id="256" r:id="rId2"/>
    <p:sldId id="257" r:id="rId3"/>
    <p:sldId id="286" r:id="rId4"/>
    <p:sldId id="287" r:id="rId5"/>
    <p:sldId id="288" r:id="rId6"/>
    <p:sldId id="258" r:id="rId7"/>
    <p:sldId id="259" r:id="rId8"/>
    <p:sldId id="260" r:id="rId9"/>
    <p:sldId id="281" r:id="rId10"/>
    <p:sldId id="282" r:id="rId11"/>
    <p:sldId id="283" r:id="rId12"/>
    <p:sldId id="284" r:id="rId13"/>
    <p:sldId id="285" r:id="rId14"/>
    <p:sldId id="264" r:id="rId15"/>
    <p:sldId id="265" r:id="rId16"/>
    <p:sldId id="266" r:id="rId17"/>
    <p:sldId id="267" r:id="rId18"/>
    <p:sldId id="268" r:id="rId19"/>
    <p:sldId id="269" r:id="rId20"/>
    <p:sldId id="273" r:id="rId21"/>
    <p:sldId id="274" r:id="rId22"/>
    <p:sldId id="275" r:id="rId23"/>
    <p:sldId id="276" r:id="rId24"/>
    <p:sldId id="277" r:id="rId25"/>
    <p:sldId id="278" r:id="rId26"/>
    <p:sldId id="279" r:id="rId27"/>
    <p:sldId id="280" r:id="rId28"/>
    <p:sldId id="261" r:id="rId29"/>
    <p:sldId id="270" r:id="rId30"/>
    <p:sldId id="271" r:id="rId31"/>
    <p:sldId id="289" r:id="rId32"/>
    <p:sldId id="290" r:id="rId33"/>
    <p:sldId id="272"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anela Constantinescu" initials="AC" lastIdx="1" clrIdx="0">
    <p:extLst>
      <p:ext uri="{19B8F6BF-5375-455C-9EA6-DF929625EA0E}">
        <p15:presenceInfo xmlns:p15="http://schemas.microsoft.com/office/powerpoint/2012/main" userId="1c3abb450302b3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235D"/>
    <a:srgbClr val="8C2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anela Constantinescu" userId="1c3abb450302b337" providerId="LiveId" clId="{89E17072-FBB5-44DE-BD0B-AF2A884018EB}"/>
    <pc:docChg chg="undo custSel addSld delSld modSld">
      <pc:chgData name="Antoanela Constantinescu" userId="1c3abb450302b337" providerId="LiveId" clId="{89E17072-FBB5-44DE-BD0B-AF2A884018EB}" dt="2021-03-11T14:07:14.673" v="3084"/>
      <pc:docMkLst>
        <pc:docMk/>
      </pc:docMkLst>
      <pc:sldChg chg="addSp delSp modSp mod modClrScheme chgLayout">
        <pc:chgData name="Antoanela Constantinescu" userId="1c3abb450302b337" providerId="LiveId" clId="{89E17072-FBB5-44DE-BD0B-AF2A884018EB}" dt="2021-03-11T14:05:13.972" v="3068" actId="113"/>
        <pc:sldMkLst>
          <pc:docMk/>
          <pc:sldMk cId="286152631" sldId="256"/>
        </pc:sldMkLst>
        <pc:spChg chg="mod ord">
          <ac:chgData name="Antoanela Constantinescu" userId="1c3abb450302b337" providerId="LiveId" clId="{89E17072-FBB5-44DE-BD0B-AF2A884018EB}" dt="2021-03-11T14:04:59.682" v="3066" actId="113"/>
          <ac:spMkLst>
            <pc:docMk/>
            <pc:sldMk cId="286152631" sldId="256"/>
            <ac:spMk id="2" creationId="{12A54883-CF16-4796-AD7C-F3FB6497AF8B}"/>
          </ac:spMkLst>
        </pc:spChg>
        <pc:spChg chg="mod ord">
          <ac:chgData name="Antoanela Constantinescu" userId="1c3abb450302b337" providerId="LiveId" clId="{89E17072-FBB5-44DE-BD0B-AF2A884018EB}" dt="2021-03-11T14:05:13.972" v="3068" actId="113"/>
          <ac:spMkLst>
            <pc:docMk/>
            <pc:sldMk cId="286152631" sldId="256"/>
            <ac:spMk id="3" creationId="{7A3892E8-15BC-4CC4-ADC6-1F5BD969560C}"/>
          </ac:spMkLst>
        </pc:spChg>
        <pc:spChg chg="add del mod ord">
          <ac:chgData name="Antoanela Constantinescu" userId="1c3abb450302b337" providerId="LiveId" clId="{89E17072-FBB5-44DE-BD0B-AF2A884018EB}" dt="2021-02-28T17:16:33.060" v="5" actId="700"/>
          <ac:spMkLst>
            <pc:docMk/>
            <pc:sldMk cId="286152631" sldId="256"/>
            <ac:spMk id="4" creationId="{CC9050DC-7E7D-4CA4-9153-DBC0C91913E7}"/>
          </ac:spMkLst>
        </pc:spChg>
        <pc:picChg chg="add mod">
          <ac:chgData name="Antoanela Constantinescu" userId="1c3abb450302b337" providerId="LiveId" clId="{89E17072-FBB5-44DE-BD0B-AF2A884018EB}" dt="2021-02-28T17:20:31.229" v="29" actId="14100"/>
          <ac:picMkLst>
            <pc:docMk/>
            <pc:sldMk cId="286152631" sldId="256"/>
            <ac:picMk id="6" creationId="{505BF691-91A9-4AF3-9E84-D9FAC5B5ED8D}"/>
          </ac:picMkLst>
        </pc:picChg>
      </pc:sldChg>
      <pc:sldChg chg="addSp modSp mod">
        <pc:chgData name="Antoanela Constantinescu" userId="1c3abb450302b337" providerId="LiveId" clId="{89E17072-FBB5-44DE-BD0B-AF2A884018EB}" dt="2021-03-11T14:04:46.171" v="3065" actId="113"/>
        <pc:sldMkLst>
          <pc:docMk/>
          <pc:sldMk cId="1402439068" sldId="257"/>
        </pc:sldMkLst>
        <pc:spChg chg="mod">
          <ac:chgData name="Antoanela Constantinescu" userId="1c3abb450302b337" providerId="LiveId" clId="{89E17072-FBB5-44DE-BD0B-AF2A884018EB}" dt="2021-03-11T14:04:46.171" v="3065" actId="113"/>
          <ac:spMkLst>
            <pc:docMk/>
            <pc:sldMk cId="1402439068" sldId="257"/>
            <ac:spMk id="2" creationId="{87053A3D-AA97-4C83-8D66-10BA56D6DA47}"/>
          </ac:spMkLst>
        </pc:spChg>
        <pc:picChg chg="add mod">
          <ac:chgData name="Antoanela Constantinescu" userId="1c3abb450302b337" providerId="LiveId" clId="{89E17072-FBB5-44DE-BD0B-AF2A884018EB}" dt="2021-02-28T17:19:46.040" v="27" actId="14100"/>
          <ac:picMkLst>
            <pc:docMk/>
            <pc:sldMk cId="1402439068" sldId="257"/>
            <ac:picMk id="5" creationId="{1B65366A-8235-455B-96D2-DE64917BB3AA}"/>
          </ac:picMkLst>
        </pc:picChg>
      </pc:sldChg>
      <pc:sldChg chg="modSp del mod">
        <pc:chgData name="Antoanela Constantinescu" userId="1c3abb450302b337" providerId="LiveId" clId="{89E17072-FBB5-44DE-BD0B-AF2A884018EB}" dt="2021-03-07T15:52:30.849" v="1673" actId="2696"/>
        <pc:sldMkLst>
          <pc:docMk/>
          <pc:sldMk cId="2127604987" sldId="258"/>
        </pc:sldMkLst>
        <pc:spChg chg="mod">
          <ac:chgData name="Antoanela Constantinescu" userId="1c3abb450302b337" providerId="LiveId" clId="{89E17072-FBB5-44DE-BD0B-AF2A884018EB}" dt="2021-03-01T16:28:47.137" v="87" actId="20577"/>
          <ac:spMkLst>
            <pc:docMk/>
            <pc:sldMk cId="2127604987" sldId="258"/>
            <ac:spMk id="3" creationId="{DF78444A-438C-410E-A26C-17080C729CE2}"/>
          </ac:spMkLst>
        </pc:spChg>
      </pc:sldChg>
      <pc:sldChg chg="add">
        <pc:chgData name="Antoanela Constantinescu" userId="1c3abb450302b337" providerId="LiveId" clId="{89E17072-FBB5-44DE-BD0B-AF2A884018EB}" dt="2021-03-07T15:52:42.070" v="1675"/>
        <pc:sldMkLst>
          <pc:docMk/>
          <pc:sldMk cId="2826078673" sldId="258"/>
        </pc:sldMkLst>
      </pc:sldChg>
      <pc:sldChg chg="modSp mod">
        <pc:chgData name="Antoanela Constantinescu" userId="1c3abb450302b337" providerId="LiveId" clId="{89E17072-FBB5-44DE-BD0B-AF2A884018EB}" dt="2021-03-07T16:06:08.958" v="1827" actId="20577"/>
        <pc:sldMkLst>
          <pc:docMk/>
          <pc:sldMk cId="2554556793" sldId="261"/>
        </pc:sldMkLst>
        <pc:spChg chg="mod">
          <ac:chgData name="Antoanela Constantinescu" userId="1c3abb450302b337" providerId="LiveId" clId="{89E17072-FBB5-44DE-BD0B-AF2A884018EB}" dt="2021-03-07T16:06:08.958" v="1827" actId="20577"/>
          <ac:spMkLst>
            <pc:docMk/>
            <pc:sldMk cId="2554556793" sldId="261"/>
            <ac:spMk id="3" creationId="{AC28043B-ED31-48C6-9987-04AD9CE59C3E}"/>
          </ac:spMkLst>
        </pc:spChg>
      </pc:sldChg>
      <pc:sldChg chg="del">
        <pc:chgData name="Antoanela Constantinescu" userId="1c3abb450302b337" providerId="LiveId" clId="{89E17072-FBB5-44DE-BD0B-AF2A884018EB}" dt="2021-03-01T17:10:00.449" v="464" actId="2696"/>
        <pc:sldMkLst>
          <pc:docMk/>
          <pc:sldMk cId="3838155276" sldId="262"/>
        </pc:sldMkLst>
      </pc:sldChg>
      <pc:sldChg chg="modSp mod">
        <pc:chgData name="Antoanela Constantinescu" userId="1c3abb450302b337" providerId="LiveId" clId="{89E17072-FBB5-44DE-BD0B-AF2A884018EB}" dt="2021-03-11T14:06:03.714" v="3073"/>
        <pc:sldMkLst>
          <pc:docMk/>
          <pc:sldMk cId="3765109917" sldId="264"/>
        </pc:sldMkLst>
        <pc:spChg chg="mod">
          <ac:chgData name="Antoanela Constantinescu" userId="1c3abb450302b337" providerId="LiveId" clId="{89E17072-FBB5-44DE-BD0B-AF2A884018EB}" dt="2021-03-11T14:06:03.714" v="3073"/>
          <ac:spMkLst>
            <pc:docMk/>
            <pc:sldMk cId="3765109917" sldId="264"/>
            <ac:spMk id="2" creationId="{1EFCDECB-7195-4630-8B92-4C554C1EBD08}"/>
          </ac:spMkLst>
        </pc:spChg>
        <pc:spChg chg="mod">
          <ac:chgData name="Antoanela Constantinescu" userId="1c3abb450302b337" providerId="LiveId" clId="{89E17072-FBB5-44DE-BD0B-AF2A884018EB}" dt="2021-03-01T16:32:08.080" v="129" actId="2710"/>
          <ac:spMkLst>
            <pc:docMk/>
            <pc:sldMk cId="3765109917" sldId="264"/>
            <ac:spMk id="4" creationId="{67A24686-5EAC-44B8-9A41-4B1B2936386E}"/>
          </ac:spMkLst>
        </pc:spChg>
        <pc:spChg chg="mod">
          <ac:chgData name="Antoanela Constantinescu" userId="1c3abb450302b337" providerId="LiveId" clId="{89E17072-FBB5-44DE-BD0B-AF2A884018EB}" dt="2021-03-01T16:33:13.521" v="145" actId="14100"/>
          <ac:spMkLst>
            <pc:docMk/>
            <pc:sldMk cId="3765109917" sldId="264"/>
            <ac:spMk id="6" creationId="{A2C93141-0541-4A70-AB69-BCA21AB46F7B}"/>
          </ac:spMkLst>
        </pc:spChg>
        <pc:spChg chg="mod">
          <ac:chgData name="Antoanela Constantinescu" userId="1c3abb450302b337" providerId="LiveId" clId="{89E17072-FBB5-44DE-BD0B-AF2A884018EB}" dt="2021-03-01T16:33:19.274" v="147" actId="27636"/>
          <ac:spMkLst>
            <pc:docMk/>
            <pc:sldMk cId="3765109917" sldId="264"/>
            <ac:spMk id="8" creationId="{C7C39081-45AE-4862-AE88-45671C0E1D36}"/>
          </ac:spMkLst>
        </pc:spChg>
      </pc:sldChg>
      <pc:sldChg chg="modSp mod">
        <pc:chgData name="Antoanela Constantinescu" userId="1c3abb450302b337" providerId="LiveId" clId="{89E17072-FBB5-44DE-BD0B-AF2A884018EB}" dt="2021-03-11T14:06:13.053" v="3076"/>
        <pc:sldMkLst>
          <pc:docMk/>
          <pc:sldMk cId="3270264840" sldId="265"/>
        </pc:sldMkLst>
        <pc:spChg chg="mod">
          <ac:chgData name="Antoanela Constantinescu" userId="1c3abb450302b337" providerId="LiveId" clId="{89E17072-FBB5-44DE-BD0B-AF2A884018EB}" dt="2021-03-01T16:34:49.205" v="168" actId="20577"/>
          <ac:spMkLst>
            <pc:docMk/>
            <pc:sldMk cId="3270264840" sldId="265"/>
            <ac:spMk id="4" creationId="{6BD548B9-06FA-4379-84A7-8B246E881EA4}"/>
          </ac:spMkLst>
        </pc:spChg>
        <pc:spChg chg="mod">
          <ac:chgData name="Antoanela Constantinescu" userId="1c3abb450302b337" providerId="LiveId" clId="{89E17072-FBB5-44DE-BD0B-AF2A884018EB}" dt="2021-03-01T16:36:01.386" v="180" actId="20577"/>
          <ac:spMkLst>
            <pc:docMk/>
            <pc:sldMk cId="3270264840" sldId="265"/>
            <ac:spMk id="6" creationId="{A3292DDD-B603-4A2C-BF17-1C223562723F}"/>
          </ac:spMkLst>
        </pc:spChg>
        <pc:spChg chg="mod">
          <ac:chgData name="Antoanela Constantinescu" userId="1c3abb450302b337" providerId="LiveId" clId="{89E17072-FBB5-44DE-BD0B-AF2A884018EB}" dt="2021-03-01T16:36:35.692" v="183" actId="20577"/>
          <ac:spMkLst>
            <pc:docMk/>
            <pc:sldMk cId="3270264840" sldId="265"/>
            <ac:spMk id="8" creationId="{E6407873-1B37-4CDC-8CC0-703B0951CC05}"/>
          </ac:spMkLst>
        </pc:spChg>
        <pc:spChg chg="mod">
          <ac:chgData name="Antoanela Constantinescu" userId="1c3abb450302b337" providerId="LiveId" clId="{89E17072-FBB5-44DE-BD0B-AF2A884018EB}" dt="2021-03-11T14:06:13.053" v="3076"/>
          <ac:spMkLst>
            <pc:docMk/>
            <pc:sldMk cId="3270264840" sldId="265"/>
            <ac:spMk id="9" creationId="{403537A9-668E-4CA9-B39C-CE7C721273CC}"/>
          </ac:spMkLst>
        </pc:spChg>
      </pc:sldChg>
      <pc:sldChg chg="modSp mod">
        <pc:chgData name="Antoanela Constantinescu" userId="1c3abb450302b337" providerId="LiveId" clId="{89E17072-FBB5-44DE-BD0B-AF2A884018EB}" dt="2021-03-11T14:07:04.467" v="3083" actId="113"/>
        <pc:sldMkLst>
          <pc:docMk/>
          <pc:sldMk cId="276054668" sldId="266"/>
        </pc:sldMkLst>
        <pc:spChg chg="mod">
          <ac:chgData name="Antoanela Constantinescu" userId="1c3abb450302b337" providerId="LiveId" clId="{89E17072-FBB5-44DE-BD0B-AF2A884018EB}" dt="2021-03-11T14:07:04.467" v="3083" actId="113"/>
          <ac:spMkLst>
            <pc:docMk/>
            <pc:sldMk cId="276054668" sldId="266"/>
            <ac:spMk id="2" creationId="{8B9556CD-B88C-48B3-AD84-4DB6A913DA68}"/>
          </ac:spMkLst>
        </pc:spChg>
        <pc:spChg chg="mod">
          <ac:chgData name="Antoanela Constantinescu" userId="1c3abb450302b337" providerId="LiveId" clId="{89E17072-FBB5-44DE-BD0B-AF2A884018EB}" dt="2021-03-01T16:38:49.546" v="230" actId="255"/>
          <ac:spMkLst>
            <pc:docMk/>
            <pc:sldMk cId="276054668" sldId="266"/>
            <ac:spMk id="4" creationId="{C1D94677-57E1-43EF-82EB-DC99CCA0E90F}"/>
          </ac:spMkLst>
        </pc:spChg>
        <pc:spChg chg="mod">
          <ac:chgData name="Antoanela Constantinescu" userId="1c3abb450302b337" providerId="LiveId" clId="{89E17072-FBB5-44DE-BD0B-AF2A884018EB}" dt="2021-03-01T16:39:43.973" v="239" actId="255"/>
          <ac:spMkLst>
            <pc:docMk/>
            <pc:sldMk cId="276054668" sldId="266"/>
            <ac:spMk id="6" creationId="{3ABFBA21-7C97-48B5-86A0-CB4955A79B0D}"/>
          </ac:spMkLst>
        </pc:spChg>
        <pc:spChg chg="mod">
          <ac:chgData name="Antoanela Constantinescu" userId="1c3abb450302b337" providerId="LiveId" clId="{89E17072-FBB5-44DE-BD0B-AF2A884018EB}" dt="2021-03-01T16:40:18.427" v="246" actId="255"/>
          <ac:spMkLst>
            <pc:docMk/>
            <pc:sldMk cId="276054668" sldId="266"/>
            <ac:spMk id="8" creationId="{50EBAF53-BD9B-4589-BB4A-06075524012F}"/>
          </ac:spMkLst>
        </pc:spChg>
      </pc:sldChg>
      <pc:sldChg chg="modSp mod">
        <pc:chgData name="Antoanela Constantinescu" userId="1c3abb450302b337" providerId="LiveId" clId="{89E17072-FBB5-44DE-BD0B-AF2A884018EB}" dt="2021-03-11T14:06:44.257" v="3080"/>
        <pc:sldMkLst>
          <pc:docMk/>
          <pc:sldMk cId="2165029507" sldId="267"/>
        </pc:sldMkLst>
        <pc:spChg chg="mod">
          <ac:chgData name="Antoanela Constantinescu" userId="1c3abb450302b337" providerId="LiveId" clId="{89E17072-FBB5-44DE-BD0B-AF2A884018EB}" dt="2021-03-11T14:06:44.257" v="3080"/>
          <ac:spMkLst>
            <pc:docMk/>
            <pc:sldMk cId="2165029507" sldId="267"/>
            <ac:spMk id="2" creationId="{E3D0F7AA-C1A8-4C7A-B649-F51562664204}"/>
          </ac:spMkLst>
        </pc:spChg>
        <pc:spChg chg="mod">
          <ac:chgData name="Antoanela Constantinescu" userId="1c3abb450302b337" providerId="LiveId" clId="{89E17072-FBB5-44DE-BD0B-AF2A884018EB}" dt="2021-03-01T16:42:50.632" v="276" actId="14100"/>
          <ac:spMkLst>
            <pc:docMk/>
            <pc:sldMk cId="2165029507" sldId="267"/>
            <ac:spMk id="4" creationId="{A530EF87-FC08-45FE-BC97-C4658BD8BFE1}"/>
          </ac:spMkLst>
        </pc:spChg>
        <pc:spChg chg="mod">
          <ac:chgData name="Antoanela Constantinescu" userId="1c3abb450302b337" providerId="LiveId" clId="{89E17072-FBB5-44DE-BD0B-AF2A884018EB}" dt="2021-03-01T16:44:07.206" v="289" actId="27636"/>
          <ac:spMkLst>
            <pc:docMk/>
            <pc:sldMk cId="2165029507" sldId="267"/>
            <ac:spMk id="6" creationId="{9B5AC76B-538F-4506-828D-ABBA45567673}"/>
          </ac:spMkLst>
        </pc:spChg>
        <pc:spChg chg="mod">
          <ac:chgData name="Antoanela Constantinescu" userId="1c3abb450302b337" providerId="LiveId" clId="{89E17072-FBB5-44DE-BD0B-AF2A884018EB}" dt="2021-03-01T16:45:33.992" v="310" actId="14100"/>
          <ac:spMkLst>
            <pc:docMk/>
            <pc:sldMk cId="2165029507" sldId="267"/>
            <ac:spMk id="8" creationId="{6D3885C5-7386-49CB-9EC8-A36EB37709A6}"/>
          </ac:spMkLst>
        </pc:spChg>
      </pc:sldChg>
      <pc:sldChg chg="modSp mod">
        <pc:chgData name="Antoanela Constantinescu" userId="1c3abb450302b337" providerId="LiveId" clId="{89E17072-FBB5-44DE-BD0B-AF2A884018EB}" dt="2021-03-11T14:06:56.142" v="3082" actId="113"/>
        <pc:sldMkLst>
          <pc:docMk/>
          <pc:sldMk cId="3559554700" sldId="268"/>
        </pc:sldMkLst>
        <pc:spChg chg="mod">
          <ac:chgData name="Antoanela Constantinescu" userId="1c3abb450302b337" providerId="LiveId" clId="{89E17072-FBB5-44DE-BD0B-AF2A884018EB}" dt="2021-03-11T14:06:56.142" v="3082" actId="113"/>
          <ac:spMkLst>
            <pc:docMk/>
            <pc:sldMk cId="3559554700" sldId="268"/>
            <ac:spMk id="2" creationId="{97AA515A-200D-4060-A233-974C4F2BB0D3}"/>
          </ac:spMkLst>
        </pc:spChg>
        <pc:spChg chg="mod">
          <ac:chgData name="Antoanela Constantinescu" userId="1c3abb450302b337" providerId="LiveId" clId="{89E17072-FBB5-44DE-BD0B-AF2A884018EB}" dt="2021-03-01T16:46:38.637" v="323" actId="27636"/>
          <ac:spMkLst>
            <pc:docMk/>
            <pc:sldMk cId="3559554700" sldId="268"/>
            <ac:spMk id="4" creationId="{BD041B8D-ED7A-464D-95BB-C907291D1A98}"/>
          </ac:spMkLst>
        </pc:spChg>
        <pc:spChg chg="mod">
          <ac:chgData name="Antoanela Constantinescu" userId="1c3abb450302b337" providerId="LiveId" clId="{89E17072-FBB5-44DE-BD0B-AF2A884018EB}" dt="2021-03-01T16:48:11.902" v="340" actId="14100"/>
          <ac:spMkLst>
            <pc:docMk/>
            <pc:sldMk cId="3559554700" sldId="268"/>
            <ac:spMk id="6" creationId="{7F6B7B9B-29B0-402E-AB8E-06AE5934E505}"/>
          </ac:spMkLst>
        </pc:spChg>
        <pc:spChg chg="mod">
          <ac:chgData name="Antoanela Constantinescu" userId="1c3abb450302b337" providerId="LiveId" clId="{89E17072-FBB5-44DE-BD0B-AF2A884018EB}" dt="2021-03-01T16:49:02.271" v="351" actId="27636"/>
          <ac:spMkLst>
            <pc:docMk/>
            <pc:sldMk cId="3559554700" sldId="268"/>
            <ac:spMk id="8" creationId="{B537F3D1-F67F-4A1F-91ED-A8CEB4EA0F6C}"/>
          </ac:spMkLst>
        </pc:spChg>
      </pc:sldChg>
      <pc:sldChg chg="modSp mod">
        <pc:chgData name="Antoanela Constantinescu" userId="1c3abb450302b337" providerId="LiveId" clId="{89E17072-FBB5-44DE-BD0B-AF2A884018EB}" dt="2021-03-11T14:07:14.673" v="3084"/>
        <pc:sldMkLst>
          <pc:docMk/>
          <pc:sldMk cId="2754039215" sldId="269"/>
        </pc:sldMkLst>
        <pc:spChg chg="mod">
          <ac:chgData name="Antoanela Constantinescu" userId="1c3abb450302b337" providerId="LiveId" clId="{89E17072-FBB5-44DE-BD0B-AF2A884018EB}" dt="2021-03-11T14:07:14.673" v="3084"/>
          <ac:spMkLst>
            <pc:docMk/>
            <pc:sldMk cId="2754039215" sldId="269"/>
            <ac:spMk id="2" creationId="{A350A692-A509-4A40-B11C-B8629C6651E7}"/>
          </ac:spMkLst>
        </pc:spChg>
        <pc:spChg chg="mod">
          <ac:chgData name="Antoanela Constantinescu" userId="1c3abb450302b337" providerId="LiveId" clId="{89E17072-FBB5-44DE-BD0B-AF2A884018EB}" dt="2021-03-01T16:57:22.560" v="363" actId="27636"/>
          <ac:spMkLst>
            <pc:docMk/>
            <pc:sldMk cId="2754039215" sldId="269"/>
            <ac:spMk id="4" creationId="{4F3E857D-FBA0-4DA1-A972-3CCBED6A7BE9}"/>
          </ac:spMkLst>
        </pc:spChg>
        <pc:spChg chg="mod">
          <ac:chgData name="Antoanela Constantinescu" userId="1c3abb450302b337" providerId="LiveId" clId="{89E17072-FBB5-44DE-BD0B-AF2A884018EB}" dt="2021-03-01T16:58:39.150" v="376" actId="27636"/>
          <ac:spMkLst>
            <pc:docMk/>
            <pc:sldMk cId="2754039215" sldId="269"/>
            <ac:spMk id="6" creationId="{1AA4947D-7CC0-4DEE-9419-CB1640947A1F}"/>
          </ac:spMkLst>
        </pc:spChg>
        <pc:spChg chg="mod">
          <ac:chgData name="Antoanela Constantinescu" userId="1c3abb450302b337" providerId="LiveId" clId="{89E17072-FBB5-44DE-BD0B-AF2A884018EB}" dt="2021-03-01T16:59:52.685" v="387" actId="27636"/>
          <ac:spMkLst>
            <pc:docMk/>
            <pc:sldMk cId="2754039215" sldId="269"/>
            <ac:spMk id="8" creationId="{397F9486-2FE4-43DF-B0B7-BCD8098CDAA5}"/>
          </ac:spMkLst>
        </pc:spChg>
      </pc:sldChg>
      <pc:sldChg chg="addSp modSp new mod">
        <pc:chgData name="Antoanela Constantinescu" userId="1c3abb450302b337" providerId="LiveId" clId="{89E17072-FBB5-44DE-BD0B-AF2A884018EB}" dt="2021-03-01T17:09:54.820" v="463" actId="20577"/>
        <pc:sldMkLst>
          <pc:docMk/>
          <pc:sldMk cId="3022195391" sldId="270"/>
        </pc:sldMkLst>
        <pc:spChg chg="add mod">
          <ac:chgData name="Antoanela Constantinescu" userId="1c3abb450302b337" providerId="LiveId" clId="{89E17072-FBB5-44DE-BD0B-AF2A884018EB}" dt="2021-03-01T17:09:54.820" v="463" actId="20577"/>
          <ac:spMkLst>
            <pc:docMk/>
            <pc:sldMk cId="3022195391" sldId="270"/>
            <ac:spMk id="3" creationId="{DB806A97-2B1D-485B-A989-6A89BE5DD98D}"/>
          </ac:spMkLst>
        </pc:spChg>
      </pc:sldChg>
      <pc:sldChg chg="addSp modSp new mod">
        <pc:chgData name="Antoanela Constantinescu" userId="1c3abb450302b337" providerId="LiveId" clId="{89E17072-FBB5-44DE-BD0B-AF2A884018EB}" dt="2021-03-01T17:22:08.210" v="816" actId="14100"/>
        <pc:sldMkLst>
          <pc:docMk/>
          <pc:sldMk cId="2420156099" sldId="271"/>
        </pc:sldMkLst>
        <pc:spChg chg="add mod">
          <ac:chgData name="Antoanela Constantinescu" userId="1c3abb450302b337" providerId="LiveId" clId="{89E17072-FBB5-44DE-BD0B-AF2A884018EB}" dt="2021-03-01T17:20:54.975" v="812" actId="20577"/>
          <ac:spMkLst>
            <pc:docMk/>
            <pc:sldMk cId="2420156099" sldId="271"/>
            <ac:spMk id="3" creationId="{42495329-7353-4C7E-9C1C-1E2ED7B5C4DC}"/>
          </ac:spMkLst>
        </pc:spChg>
        <pc:picChg chg="add mod">
          <ac:chgData name="Antoanela Constantinescu" userId="1c3abb450302b337" providerId="LiveId" clId="{89E17072-FBB5-44DE-BD0B-AF2A884018EB}" dt="2021-03-01T17:22:08.210" v="816" actId="14100"/>
          <ac:picMkLst>
            <pc:docMk/>
            <pc:sldMk cId="2420156099" sldId="271"/>
            <ac:picMk id="4" creationId="{0C47E68B-B582-4E17-A694-868C3ABCF6FE}"/>
          </ac:picMkLst>
        </pc:picChg>
      </pc:sldChg>
      <pc:sldChg chg="addSp modSp new mod">
        <pc:chgData name="Antoanela Constantinescu" userId="1c3abb450302b337" providerId="LiveId" clId="{89E17072-FBB5-44DE-BD0B-AF2A884018EB}" dt="2021-03-07T16:16:02.885" v="1960" actId="14100"/>
        <pc:sldMkLst>
          <pc:docMk/>
          <pc:sldMk cId="816365386" sldId="272"/>
        </pc:sldMkLst>
        <pc:spChg chg="add mod">
          <ac:chgData name="Antoanela Constantinescu" userId="1c3abb450302b337" providerId="LiveId" clId="{89E17072-FBB5-44DE-BD0B-AF2A884018EB}" dt="2021-03-07T16:15:50.083" v="1957" actId="20577"/>
          <ac:spMkLst>
            <pc:docMk/>
            <pc:sldMk cId="816365386" sldId="272"/>
            <ac:spMk id="4" creationId="{1AD1ED61-3953-4722-81D2-97F08B1BB27F}"/>
          </ac:spMkLst>
        </pc:spChg>
        <pc:picChg chg="add mod">
          <ac:chgData name="Antoanela Constantinescu" userId="1c3abb450302b337" providerId="LiveId" clId="{89E17072-FBB5-44DE-BD0B-AF2A884018EB}" dt="2021-03-01T17:23:14.837" v="819"/>
          <ac:picMkLst>
            <pc:docMk/>
            <pc:sldMk cId="816365386" sldId="272"/>
            <ac:picMk id="2" creationId="{C034D19A-1903-44C9-9A73-0B7E3C9BE3E3}"/>
          </ac:picMkLst>
        </pc:picChg>
        <pc:picChg chg="add mod">
          <ac:chgData name="Antoanela Constantinescu" userId="1c3abb450302b337" providerId="LiveId" clId="{89E17072-FBB5-44DE-BD0B-AF2A884018EB}" dt="2021-03-07T16:16:02.885" v="1960" actId="14100"/>
          <ac:picMkLst>
            <pc:docMk/>
            <pc:sldMk cId="816365386" sldId="272"/>
            <ac:picMk id="5" creationId="{75B88668-EF3C-480D-86EB-BA59BA52D2D7}"/>
          </ac:picMkLst>
        </pc:picChg>
      </pc:sldChg>
      <pc:sldChg chg="modSp mod">
        <pc:chgData name="Antoanela Constantinescu" userId="1c3abb450302b337" providerId="LiveId" clId="{89E17072-FBB5-44DE-BD0B-AF2A884018EB}" dt="2021-03-07T16:18:41.053" v="1970" actId="207"/>
        <pc:sldMkLst>
          <pc:docMk/>
          <pc:sldMk cId="815373831" sldId="276"/>
        </pc:sldMkLst>
        <pc:spChg chg="mod">
          <ac:chgData name="Antoanela Constantinescu" userId="1c3abb450302b337" providerId="LiveId" clId="{89E17072-FBB5-44DE-BD0B-AF2A884018EB}" dt="2021-03-07T16:18:41.053" v="1970" actId="207"/>
          <ac:spMkLst>
            <pc:docMk/>
            <pc:sldMk cId="815373831" sldId="276"/>
            <ac:spMk id="8" creationId="{E85C672F-0192-48EF-9178-711FD5BECB61}"/>
          </ac:spMkLst>
        </pc:spChg>
      </pc:sldChg>
      <pc:sldChg chg="modSp mod">
        <pc:chgData name="Antoanela Constantinescu" userId="1c3abb450302b337" providerId="LiveId" clId="{89E17072-FBB5-44DE-BD0B-AF2A884018EB}" dt="2021-03-07T16:00:37.766" v="1739" actId="207"/>
        <pc:sldMkLst>
          <pc:docMk/>
          <pc:sldMk cId="2801839385" sldId="281"/>
        </pc:sldMkLst>
        <pc:spChg chg="mod">
          <ac:chgData name="Antoanela Constantinescu" userId="1c3abb450302b337" providerId="LiveId" clId="{89E17072-FBB5-44DE-BD0B-AF2A884018EB}" dt="2021-03-07T16:00:37.766" v="1739" actId="207"/>
          <ac:spMkLst>
            <pc:docMk/>
            <pc:sldMk cId="2801839385" sldId="281"/>
            <ac:spMk id="3" creationId="{FE16D6B5-303A-424B-A163-8531529DBB78}"/>
          </ac:spMkLst>
        </pc:spChg>
      </pc:sldChg>
      <pc:sldChg chg="modSp mod">
        <pc:chgData name="Antoanela Constantinescu" userId="1c3abb450302b337" providerId="LiveId" clId="{89E17072-FBB5-44DE-BD0B-AF2A884018EB}" dt="2021-03-11T14:05:50.963" v="3070"/>
        <pc:sldMkLst>
          <pc:docMk/>
          <pc:sldMk cId="3271856481" sldId="282"/>
        </pc:sldMkLst>
        <pc:spChg chg="mod">
          <ac:chgData name="Antoanela Constantinescu" userId="1c3abb450302b337" providerId="LiveId" clId="{89E17072-FBB5-44DE-BD0B-AF2A884018EB}" dt="2021-03-11T14:05:50.963" v="3070"/>
          <ac:spMkLst>
            <pc:docMk/>
            <pc:sldMk cId="3271856481" sldId="282"/>
            <ac:spMk id="3" creationId="{8231842D-BB9D-4804-BEBC-6A98C7911CF9}"/>
          </ac:spMkLst>
        </pc:spChg>
      </pc:sldChg>
      <pc:sldChg chg="modSp mod">
        <pc:chgData name="Antoanela Constantinescu" userId="1c3abb450302b337" providerId="LiveId" clId="{89E17072-FBB5-44DE-BD0B-AF2A884018EB}" dt="2021-03-07T16:00:20.772" v="1737" actId="207"/>
        <pc:sldMkLst>
          <pc:docMk/>
          <pc:sldMk cId="286394096" sldId="283"/>
        </pc:sldMkLst>
        <pc:spChg chg="mod">
          <ac:chgData name="Antoanela Constantinescu" userId="1c3abb450302b337" providerId="LiveId" clId="{89E17072-FBB5-44DE-BD0B-AF2A884018EB}" dt="2021-03-07T16:00:20.772" v="1737" actId="207"/>
          <ac:spMkLst>
            <pc:docMk/>
            <pc:sldMk cId="286394096" sldId="283"/>
            <ac:spMk id="3" creationId="{DC3A22D7-F8B1-4B11-A253-38433543C9DB}"/>
          </ac:spMkLst>
        </pc:spChg>
      </pc:sldChg>
      <pc:sldChg chg="modSp mod">
        <pc:chgData name="Antoanela Constantinescu" userId="1c3abb450302b337" providerId="LiveId" clId="{89E17072-FBB5-44DE-BD0B-AF2A884018EB}" dt="2021-03-07T16:00:01.733" v="1736" actId="207"/>
        <pc:sldMkLst>
          <pc:docMk/>
          <pc:sldMk cId="321038823" sldId="284"/>
        </pc:sldMkLst>
        <pc:spChg chg="mod">
          <ac:chgData name="Antoanela Constantinescu" userId="1c3abb450302b337" providerId="LiveId" clId="{89E17072-FBB5-44DE-BD0B-AF2A884018EB}" dt="2021-03-07T16:00:01.733" v="1736" actId="207"/>
          <ac:spMkLst>
            <pc:docMk/>
            <pc:sldMk cId="321038823" sldId="284"/>
            <ac:spMk id="3" creationId="{270EA90B-8112-41F6-B7C0-5E295A23710C}"/>
          </ac:spMkLst>
        </pc:spChg>
      </pc:sldChg>
      <pc:sldChg chg="modSp mod">
        <pc:chgData name="Antoanela Constantinescu" userId="1c3abb450302b337" providerId="LiveId" clId="{89E17072-FBB5-44DE-BD0B-AF2A884018EB}" dt="2021-03-07T15:59:28.846" v="1732" actId="207"/>
        <pc:sldMkLst>
          <pc:docMk/>
          <pc:sldMk cId="2989688539" sldId="285"/>
        </pc:sldMkLst>
        <pc:spChg chg="mod">
          <ac:chgData name="Antoanela Constantinescu" userId="1c3abb450302b337" providerId="LiveId" clId="{89E17072-FBB5-44DE-BD0B-AF2A884018EB}" dt="2021-03-07T15:59:28.846" v="1732" actId="207"/>
          <ac:spMkLst>
            <pc:docMk/>
            <pc:sldMk cId="2989688539" sldId="285"/>
            <ac:spMk id="3" creationId="{A8D4C39F-6899-4C51-8BA7-AAC35440C4F2}"/>
          </ac:spMkLst>
        </pc:spChg>
      </pc:sldChg>
      <pc:sldChg chg="addSp modSp new del mod">
        <pc:chgData name="Antoanela Constantinescu" userId="1c3abb450302b337" providerId="LiveId" clId="{89E17072-FBB5-44DE-BD0B-AF2A884018EB}" dt="2021-03-07T15:28:54.552" v="1249" actId="2696"/>
        <pc:sldMkLst>
          <pc:docMk/>
          <pc:sldMk cId="568358280" sldId="286"/>
        </pc:sldMkLst>
        <pc:spChg chg="mod">
          <ac:chgData name="Antoanela Constantinescu" userId="1c3abb450302b337" providerId="LiveId" clId="{89E17072-FBB5-44DE-BD0B-AF2A884018EB}" dt="2021-03-07T15:27:40.760" v="1246" actId="207"/>
          <ac:spMkLst>
            <pc:docMk/>
            <pc:sldMk cId="568358280" sldId="286"/>
            <ac:spMk id="2" creationId="{2C65E2E7-B085-485B-BB09-E7ACFDA92222}"/>
          </ac:spMkLst>
        </pc:spChg>
        <pc:spChg chg="add mod">
          <ac:chgData name="Antoanela Constantinescu" userId="1c3abb450302b337" providerId="LiveId" clId="{89E17072-FBB5-44DE-BD0B-AF2A884018EB}" dt="2021-03-07T15:28:40.937" v="1248" actId="14100"/>
          <ac:spMkLst>
            <pc:docMk/>
            <pc:sldMk cId="568358280" sldId="286"/>
            <ac:spMk id="4" creationId="{F4C812B2-314F-4335-A4CA-47E1ECB97D48}"/>
          </ac:spMkLst>
        </pc:spChg>
      </pc:sldChg>
      <pc:sldChg chg="modSp new mod">
        <pc:chgData name="Antoanela Constantinescu" userId="1c3abb450302b337" providerId="LiveId" clId="{89E17072-FBB5-44DE-BD0B-AF2A884018EB}" dt="2021-03-11T14:04:34.474" v="3064"/>
        <pc:sldMkLst>
          <pc:docMk/>
          <pc:sldMk cId="4281540125" sldId="286"/>
        </pc:sldMkLst>
        <pc:spChg chg="mod">
          <ac:chgData name="Antoanela Constantinescu" userId="1c3abb450302b337" providerId="LiveId" clId="{89E17072-FBB5-44DE-BD0B-AF2A884018EB}" dt="2021-03-11T14:04:34.474" v="3064"/>
          <ac:spMkLst>
            <pc:docMk/>
            <pc:sldMk cId="4281540125" sldId="286"/>
            <ac:spMk id="2" creationId="{0518FE56-36DB-4E5E-8589-AFB974F1BE5A}"/>
          </ac:spMkLst>
        </pc:spChg>
        <pc:spChg chg="mod">
          <ac:chgData name="Antoanela Constantinescu" userId="1c3abb450302b337" providerId="LiveId" clId="{89E17072-FBB5-44DE-BD0B-AF2A884018EB}" dt="2021-03-07T15:50:13.268" v="1671" actId="113"/>
          <ac:spMkLst>
            <pc:docMk/>
            <pc:sldMk cId="4281540125" sldId="286"/>
            <ac:spMk id="3" creationId="{4B4F2517-00A8-43B5-8387-0A2255C092B8}"/>
          </ac:spMkLst>
        </pc:spChg>
      </pc:sldChg>
      <pc:sldChg chg="modSp new mod">
        <pc:chgData name="Antoanela Constantinescu" userId="1c3abb450302b337" providerId="LiveId" clId="{89E17072-FBB5-44DE-BD0B-AF2A884018EB}" dt="2021-03-11T14:04:28.936" v="3063"/>
        <pc:sldMkLst>
          <pc:docMk/>
          <pc:sldMk cId="2398562237" sldId="287"/>
        </pc:sldMkLst>
        <pc:spChg chg="mod">
          <ac:chgData name="Antoanela Constantinescu" userId="1c3abb450302b337" providerId="LiveId" clId="{89E17072-FBB5-44DE-BD0B-AF2A884018EB}" dt="2021-03-11T14:04:28.936" v="3063"/>
          <ac:spMkLst>
            <pc:docMk/>
            <pc:sldMk cId="2398562237" sldId="287"/>
            <ac:spMk id="2" creationId="{E61C1792-4F9D-4383-A85B-69F57AD082C2}"/>
          </ac:spMkLst>
        </pc:spChg>
        <pc:spChg chg="mod">
          <ac:chgData name="Antoanela Constantinescu" userId="1c3abb450302b337" providerId="LiveId" clId="{89E17072-FBB5-44DE-BD0B-AF2A884018EB}" dt="2021-03-09T16:51:39.213" v="2935" actId="1076"/>
          <ac:spMkLst>
            <pc:docMk/>
            <pc:sldMk cId="2398562237" sldId="287"/>
            <ac:spMk id="3" creationId="{46E0FC4C-2B09-42D3-82AD-C0FAE2F5FFDB}"/>
          </ac:spMkLst>
        </pc:spChg>
      </pc:sldChg>
      <pc:sldChg chg="new del">
        <pc:chgData name="Antoanela Constantinescu" userId="1c3abb450302b337" providerId="LiveId" clId="{89E17072-FBB5-44DE-BD0B-AF2A884018EB}" dt="2021-03-07T15:44:36.670" v="1639" actId="2696"/>
        <pc:sldMkLst>
          <pc:docMk/>
          <pc:sldMk cId="3818992654" sldId="288"/>
        </pc:sldMkLst>
      </pc:sldChg>
      <pc:sldChg chg="addSp modSp new mod">
        <pc:chgData name="Antoanela Constantinescu" userId="1c3abb450302b337" providerId="LiveId" clId="{89E17072-FBB5-44DE-BD0B-AF2A884018EB}" dt="2021-03-11T14:04:18.971" v="3062" actId="207"/>
        <pc:sldMkLst>
          <pc:docMk/>
          <pc:sldMk cId="4169053703" sldId="288"/>
        </pc:sldMkLst>
        <pc:spChg chg="mod">
          <ac:chgData name="Antoanela Constantinescu" userId="1c3abb450302b337" providerId="LiveId" clId="{89E17072-FBB5-44DE-BD0B-AF2A884018EB}" dt="2021-03-11T14:04:18.971" v="3062" actId="207"/>
          <ac:spMkLst>
            <pc:docMk/>
            <pc:sldMk cId="4169053703" sldId="288"/>
            <ac:spMk id="2" creationId="{4F7CFA72-4891-4632-BC63-8A0684C6E3C2}"/>
          </ac:spMkLst>
        </pc:spChg>
        <pc:spChg chg="mod">
          <ac:chgData name="Antoanela Constantinescu" userId="1c3abb450302b337" providerId="LiveId" clId="{89E17072-FBB5-44DE-BD0B-AF2A884018EB}" dt="2021-03-07T15:47:38.427" v="1661" actId="2711"/>
          <ac:spMkLst>
            <pc:docMk/>
            <pc:sldMk cId="4169053703" sldId="288"/>
            <ac:spMk id="3" creationId="{0982D7C9-3B0F-4B13-A567-2A7B3E036EFD}"/>
          </ac:spMkLst>
        </pc:spChg>
        <pc:picChg chg="add mod">
          <ac:chgData name="Antoanela Constantinescu" userId="1c3abb450302b337" providerId="LiveId" clId="{89E17072-FBB5-44DE-BD0B-AF2A884018EB}" dt="2021-03-07T15:47:18.751" v="1660" actId="14100"/>
          <ac:picMkLst>
            <pc:docMk/>
            <pc:sldMk cId="4169053703" sldId="288"/>
            <ac:picMk id="4" creationId="{7DBD2CEF-2D87-4730-AC6E-D366EE77AC6F}"/>
          </ac:picMkLst>
        </pc:picChg>
        <pc:picChg chg="add mod">
          <ac:chgData name="Antoanela Constantinescu" userId="1c3abb450302b337" providerId="LiveId" clId="{89E17072-FBB5-44DE-BD0B-AF2A884018EB}" dt="2021-03-07T15:47:06.737" v="1658" actId="14100"/>
          <ac:picMkLst>
            <pc:docMk/>
            <pc:sldMk cId="4169053703" sldId="288"/>
            <ac:picMk id="5" creationId="{34D529DF-B3F1-4D9E-931E-8F824BBE7325}"/>
          </ac:picMkLst>
        </pc:picChg>
      </pc:sldChg>
      <pc:sldChg chg="modSp new mod">
        <pc:chgData name="Antoanela Constantinescu" userId="1c3abb450302b337" providerId="LiveId" clId="{89E17072-FBB5-44DE-BD0B-AF2A884018EB}" dt="2021-03-07T16:25:14.533" v="2202" actId="14100"/>
        <pc:sldMkLst>
          <pc:docMk/>
          <pc:sldMk cId="307090957" sldId="289"/>
        </pc:sldMkLst>
        <pc:spChg chg="mod">
          <ac:chgData name="Antoanela Constantinescu" userId="1c3abb450302b337" providerId="LiveId" clId="{89E17072-FBB5-44DE-BD0B-AF2A884018EB}" dt="2021-03-07T16:24:43.951" v="2199" actId="14100"/>
          <ac:spMkLst>
            <pc:docMk/>
            <pc:sldMk cId="307090957" sldId="289"/>
            <ac:spMk id="2" creationId="{DE9C5409-9929-48C0-9813-B7D6061BB688}"/>
          </ac:spMkLst>
        </pc:spChg>
        <pc:spChg chg="mod">
          <ac:chgData name="Antoanela Constantinescu" userId="1c3abb450302b337" providerId="LiveId" clId="{89E17072-FBB5-44DE-BD0B-AF2A884018EB}" dt="2021-03-07T16:25:14.533" v="2202" actId="14100"/>
          <ac:spMkLst>
            <pc:docMk/>
            <pc:sldMk cId="307090957" sldId="289"/>
            <ac:spMk id="3" creationId="{0F4D0802-B207-47CE-AB26-07FACFF76712}"/>
          </ac:spMkLst>
        </pc:spChg>
      </pc:sldChg>
      <pc:sldChg chg="addSp modSp new del mod">
        <pc:chgData name="Antoanela Constantinescu" userId="1c3abb450302b337" providerId="LiveId" clId="{89E17072-FBB5-44DE-BD0B-AF2A884018EB}" dt="2021-03-07T16:10:11.422" v="1841" actId="2696"/>
        <pc:sldMkLst>
          <pc:docMk/>
          <pc:sldMk cId="983694207" sldId="289"/>
        </pc:sldMkLst>
        <pc:spChg chg="add mod">
          <ac:chgData name="Antoanela Constantinescu" userId="1c3abb450302b337" providerId="LiveId" clId="{89E17072-FBB5-44DE-BD0B-AF2A884018EB}" dt="2021-03-07T16:09:43.024" v="1840" actId="255"/>
          <ac:spMkLst>
            <pc:docMk/>
            <pc:sldMk cId="983694207" sldId="289"/>
            <ac:spMk id="3" creationId="{305612E5-EA6C-404A-88D7-7E13204A5A7C}"/>
          </ac:spMkLst>
        </pc:spChg>
      </pc:sldChg>
      <pc:sldChg chg="new del">
        <pc:chgData name="Antoanela Constantinescu" userId="1c3abb450302b337" providerId="LiveId" clId="{89E17072-FBB5-44DE-BD0B-AF2A884018EB}" dt="2021-03-07T15:53:12.836" v="1676" actId="2696"/>
        <pc:sldMkLst>
          <pc:docMk/>
          <pc:sldMk cId="2414847375" sldId="289"/>
        </pc:sldMkLst>
      </pc:sldChg>
      <pc:sldChg chg="modSp new mod">
        <pc:chgData name="Antoanela Constantinescu" userId="1c3abb450302b337" providerId="LiveId" clId="{89E17072-FBB5-44DE-BD0B-AF2A884018EB}" dt="2021-03-11T14:03:04.936" v="3059"/>
        <pc:sldMkLst>
          <pc:docMk/>
          <pc:sldMk cId="2307303754" sldId="290"/>
        </pc:sldMkLst>
        <pc:spChg chg="mod">
          <ac:chgData name="Antoanela Constantinescu" userId="1c3abb450302b337" providerId="LiveId" clId="{89E17072-FBB5-44DE-BD0B-AF2A884018EB}" dt="2021-03-11T14:03:04.936" v="3059"/>
          <ac:spMkLst>
            <pc:docMk/>
            <pc:sldMk cId="2307303754" sldId="290"/>
            <ac:spMk id="2" creationId="{ACE8CE2B-9281-43AF-A033-3B3BD09009D1}"/>
          </ac:spMkLst>
        </pc:spChg>
        <pc:spChg chg="mod">
          <ac:chgData name="Antoanela Constantinescu" userId="1c3abb450302b337" providerId="LiveId" clId="{89E17072-FBB5-44DE-BD0B-AF2A884018EB}" dt="2021-03-09T16:48:58.698" v="2911" actId="1076"/>
          <ac:spMkLst>
            <pc:docMk/>
            <pc:sldMk cId="2307303754" sldId="290"/>
            <ac:spMk id="3" creationId="{09637F28-CE97-46FA-817F-2FD01DFDB7C7}"/>
          </ac:spMkLst>
        </pc:spChg>
        <pc:picChg chg="mod">
          <ac:chgData name="Antoanela Constantinescu" userId="1c3abb450302b337" providerId="LiveId" clId="{89E17072-FBB5-44DE-BD0B-AF2A884018EB}" dt="2021-03-09T14:45:34.875" v="2759" actId="1076"/>
          <ac:picMkLst>
            <pc:docMk/>
            <pc:sldMk cId="2307303754" sldId="290"/>
            <ac:picMk id="4" creationId="{B4AD7A99-20DB-4433-918B-FEABDCA7570F}"/>
          </ac:picMkLst>
        </pc:picChg>
      </pc:sldChg>
      <pc:sldChg chg="add del">
        <pc:chgData name="Antoanela Constantinescu" userId="1c3abb450302b337" providerId="LiveId" clId="{89E17072-FBB5-44DE-BD0B-AF2A884018EB}" dt="2021-03-07T16:07:42.117" v="1830"/>
        <pc:sldMkLst>
          <pc:docMk/>
          <pc:sldMk cId="3577543814" sldId="290"/>
        </pc:sldMkLst>
      </pc:sldChg>
      <pc:sldChg chg="modSp new mod">
        <pc:chgData name="Antoanela Constantinescu" userId="1c3abb450302b337" providerId="LiveId" clId="{89E17072-FBB5-44DE-BD0B-AF2A884018EB}" dt="2021-03-11T14:02:51.535" v="3058"/>
        <pc:sldMkLst>
          <pc:docMk/>
          <pc:sldMk cId="4058436993" sldId="291"/>
        </pc:sldMkLst>
        <pc:spChg chg="mod">
          <ac:chgData name="Antoanela Constantinescu" userId="1c3abb450302b337" providerId="LiveId" clId="{89E17072-FBB5-44DE-BD0B-AF2A884018EB}" dt="2021-03-11T14:02:51.535" v="3058"/>
          <ac:spMkLst>
            <pc:docMk/>
            <pc:sldMk cId="4058436993" sldId="291"/>
            <ac:spMk id="2" creationId="{0C7D854C-6889-44ED-B955-A6C561A8CE26}"/>
          </ac:spMkLst>
        </pc:spChg>
        <pc:spChg chg="mod">
          <ac:chgData name="Antoanela Constantinescu" userId="1c3abb450302b337" providerId="LiveId" clId="{89E17072-FBB5-44DE-BD0B-AF2A884018EB}" dt="2021-03-11T13:53:56.944" v="3055" actId="20577"/>
          <ac:spMkLst>
            <pc:docMk/>
            <pc:sldMk cId="4058436993" sldId="291"/>
            <ac:spMk id="3" creationId="{07B23672-F8FD-433C-98C1-870468C90773}"/>
          </ac:spMkLst>
        </pc:spChg>
      </pc:sldChg>
      <pc:sldChg chg="modSp new mod">
        <pc:chgData name="Antoanela Constantinescu" userId="1c3abb450302b337" providerId="LiveId" clId="{89E17072-FBB5-44DE-BD0B-AF2A884018EB}" dt="2021-03-11T14:02:40.838" v="3057"/>
        <pc:sldMkLst>
          <pc:docMk/>
          <pc:sldMk cId="1633270786" sldId="292"/>
        </pc:sldMkLst>
        <pc:spChg chg="mod">
          <ac:chgData name="Antoanela Constantinescu" userId="1c3abb450302b337" providerId="LiveId" clId="{89E17072-FBB5-44DE-BD0B-AF2A884018EB}" dt="2021-03-11T14:02:40.838" v="3057"/>
          <ac:spMkLst>
            <pc:docMk/>
            <pc:sldMk cId="1633270786" sldId="292"/>
            <ac:spMk id="2" creationId="{26B1083A-95FA-4092-93FE-502F991743D2}"/>
          </ac:spMkLst>
        </pc:spChg>
        <pc:spChg chg="mod">
          <ac:chgData name="Antoanela Constantinescu" userId="1c3abb450302b337" providerId="LiveId" clId="{89E17072-FBB5-44DE-BD0B-AF2A884018EB}" dt="2021-03-09T16:54:43.356" v="2981" actId="207"/>
          <ac:spMkLst>
            <pc:docMk/>
            <pc:sldMk cId="1633270786" sldId="292"/>
            <ac:spMk id="3" creationId="{E8E423AB-DCC4-4999-BDF5-83AB5E6CBCD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68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948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413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061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699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498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467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266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480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48A87A34-81AB-432B-8DAE-1953F412C126}" type="datetimeFigureOut">
              <a:rPr lang="en-US" smtClean="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689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558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8A87A34-81AB-432B-8DAE-1953F412C126}"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93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30096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46710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982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046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98087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8A87A34-81AB-432B-8DAE-1953F412C126}"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906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3/11/2021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971554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manuale.edu.ro/manuale/Clasa%20a%20V-a/Limba%20si%20literatura%20romana/ART/#book/u2-46-47"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e/1FAIpQLSdNFm8PnJz2UAcbxbxSIPX96sqmZ1DmIw4__PKjc9_ps1e1Cg/viewform"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learningapps.org/display?v=pigthx03a21" TargetMode="External"/><Relationship Id="rId7"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2" Type="http://schemas.openxmlformats.org/officeDocument/2006/relationships/hyperlink" Target="https://youtu.be/nbdNXbFHFBs" TargetMode="External"/><Relationship Id="rId1" Type="http://schemas.openxmlformats.org/officeDocument/2006/relationships/slideLayout" Target="../slideLayouts/slideLayout17.xml"/><Relationship Id="rId6" Type="http://schemas.openxmlformats.org/officeDocument/2006/relationships/hyperlink" Target="https://docs.google.com/forms/d/e/1FAIpQLSfkwcYMni9f5XWr0OS3L-O3VT5za18yQKnPIoHQRE4c9ZzMEw/viewform" TargetMode="External"/><Relationship Id="rId5" Type="http://schemas.openxmlformats.org/officeDocument/2006/relationships/hyperlink" Target="https://www.wordwall.net/play/12156/346/744" TargetMode="External"/><Relationship Id="rId4" Type="http://schemas.openxmlformats.org/officeDocument/2006/relationships/hyperlink" Target="https://youtu.be/X4TBn3ybjv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o/url?sa=i&amp;rct=j&amp;q=&amp;esrc=s&amp;frm=1&amp;source=images&amp;cd=&amp;cad=rja&amp;uact=8&amp;docid=PFCExagl0HzBzM&amp;tbnid=SZ6_yyzIAPPbbM:&amp;ved=0CAUQjRw&amp;url=http://gabitelu.ro/tag/creion/&amp;ei=YNMMVLLTIcPOOYn4gbAE&amp;bvm=bv.74649129,d.ZWU&amp;psig=AFQjCNHDnnJj34yyCTIZWGb6D5wip9X5rw&amp;ust=1410212931370157"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hyperlink" Target="https://youtu.be/X4TBn3ybjv4" TargetMode="External"/><Relationship Id="rId3" Type="http://schemas.openxmlformats.org/officeDocument/2006/relationships/hyperlink" Target="https://www.eduapps.ro/aplicatii-educatie/g-suite-for-education/" TargetMode="External"/><Relationship Id="rId7" Type="http://schemas.openxmlformats.org/officeDocument/2006/relationships/hyperlink" Target="https://learningapps.org/display?v=pigthx03a21" TargetMode="External"/><Relationship Id="rId2" Type="http://schemas.openxmlformats.org/officeDocument/2006/relationships/hyperlink" Target="https://manuale.edu.ro/manuale/Clasa%20a%20V-a/Limba%20si%20literatura%20romana/ART/#book/u2-46-47" TargetMode="External"/><Relationship Id="rId1" Type="http://schemas.openxmlformats.org/officeDocument/2006/relationships/slideLayout" Target="../slideLayouts/slideLayout17.xml"/><Relationship Id="rId6" Type="http://schemas.openxmlformats.org/officeDocument/2006/relationships/hyperlink" Target="https://www.wordwall.net/play/12156/346/744" TargetMode="External"/><Relationship Id="rId5" Type="http://schemas.openxmlformats.org/officeDocument/2006/relationships/hyperlink" Target="https://docs.google.com/forms/d/e/1FAIpQLSfkwcYMni9f5XWr0OS3L-O3VT5za18yQKnPIoHQRE4c9ZzMEw/viewform" TargetMode="External"/><Relationship Id="rId4" Type="http://schemas.openxmlformats.org/officeDocument/2006/relationships/hyperlink" Target="https://docs.google.com/forms/d/e/1FAIpQLSdNFm8PnJz2UAcbxbxSIPX96sqmZ1DmIw4__PKjc9_ps1e1Cg/viewform" TargetMode="External"/><Relationship Id="rId9" Type="http://schemas.openxmlformats.org/officeDocument/2006/relationships/hyperlink" Target="https://youtu.be/nbdNXbFHFB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youtu.be/nbdNXbFHFBs" TargetMode="External"/><Relationship Id="rId3" Type="http://schemas.openxmlformats.org/officeDocument/2006/relationships/hyperlink" Target="https://docs.google.com/forms/d/e/1FAIpQLSdNFm8PnJz2UAcbxbxSIPX96sqmZ1DmIw4__PKjc9_ps1e1Cg/viewform" TargetMode="External"/><Relationship Id="rId7" Type="http://schemas.openxmlformats.org/officeDocument/2006/relationships/hyperlink" Target="https://youtu.be/X4TBn3ybjv4" TargetMode="External"/><Relationship Id="rId2" Type="http://schemas.openxmlformats.org/officeDocument/2006/relationships/hyperlink" Target="https://www.eduapps.ro/aplicatii-educatie/g-suite-for-education/" TargetMode="External"/><Relationship Id="rId1" Type="http://schemas.openxmlformats.org/officeDocument/2006/relationships/slideLayout" Target="../slideLayouts/slideLayout2.xml"/><Relationship Id="rId6" Type="http://schemas.openxmlformats.org/officeDocument/2006/relationships/hyperlink" Target="https://learningapps.org/display?v=pigthx03a21" TargetMode="External"/><Relationship Id="rId5" Type="http://schemas.openxmlformats.org/officeDocument/2006/relationships/hyperlink" Target="https://www.wordwall.net/play/12156/346/744" TargetMode="External"/><Relationship Id="rId10" Type="http://schemas.openxmlformats.org/officeDocument/2006/relationships/image" Target="../media/image3.jpeg"/><Relationship Id="rId4" Type="http://schemas.openxmlformats.org/officeDocument/2006/relationships/hyperlink" Target="https://docs.google.com/forms/d/e/1FAIpQLSfkwcYMni9f5XWr0OS3L-O3VT5za18yQKnPIoHQRE4c9ZzMEw/viewform" TargetMode="External"/><Relationship Id="rId9" Type="http://schemas.openxmlformats.org/officeDocument/2006/relationships/hyperlink" Target="https://manuale.edu.ro/manuale/Clasa%20a%20V-a/Limba%20si%20literatura%20romana/ART/#book/u2-46-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A54883-CF16-4796-AD7C-F3FB6497AF8B}"/>
              </a:ext>
            </a:extLst>
          </p:cNvPr>
          <p:cNvSpPr>
            <a:spLocks noGrp="1"/>
          </p:cNvSpPr>
          <p:nvPr>
            <p:ph type="ctrTitle"/>
          </p:nvPr>
        </p:nvSpPr>
        <p:spPr>
          <a:xfrm>
            <a:off x="1901932" y="550416"/>
            <a:ext cx="8689976" cy="2254928"/>
          </a:xfrm>
        </p:spPr>
        <p:txBody>
          <a:bodyPr>
            <a:normAutofit/>
          </a:bodyPr>
          <a:lstStyle/>
          <a:p>
            <a:r>
              <a:rPr lang="ro-RO" sz="3600" b="1" dirty="0">
                <a:solidFill>
                  <a:srgbClr val="FF0000"/>
                </a:solidFill>
                <a:effectLst>
                  <a:outerShdw blurRad="38100" dist="38100" dir="2700000" algn="tl">
                    <a:srgbClr val="000000">
                      <a:alpha val="43137"/>
                    </a:srgbClr>
                  </a:outerShdw>
                </a:effectLst>
              </a:rPr>
              <a:t>INSPECTORATUL ȘCOLAR AL JUDEȚULUI CĂLĂRAȘI</a:t>
            </a:r>
            <a:br>
              <a:rPr lang="ro-RO" sz="3600" b="1" dirty="0">
                <a:solidFill>
                  <a:srgbClr val="FF0000"/>
                </a:solidFill>
                <a:effectLst>
                  <a:outerShdw blurRad="38100" dist="38100" dir="2700000" algn="tl">
                    <a:srgbClr val="000000">
                      <a:alpha val="43137"/>
                    </a:srgbClr>
                  </a:outerShdw>
                </a:effectLst>
              </a:rPr>
            </a:br>
            <a:r>
              <a:rPr lang="ro-RO" sz="3200" b="1" dirty="0">
                <a:solidFill>
                  <a:srgbClr val="FF0000"/>
                </a:solidFill>
                <a:effectLst>
                  <a:outerShdw blurRad="38100" dist="38100" dir="2700000" algn="tl">
                    <a:srgbClr val="000000">
                      <a:alpha val="43137"/>
                    </a:srgbClr>
                  </a:outerShdw>
                </a:effectLst>
              </a:rPr>
              <a:t>CERCUL PEDAGOGIC AL PROFESORILOR DE LIMBA ȘI LITERATURA ROMÂNĂ-OLTENIȚA</a:t>
            </a:r>
            <a:endParaRPr lang="ro-RO" sz="3600" b="1" dirty="0">
              <a:solidFill>
                <a:srgbClr val="FF0000"/>
              </a:solidFill>
              <a:effectLst>
                <a:outerShdw blurRad="38100" dist="38100" dir="2700000" algn="tl">
                  <a:srgbClr val="000000">
                    <a:alpha val="43137"/>
                  </a:srgbClr>
                </a:outerShdw>
              </a:effectLst>
            </a:endParaRPr>
          </a:p>
        </p:txBody>
      </p:sp>
      <p:sp>
        <p:nvSpPr>
          <p:cNvPr id="3" name="Subtitlu 2">
            <a:extLst>
              <a:ext uri="{FF2B5EF4-FFF2-40B4-BE49-F238E27FC236}">
                <a16:creationId xmlns:a16="http://schemas.microsoft.com/office/drawing/2014/main" id="{7A3892E8-15BC-4CC4-ADC6-1F5BD969560C}"/>
              </a:ext>
            </a:extLst>
          </p:cNvPr>
          <p:cNvSpPr>
            <a:spLocks noGrp="1"/>
          </p:cNvSpPr>
          <p:nvPr>
            <p:ph type="subTitle" idx="1"/>
          </p:nvPr>
        </p:nvSpPr>
        <p:spPr>
          <a:xfrm>
            <a:off x="781235" y="3886200"/>
            <a:ext cx="10670959" cy="1371599"/>
          </a:xfrm>
        </p:spPr>
        <p:txBody>
          <a:bodyPr>
            <a:normAutofit/>
          </a:bodyPr>
          <a:lstStyle/>
          <a:p>
            <a:r>
              <a:rPr lang="ro-RO" dirty="0">
                <a:solidFill>
                  <a:srgbClr val="8C2680"/>
                </a:solidFill>
                <a:effectLst>
                  <a:outerShdw blurRad="38100" dist="38100" dir="2700000" algn="tl">
                    <a:srgbClr val="000000">
                      <a:alpha val="43137"/>
                    </a:srgbClr>
                  </a:outerShdw>
                </a:effectLst>
              </a:rPr>
              <a:t>ȘCOALA GIMNAZIALĂ „ALEXANDRU D. GHICA”,OLTENIȚA</a:t>
            </a:r>
          </a:p>
          <a:p>
            <a:r>
              <a:rPr lang="ro-RO" dirty="0">
                <a:solidFill>
                  <a:srgbClr val="8C2680"/>
                </a:solidFill>
                <a:effectLst>
                  <a:outerShdw blurRad="38100" dist="38100" dir="2700000" algn="tl">
                    <a:srgbClr val="000000">
                      <a:alpha val="43137"/>
                    </a:srgbClr>
                  </a:outerShdw>
                </a:effectLst>
              </a:rPr>
              <a:t>                        Profesor susținător : Constantinescu  Antoanela</a:t>
            </a:r>
          </a:p>
          <a:p>
            <a:r>
              <a:rPr lang="ro-RO" dirty="0">
                <a:solidFill>
                  <a:srgbClr val="8C2680"/>
                </a:solidFill>
                <a:effectLst>
                  <a:outerShdw blurRad="38100" dist="38100" dir="2700000" algn="tl">
                    <a:srgbClr val="000000">
                      <a:alpha val="43137"/>
                    </a:srgbClr>
                  </a:outerShdw>
                </a:effectLst>
              </a:rPr>
              <a:t>                                                                                  19 martie 2021</a:t>
            </a:r>
          </a:p>
        </p:txBody>
      </p:sp>
      <p:pic>
        <p:nvPicPr>
          <p:cNvPr id="6" name="Imagine 5">
            <a:extLst>
              <a:ext uri="{FF2B5EF4-FFF2-40B4-BE49-F238E27FC236}">
                <a16:creationId xmlns:a16="http://schemas.microsoft.com/office/drawing/2014/main" id="{505BF691-91A9-4AF3-9E84-D9FAC5B5ED8D}"/>
              </a:ext>
            </a:extLst>
          </p:cNvPr>
          <p:cNvPicPr>
            <a:picLocks noChangeAspect="1"/>
          </p:cNvPicPr>
          <p:nvPr/>
        </p:nvPicPr>
        <p:blipFill>
          <a:blip r:embed="rId2"/>
          <a:stretch>
            <a:fillRect/>
          </a:stretch>
        </p:blipFill>
        <p:spPr>
          <a:xfrm>
            <a:off x="452760" y="2805344"/>
            <a:ext cx="5166805" cy="3915050"/>
          </a:xfrm>
          <a:prstGeom prst="rect">
            <a:avLst/>
          </a:prstGeom>
        </p:spPr>
      </p:pic>
    </p:spTree>
    <p:extLst>
      <p:ext uri="{BB962C8B-B14F-4D97-AF65-F5344CB8AC3E}">
        <p14:creationId xmlns:p14="http://schemas.microsoft.com/office/powerpoint/2010/main" val="28615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8231842D-BB9D-4804-BEBC-6A98C7911CF9}"/>
              </a:ext>
            </a:extLst>
          </p:cNvPr>
          <p:cNvSpPr txBox="1"/>
          <p:nvPr/>
        </p:nvSpPr>
        <p:spPr>
          <a:xfrm>
            <a:off x="1056443" y="2103580"/>
            <a:ext cx="9303798" cy="2653996"/>
          </a:xfrm>
          <a:prstGeom prst="rect">
            <a:avLst/>
          </a:prstGeom>
          <a:noFill/>
        </p:spPr>
        <p:txBody>
          <a:bodyPr wrap="square">
            <a:spAutoFit/>
          </a:bodyPr>
          <a:lstStyle/>
          <a:p>
            <a:pPr algn="just">
              <a:lnSpc>
                <a:spcPct val="107000"/>
              </a:lnSpc>
              <a:spcAft>
                <a:spcPts val="800"/>
              </a:spcAft>
            </a:pPr>
            <a:r>
              <a:rPr lang="ro-RO"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Taxonomii ale strategiilor didactice :</a:t>
            </a:r>
          </a:p>
          <a:p>
            <a:pPr algn="just">
              <a:lnSpc>
                <a:spcPct val="107000"/>
              </a:lnSpc>
              <a:spcAft>
                <a:spcPts val="800"/>
              </a:spcAft>
            </a:pPr>
            <a:r>
              <a:rPr lang="ro-RO" sz="2000" dirty="0">
                <a:effectLst/>
                <a:latin typeface="Calibri" panose="020F0502020204030204" pitchFamily="34" charset="0"/>
                <a:ea typeface="Calibri" panose="020F0502020204030204" pitchFamily="34" charset="0"/>
                <a:cs typeface="Times New Roman" panose="02020603050405020304" pitchFamily="18" charset="0"/>
              </a:rPr>
              <a:t>Există încercări de realizare a unor taxonomii ale strategiilor didactice (Potolea, D, 1998;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Cerghit</a:t>
            </a:r>
            <a:r>
              <a:rPr lang="ro-RO" sz="2000" dirty="0">
                <a:effectLst/>
                <a:latin typeface="Calibri" panose="020F0502020204030204" pitchFamily="34" charset="0"/>
                <a:ea typeface="Calibri" panose="020F0502020204030204" pitchFamily="34" charset="0"/>
                <a:cs typeface="Times New Roman" panose="02020603050405020304" pitchFamily="18" charset="0"/>
              </a:rPr>
              <a:t>, I., 1998;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Joiţa</a:t>
            </a:r>
            <a:r>
              <a:rPr lang="ro-RO" sz="2000" dirty="0">
                <a:effectLst/>
                <a:latin typeface="Calibri" panose="020F0502020204030204" pitchFamily="34" charset="0"/>
                <a:ea typeface="Calibri" panose="020F0502020204030204" pitchFamily="34" charset="0"/>
                <a:cs typeface="Times New Roman" panose="02020603050405020304" pitchFamily="18" charset="0"/>
              </a:rPr>
              <a:t>, Elena, 1998, Cristea, S., 1999;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Negreţ</a:t>
            </a:r>
            <a:r>
              <a:rPr lang="ro-RO" sz="2000" dirty="0">
                <a:effectLst/>
                <a:latin typeface="Calibri" panose="020F0502020204030204" pitchFamily="34" charset="0"/>
                <a:ea typeface="Calibri" panose="020F0502020204030204" pitchFamily="34" charset="0"/>
                <a:cs typeface="Times New Roman" panose="02020603050405020304" pitchFamily="18" charset="0"/>
              </a:rPr>
              <a:t>–Dobridor, I., 2009 etc.).  Marea lor diversitate rezultă din criteriile luate în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consideraţie</a:t>
            </a:r>
            <a:r>
              <a:rPr lang="ro-RO"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ro-RO" sz="2000" dirty="0">
                <a:effectLst/>
                <a:latin typeface="Calibri" panose="020F0502020204030204" pitchFamily="34" charset="0"/>
                <a:ea typeface="Calibri" panose="020F0502020204030204" pitchFamily="34" charset="0"/>
                <a:cs typeface="Times New Roman" panose="02020603050405020304" pitchFamily="18" charset="0"/>
              </a:rPr>
              <a:t> Din analiza diferitelor taxonomii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a criteriilor care stau la baza acestora rezultă anumite elemente unificatoare. În acest sens, pot fi identificate următoarele categorii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tipuri de strategii: </a:t>
            </a:r>
          </a:p>
        </p:txBody>
      </p:sp>
      <p:pic>
        <p:nvPicPr>
          <p:cNvPr id="4" name="Picture 2" descr="carte frumoasa poza site – Școala Gimnazială ”Mihai Eminescu” Pitești">
            <a:extLst>
              <a:ext uri="{FF2B5EF4-FFF2-40B4-BE49-F238E27FC236}">
                <a16:creationId xmlns:a16="http://schemas.microsoft.com/office/drawing/2014/main" id="{052926DE-351A-4D7E-B029-FF64484A2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ine 4">
            <a:hlinkClick r:id="rId3"/>
            <a:extLst>
              <a:ext uri="{FF2B5EF4-FFF2-40B4-BE49-F238E27FC236}">
                <a16:creationId xmlns:a16="http://schemas.microsoft.com/office/drawing/2014/main" id="{2D50D7E3-3A09-410D-8D63-060EA307A3F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spTree>
    <p:extLst>
      <p:ext uri="{BB962C8B-B14F-4D97-AF65-F5344CB8AC3E}">
        <p14:creationId xmlns:p14="http://schemas.microsoft.com/office/powerpoint/2010/main" val="327185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DC3A22D7-F8B1-4B11-A253-38433543C9DB}"/>
              </a:ext>
            </a:extLst>
          </p:cNvPr>
          <p:cNvSpPr txBox="1"/>
          <p:nvPr/>
        </p:nvSpPr>
        <p:spPr>
          <a:xfrm>
            <a:off x="1296139" y="2503722"/>
            <a:ext cx="8842159" cy="1721690"/>
          </a:xfrm>
          <a:prstGeom prst="rect">
            <a:avLst/>
          </a:prstGeom>
          <a:noFill/>
        </p:spPr>
        <p:txBody>
          <a:bodyPr wrap="square">
            <a:spAutoFit/>
          </a:bodyPr>
          <a:lstStyle/>
          <a:p>
            <a:pPr marL="342900" lvl="0" indent="-342900" algn="just">
              <a:lnSpc>
                <a:spcPct val="107000"/>
              </a:lnSpc>
              <a:buFont typeface="+mj-lt"/>
              <a:buAutoNum type="alphaLcParenBoth"/>
            </a:pPr>
            <a:r>
              <a:rPr lang="ro-RO" sz="2000" dirty="0">
                <a:effectLst/>
                <a:latin typeface="Calibri" panose="020F0502020204030204" pitchFamily="34" charset="0"/>
                <a:ea typeface="Calibri" panose="020F0502020204030204" pitchFamily="34" charset="0"/>
                <a:cs typeface="Times New Roman" panose="02020603050405020304" pitchFamily="18" charset="0"/>
              </a:rPr>
              <a:t>Strategii centrate pe activitatea profesorului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pe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acţiunea</a:t>
            </a:r>
            <a:r>
              <a:rPr lang="ro-RO" sz="2000" dirty="0">
                <a:effectLst/>
                <a:latin typeface="Calibri" panose="020F0502020204030204" pitchFamily="34" charset="0"/>
                <a:ea typeface="Calibri" panose="020F0502020204030204" pitchFamily="34" charset="0"/>
                <a:cs typeface="Times New Roman" panose="02020603050405020304" pitchFamily="18" charset="0"/>
              </a:rPr>
              <a:t> de predare: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discursive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explicative;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discursive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conversative;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discursive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demonstrative; </a:t>
            </a:r>
          </a:p>
          <a:p>
            <a:pPr marL="457200" algn="just">
              <a:lnSpc>
                <a:spcPct val="107000"/>
              </a:lnSpc>
              <a:spcAft>
                <a:spcPts val="800"/>
              </a:spcAft>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algoritmice (prescriptive); </a:t>
            </a:r>
          </a:p>
        </p:txBody>
      </p:sp>
      <p:pic>
        <p:nvPicPr>
          <p:cNvPr id="4" name="Picture 2" descr="carte frumoasa poza site – Școala Gimnazială ”Mihai Eminescu” Pitești">
            <a:extLst>
              <a:ext uri="{FF2B5EF4-FFF2-40B4-BE49-F238E27FC236}">
                <a16:creationId xmlns:a16="http://schemas.microsoft.com/office/drawing/2014/main" id="{9691725B-987D-4271-8DAC-294C13867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ine 4">
            <a:hlinkClick r:id="rId3"/>
            <a:extLst>
              <a:ext uri="{FF2B5EF4-FFF2-40B4-BE49-F238E27FC236}">
                <a16:creationId xmlns:a16="http://schemas.microsoft.com/office/drawing/2014/main" id="{8E6A48D3-98E6-4529-B873-761A355251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spTree>
    <p:extLst>
      <p:ext uri="{BB962C8B-B14F-4D97-AF65-F5344CB8AC3E}">
        <p14:creationId xmlns:p14="http://schemas.microsoft.com/office/powerpoint/2010/main" val="28639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270EA90B-8112-41F6-B7C0-5E295A23710C}"/>
              </a:ext>
            </a:extLst>
          </p:cNvPr>
          <p:cNvSpPr txBox="1"/>
          <p:nvPr/>
        </p:nvSpPr>
        <p:spPr>
          <a:xfrm>
            <a:off x="1251752" y="1598428"/>
            <a:ext cx="8571389" cy="3038973"/>
          </a:xfrm>
          <a:prstGeom prst="rect">
            <a:avLst/>
          </a:prstGeom>
          <a:noFill/>
        </p:spPr>
        <p:txBody>
          <a:bodyPr wrap="square">
            <a:spAutoFit/>
          </a:bodyPr>
          <a:lstStyle/>
          <a:p>
            <a:pPr marL="342900" lvl="0" indent="-342900" algn="just">
              <a:lnSpc>
                <a:spcPct val="107000"/>
              </a:lnSpc>
              <a:buFont typeface="+mj-lt"/>
              <a:buAutoNum type="alphaLcParenBoth"/>
            </a:pPr>
            <a:r>
              <a:rPr lang="ro-RO" sz="2000" dirty="0">
                <a:effectLst/>
                <a:latin typeface="Calibri" panose="020F0502020204030204" pitchFamily="34" charset="0"/>
                <a:ea typeface="Calibri" panose="020F0502020204030204" pitchFamily="34" charset="0"/>
                <a:cs typeface="Times New Roman" panose="02020603050405020304" pitchFamily="18" charset="0"/>
              </a:rPr>
              <a:t>Strategii centrate pe activitatea de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2000" dirty="0">
                <a:effectLst/>
                <a:latin typeface="Calibri" panose="020F0502020204030204" pitchFamily="34" charset="0"/>
                <a:ea typeface="Calibri" panose="020F0502020204030204" pitchFamily="34" charset="0"/>
                <a:cs typeface="Times New Roman" panose="02020603050405020304" pitchFamily="18" charset="0"/>
              </a:rPr>
              <a:t>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interacţiunea</a:t>
            </a:r>
            <a:r>
              <a:rPr lang="ro-RO" sz="2000" dirty="0">
                <a:effectLst/>
                <a:latin typeface="Calibri" panose="020F0502020204030204" pitchFamily="34" charset="0"/>
                <a:ea typeface="Calibri" panose="020F0502020204030204" pitchFamily="34" charset="0"/>
                <a:cs typeface="Times New Roman" panose="02020603050405020304" pitchFamily="18" charset="0"/>
              </a:rPr>
              <a:t> profesor–elev: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bazate pe cercetare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explorare (cercetări investigative);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bazate pe exploatarea manualului;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bazate pe exploatarea diferitelor suporturi de instruire;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problematizante;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bazate pe utilizarea modelelor;</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rPr>
              <a:t> </a:t>
            </a: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bazate pe activitatea practică;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centrate pe construirea de proiecte;  </a:t>
            </a:r>
          </a:p>
          <a:p>
            <a:pPr marL="457200" algn="just">
              <a:lnSpc>
                <a:spcPct val="107000"/>
              </a:lnSpc>
              <a:spcAft>
                <a:spcPts val="800"/>
              </a:spcAft>
            </a:pPr>
            <a:r>
              <a:rPr lang="ro-RO"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Strategii bazate pe tehnologia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informaţiei</a:t>
            </a:r>
            <a:r>
              <a:rPr lang="ro-RO" sz="2000" dirty="0">
                <a:effectLst/>
                <a:latin typeface="Calibri" panose="020F0502020204030204" pitchFamily="34" charset="0"/>
                <a:ea typeface="Calibri" panose="020F0502020204030204" pitchFamily="34" charset="0"/>
                <a:cs typeface="Times New Roman" panose="02020603050405020304" pitchFamily="18" charset="0"/>
              </a:rPr>
              <a:t>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comunicării (TIC);</a:t>
            </a:r>
          </a:p>
        </p:txBody>
      </p:sp>
      <p:pic>
        <p:nvPicPr>
          <p:cNvPr id="4" name="Picture 2" descr="carte frumoasa poza site – Școala Gimnazială ”Mihai Eminescu” Pitești">
            <a:extLst>
              <a:ext uri="{FF2B5EF4-FFF2-40B4-BE49-F238E27FC236}">
                <a16:creationId xmlns:a16="http://schemas.microsoft.com/office/drawing/2014/main" id="{B4C5D800-B2AE-415E-BB4F-18383F335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8D4C39F-6899-4C51-8BA7-AAC35440C4F2}"/>
              </a:ext>
            </a:extLst>
          </p:cNvPr>
          <p:cNvSpPr txBox="1"/>
          <p:nvPr/>
        </p:nvSpPr>
        <p:spPr>
          <a:xfrm>
            <a:off x="2139518" y="2947080"/>
            <a:ext cx="7008920" cy="1065676"/>
          </a:xfrm>
          <a:prstGeom prst="rect">
            <a:avLst/>
          </a:prstGeom>
          <a:noFill/>
        </p:spPr>
        <p:txBody>
          <a:bodyPr wrap="square">
            <a:spAutoFit/>
          </a:bodyPr>
          <a:lstStyle/>
          <a:p>
            <a:pPr marL="457200" algn="just">
              <a:lnSpc>
                <a:spcPct val="107000"/>
              </a:lnSpc>
            </a:pPr>
            <a:r>
              <a:rPr lang="ro-RO"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2000" dirty="0">
                <a:effectLst/>
                <a:latin typeface="Calibri" panose="020F0502020204030204" pitchFamily="34" charset="0"/>
                <a:ea typeface="Calibri" panose="020F0502020204030204" pitchFamily="34" charset="0"/>
                <a:cs typeface="Times New Roman" panose="02020603050405020304" pitchFamily="18" charset="0"/>
              </a:rPr>
              <a:t>(c) Strategii mixte; </a:t>
            </a:r>
          </a:p>
          <a:p>
            <a:pPr marL="457200" algn="just">
              <a:lnSpc>
                <a:spcPct val="107000"/>
              </a:lnSpc>
            </a:pPr>
            <a:r>
              <a:rPr lang="ro-RO" sz="2000" dirty="0">
                <a:effectLst/>
                <a:latin typeface="Calibri" panose="020F0502020204030204" pitchFamily="34" charset="0"/>
                <a:ea typeface="Calibri" panose="020F0502020204030204" pitchFamily="34" charset="0"/>
                <a:cs typeface="Times New Roman" panose="02020603050405020304" pitchFamily="18" charset="0"/>
              </a:rPr>
              <a:t>(d) Strategii integratoare: strategia holistică; </a:t>
            </a:r>
          </a:p>
          <a:p>
            <a:pPr marL="457200" algn="just">
              <a:lnSpc>
                <a:spcPct val="107000"/>
              </a:lnSpc>
              <a:spcAft>
                <a:spcPts val="800"/>
              </a:spcAft>
            </a:pPr>
            <a:r>
              <a:rPr lang="ro-RO" sz="2000" dirty="0">
                <a:effectLst/>
                <a:latin typeface="Calibri" panose="020F0502020204030204" pitchFamily="34" charset="0"/>
                <a:ea typeface="Calibri" panose="020F0502020204030204" pitchFamily="34" charset="0"/>
                <a:cs typeface="Times New Roman" panose="02020603050405020304" pitchFamily="18" charset="0"/>
              </a:rPr>
              <a:t>(e) Strategii de evaluare.</a:t>
            </a:r>
          </a:p>
        </p:txBody>
      </p:sp>
      <p:pic>
        <p:nvPicPr>
          <p:cNvPr id="4" name="Picture 2" descr="carte frumoasa poza site – Școala Gimnazială ”Mihai Eminescu” Pitești">
            <a:extLst>
              <a:ext uri="{FF2B5EF4-FFF2-40B4-BE49-F238E27FC236}">
                <a16:creationId xmlns:a16="http://schemas.microsoft.com/office/drawing/2014/main" id="{4CFD658C-3CE0-4694-A79D-C65C3EA49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ine 4">
            <a:hlinkClick r:id="rId3"/>
            <a:extLst>
              <a:ext uri="{FF2B5EF4-FFF2-40B4-BE49-F238E27FC236}">
                <a16:creationId xmlns:a16="http://schemas.microsoft.com/office/drawing/2014/main" id="{CF2D5C00-02B5-497C-8324-41C134057F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spTree>
    <p:extLst>
      <p:ext uri="{BB962C8B-B14F-4D97-AF65-F5344CB8AC3E}">
        <p14:creationId xmlns:p14="http://schemas.microsoft.com/office/powerpoint/2010/main" val="298968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FCDECB-7195-4630-8B92-4C554C1EBD08}"/>
              </a:ext>
            </a:extLst>
          </p:cNvPr>
          <p:cNvSpPr>
            <a:spLocks noGrp="1"/>
          </p:cNvSpPr>
          <p:nvPr>
            <p:ph type="title"/>
          </p:nvPr>
        </p:nvSpPr>
        <p:spPr>
          <a:xfrm>
            <a:off x="984795" y="609600"/>
            <a:ext cx="10364452" cy="1605094"/>
          </a:xfrm>
        </p:spPr>
        <p:txBody>
          <a:bodyPr>
            <a:normAutofit fontScale="90000"/>
          </a:bodyPr>
          <a:lstStyle/>
          <a:p>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Domeniile de </a:t>
            </a:r>
            <a:r>
              <a:rPr lang="ro-RO" sz="22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competenţe</a:t>
            </a: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cheie recomandate de Comisia Europeană (sinteză realizată după documentele Comisiei Europene)</a:t>
            </a: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1.Comunicare în limba maternă  </a:t>
            </a:r>
            <a:br>
              <a:rPr lang="ro-RO"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ro-RO" b="1" dirty="0">
              <a:effectLst>
                <a:outerShdw blurRad="38100" dist="38100" dir="2700000" algn="tl">
                  <a:srgbClr val="000000">
                    <a:alpha val="43137"/>
                  </a:srgbClr>
                </a:outerShdw>
              </a:effectLst>
            </a:endParaRPr>
          </a:p>
        </p:txBody>
      </p:sp>
      <p:sp>
        <p:nvSpPr>
          <p:cNvPr id="3" name="Substituent text 2">
            <a:extLst>
              <a:ext uri="{FF2B5EF4-FFF2-40B4-BE49-F238E27FC236}">
                <a16:creationId xmlns:a16="http://schemas.microsoft.com/office/drawing/2014/main" id="{8A5861D6-31A9-4964-865C-8CD4D7A330FC}"/>
              </a:ext>
            </a:extLst>
          </p:cNvPr>
          <p:cNvSpPr>
            <a:spLocks noGrp="1"/>
          </p:cNvSpPr>
          <p:nvPr>
            <p:ph type="body" idx="1"/>
          </p:nvPr>
        </p:nvSpPr>
        <p:spPr>
          <a:xfrm>
            <a:off x="913774" y="2214694"/>
            <a:ext cx="3298976" cy="728661"/>
          </a:xfrm>
        </p:spPr>
        <p:txBody>
          <a:bodyPr/>
          <a:lstStyle/>
          <a:p>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Cunoştinţe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4" name="Substituent text 3">
            <a:extLst>
              <a:ext uri="{FF2B5EF4-FFF2-40B4-BE49-F238E27FC236}">
                <a16:creationId xmlns:a16="http://schemas.microsoft.com/office/drawing/2014/main" id="{67A24686-5EAC-44B8-9A41-4B1B2936386E}"/>
              </a:ext>
            </a:extLst>
          </p:cNvPr>
          <p:cNvSpPr>
            <a:spLocks noGrp="1"/>
          </p:cNvSpPr>
          <p:nvPr>
            <p:ph type="body" sz="half" idx="15"/>
          </p:nvPr>
        </p:nvSpPr>
        <p:spPr/>
        <p:txBody>
          <a:bodyPr>
            <a:noAutofit/>
          </a:bodyPr>
          <a:lstStyle/>
          <a:p>
            <a:pPr marL="457200" algn="just"/>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vocabular; </a:t>
            </a:r>
          </a:p>
          <a:p>
            <a:pPr marL="457200" algn="just"/>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gramatică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funcţională</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funcţii</a:t>
            </a:r>
            <a:r>
              <a:rPr lang="ro-RO" sz="1600" dirty="0">
                <a:effectLst/>
                <a:latin typeface="Calibri" panose="020F0502020204030204" pitchFamily="34" charset="0"/>
                <a:ea typeface="Calibri" panose="020F0502020204030204" pitchFamily="34" charset="0"/>
                <a:cs typeface="Times New Roman" panose="02020603050405020304" pitchFamily="18" charset="0"/>
              </a:rPr>
              <a:t> ale limbii (acte de vorbire) ;</a:t>
            </a:r>
          </a:p>
          <a:p>
            <a:pPr marL="457200" algn="just"/>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conştientizarea</a:t>
            </a:r>
            <a:r>
              <a:rPr lang="ro-RO" sz="1600" dirty="0">
                <a:effectLst/>
                <a:latin typeface="Calibri" panose="020F0502020204030204" pitchFamily="34" charset="0"/>
                <a:ea typeface="Calibri" panose="020F0502020204030204" pitchFamily="34" charset="0"/>
                <a:cs typeface="Times New Roman" panose="02020603050405020304" pitchFamily="18" charset="0"/>
              </a:rPr>
              <a:t> principalelor tipuri de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interacţiune</a:t>
            </a:r>
            <a:r>
              <a:rPr lang="ro-RO" sz="1600" dirty="0">
                <a:effectLst/>
                <a:latin typeface="Calibri" panose="020F0502020204030204" pitchFamily="34" charset="0"/>
                <a:ea typeface="Calibri" panose="020F0502020204030204" pitchFamily="34" charset="0"/>
                <a:cs typeface="Times New Roman" panose="02020603050405020304" pitchFamily="18" charset="0"/>
              </a:rPr>
              <a:t> verbală; </a:t>
            </a:r>
          </a:p>
          <a:p>
            <a:pPr marL="457200" algn="just"/>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un registru de texte literare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nonliterare;</a:t>
            </a:r>
          </a:p>
          <a:p>
            <a:pPr marL="457200" algn="just">
              <a:spcAft>
                <a:spcPts val="800"/>
              </a:spcAft>
            </a:pP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principalele caracteristici ale diferitelor stiluri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registre de limbă ;</a:t>
            </a:r>
          </a:p>
          <a:p>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ro-RO" sz="1600" dirty="0">
                <a:effectLst/>
                <a:latin typeface="Calibri" panose="020F0502020204030204" pitchFamily="34" charset="0"/>
                <a:ea typeface="Calibri" panose="020F0502020204030204" pitchFamily="34" charset="0"/>
                <a:cs typeface="Times New Roman" panose="02020603050405020304" pitchFamily="18" charset="0"/>
              </a:rPr>
              <a:t> variabilitatea limbii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a comunicării diferite contexte .</a:t>
            </a:r>
            <a:endParaRPr lang="ro-RO" sz="1600" dirty="0"/>
          </a:p>
        </p:txBody>
      </p:sp>
      <p:sp>
        <p:nvSpPr>
          <p:cNvPr id="5" name="Substituent text 4">
            <a:extLst>
              <a:ext uri="{FF2B5EF4-FFF2-40B4-BE49-F238E27FC236}">
                <a16:creationId xmlns:a16="http://schemas.microsoft.com/office/drawing/2014/main" id="{F9900C0C-0A22-49B6-9EE3-FA3C4E16969D}"/>
              </a:ext>
            </a:extLst>
          </p:cNvPr>
          <p:cNvSpPr>
            <a:spLocks noGrp="1"/>
          </p:cNvSpPr>
          <p:nvPr>
            <p:ph type="body" sz="quarter" idx="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Deprinderi / aptitudini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6" name="Substituent text 5">
            <a:extLst>
              <a:ext uri="{FF2B5EF4-FFF2-40B4-BE49-F238E27FC236}">
                <a16:creationId xmlns:a16="http://schemas.microsoft.com/office/drawing/2014/main" id="{A2C93141-0541-4A70-AB69-BCA21AB46F7B}"/>
              </a:ext>
            </a:extLst>
          </p:cNvPr>
          <p:cNvSpPr>
            <a:spLocks noGrp="1"/>
          </p:cNvSpPr>
          <p:nvPr>
            <p:ph type="body" sz="half" idx="16"/>
          </p:nvPr>
        </p:nvSpPr>
        <p:spPr>
          <a:xfrm>
            <a:off x="4212750" y="2943355"/>
            <a:ext cx="3531949" cy="3785919"/>
          </a:xfrm>
        </p:spPr>
        <p:txBody>
          <a:bodyPr>
            <a:normAutofit fontScale="70000" lnSpcReduction="20000"/>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2300" dirty="0">
                <a:effectLst/>
                <a:latin typeface="Calibri" panose="020F0502020204030204" pitchFamily="34" charset="0"/>
                <a:ea typeface="Calibri" panose="020F0502020204030204" pitchFamily="34" charset="0"/>
                <a:cs typeface="Times New Roman" panose="02020603050405020304" pitchFamily="18" charset="0"/>
              </a:rPr>
              <a:t>a comunica oral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300" dirty="0">
                <a:effectLst/>
                <a:latin typeface="Calibri" panose="020F0502020204030204" pitchFamily="34" charset="0"/>
                <a:ea typeface="Calibri" panose="020F0502020204030204" pitchFamily="34" charset="0"/>
                <a:cs typeface="Times New Roman" panose="02020603050405020304" pitchFamily="18" charset="0"/>
              </a:rPr>
              <a:t> scris într-o varietate de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situaţii</a:t>
            </a:r>
            <a:r>
              <a:rPr lang="ro-RO" sz="23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23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300" dirty="0">
                <a:effectLst/>
                <a:latin typeface="Calibri" panose="020F0502020204030204" pitchFamily="34" charset="0"/>
                <a:ea typeface="Calibri" panose="020F0502020204030204" pitchFamily="34" charset="0"/>
                <a:cs typeface="Times New Roman" panose="02020603050405020304" pitchFamily="18" charset="0"/>
              </a:rPr>
              <a:t> a monitoriza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300" dirty="0">
                <a:effectLst/>
                <a:latin typeface="Calibri" panose="020F0502020204030204" pitchFamily="34" charset="0"/>
                <a:ea typeface="Calibri" panose="020F0502020204030204" pitchFamily="34" charset="0"/>
                <a:cs typeface="Times New Roman" panose="02020603050405020304" pitchFamily="18" charset="0"/>
              </a:rPr>
              <a:t> adapta propria comunicare la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cerinţele</a:t>
            </a:r>
            <a:r>
              <a:rPr lang="ro-RO" sz="2300" dirty="0">
                <a:effectLst/>
                <a:latin typeface="Calibri" panose="020F0502020204030204" pitchFamily="34" charset="0"/>
                <a:ea typeface="Calibri" panose="020F0502020204030204" pitchFamily="34" charset="0"/>
                <a:cs typeface="Times New Roman" panose="02020603050405020304" pitchFamily="18" charset="0"/>
              </a:rPr>
              <a:t>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situaţiei</a:t>
            </a:r>
            <a:r>
              <a:rPr lang="ro-RO" sz="23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23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300" dirty="0">
                <a:effectLst/>
                <a:latin typeface="Calibri" panose="020F0502020204030204" pitchFamily="34" charset="0"/>
                <a:ea typeface="Calibri" panose="020F0502020204030204" pitchFamily="34" charset="0"/>
                <a:cs typeface="Times New Roman" panose="02020603050405020304" pitchFamily="18" charset="0"/>
              </a:rPr>
              <a:t> a distinge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300" dirty="0">
                <a:effectLst/>
                <a:latin typeface="Calibri" panose="020F0502020204030204" pitchFamily="34" charset="0"/>
                <a:ea typeface="Calibri" panose="020F0502020204030204" pitchFamily="34" charset="0"/>
                <a:cs typeface="Times New Roman" panose="02020603050405020304" pitchFamily="18" charset="0"/>
              </a:rPr>
              <a:t> a folosi diferite tipuri de texte;</a:t>
            </a:r>
          </a:p>
          <a:p>
            <a:pPr marL="457200" algn="just">
              <a:lnSpc>
                <a:spcPct val="107000"/>
              </a:lnSpc>
            </a:pPr>
            <a:r>
              <a:rPr lang="ro-RO" sz="2300" dirty="0">
                <a:effectLst/>
                <a:latin typeface="Calibri" panose="020F0502020204030204" pitchFamily="34" charset="0"/>
                <a:ea typeface="Calibri" panose="020F0502020204030204" pitchFamily="34" charset="0"/>
                <a:cs typeface="Times New Roman" panose="02020603050405020304" pitchFamily="18" charset="0"/>
              </a:rPr>
              <a:t> </a:t>
            </a:r>
            <a:r>
              <a:rPr lang="ro-RO" sz="23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300" dirty="0">
                <a:effectLst/>
                <a:latin typeface="Calibri" panose="020F0502020204030204" pitchFamily="34" charset="0"/>
                <a:ea typeface="Calibri" panose="020F0502020204030204" pitchFamily="34" charset="0"/>
                <a:cs typeface="Times New Roman" panose="02020603050405020304" pitchFamily="18" charset="0"/>
              </a:rPr>
              <a:t> a căuta, a colecta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300" dirty="0">
                <a:effectLst/>
                <a:latin typeface="Calibri" panose="020F0502020204030204" pitchFamily="34" charset="0"/>
                <a:ea typeface="Calibri" panose="020F0502020204030204" pitchFamily="34" charset="0"/>
                <a:cs typeface="Times New Roman" panose="02020603050405020304" pitchFamily="18" charset="0"/>
              </a:rPr>
              <a:t> a procesa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informaţia</a:t>
            </a:r>
            <a:r>
              <a:rPr lang="ro-RO" sz="23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23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300" dirty="0">
                <a:effectLst/>
                <a:latin typeface="Calibri" panose="020F0502020204030204" pitchFamily="34" charset="0"/>
                <a:ea typeface="Calibri" panose="020F0502020204030204" pitchFamily="34" charset="0"/>
                <a:cs typeface="Times New Roman" panose="02020603050405020304" pitchFamily="18" charset="0"/>
              </a:rPr>
              <a:t> a folosi resurse;</a:t>
            </a:r>
          </a:p>
          <a:p>
            <a:pPr marL="457200" algn="just">
              <a:lnSpc>
                <a:spcPct val="107000"/>
              </a:lnSpc>
              <a:spcAft>
                <a:spcPts val="800"/>
              </a:spcAft>
            </a:pPr>
            <a:r>
              <a:rPr lang="ro-RO" sz="2300" dirty="0">
                <a:effectLst/>
                <a:latin typeface="Calibri" panose="020F0502020204030204" pitchFamily="34" charset="0"/>
                <a:ea typeface="Calibri" panose="020F0502020204030204" pitchFamily="34" charset="0"/>
                <a:cs typeface="Times New Roman" panose="02020603050405020304" pitchFamily="18" charset="0"/>
              </a:rPr>
              <a:t> </a:t>
            </a:r>
            <a:r>
              <a:rPr lang="ro-RO" sz="23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2300" dirty="0">
                <a:effectLst/>
                <a:latin typeface="Calibri" panose="020F0502020204030204" pitchFamily="34" charset="0"/>
                <a:ea typeface="Calibri" panose="020F0502020204030204" pitchFamily="34" charset="0"/>
                <a:cs typeface="Times New Roman" panose="02020603050405020304" pitchFamily="18" charset="0"/>
              </a:rPr>
              <a:t> a formula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300" dirty="0">
                <a:effectLst/>
                <a:latin typeface="Calibri" panose="020F0502020204030204" pitchFamily="34" charset="0"/>
                <a:ea typeface="Calibri" panose="020F0502020204030204" pitchFamily="34" charset="0"/>
                <a:cs typeface="Times New Roman" panose="02020603050405020304" pitchFamily="18" charset="0"/>
              </a:rPr>
              <a:t> a exprima argumente orale </a:t>
            </a:r>
            <a:r>
              <a:rPr lang="ro-RO" sz="23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300" dirty="0">
                <a:effectLst/>
                <a:latin typeface="Calibri" panose="020F0502020204030204" pitchFamily="34" charset="0"/>
                <a:ea typeface="Calibri" panose="020F0502020204030204" pitchFamily="34" charset="0"/>
                <a:cs typeface="Times New Roman" panose="02020603050405020304" pitchFamily="18" charset="0"/>
              </a:rPr>
              <a:t> scrise, în mod convingător.</a:t>
            </a:r>
          </a:p>
          <a:p>
            <a:endParaRPr lang="ro-RO" dirty="0"/>
          </a:p>
        </p:txBody>
      </p:sp>
      <p:sp>
        <p:nvSpPr>
          <p:cNvPr id="7" name="Substituent text 6">
            <a:extLst>
              <a:ext uri="{FF2B5EF4-FFF2-40B4-BE49-F238E27FC236}">
                <a16:creationId xmlns:a16="http://schemas.microsoft.com/office/drawing/2014/main" id="{B932E087-A86D-4EC8-A55F-275319E311A1}"/>
              </a:ext>
            </a:extLst>
          </p:cNvPr>
          <p:cNvSpPr>
            <a:spLocks noGrp="1"/>
          </p:cNvSpPr>
          <p:nvPr>
            <p:ph type="body" sz="quarter" idx="1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 Atitudini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8" name="Substituent text 7">
            <a:extLst>
              <a:ext uri="{FF2B5EF4-FFF2-40B4-BE49-F238E27FC236}">
                <a16:creationId xmlns:a16="http://schemas.microsoft.com/office/drawing/2014/main" id="{C7C39081-45AE-4862-AE88-45671C0E1D36}"/>
              </a:ext>
            </a:extLst>
          </p:cNvPr>
          <p:cNvSpPr>
            <a:spLocks noGrp="1"/>
          </p:cNvSpPr>
          <p:nvPr>
            <p:ph type="body" sz="half" idx="17"/>
          </p:nvPr>
        </p:nvSpPr>
        <p:spPr>
          <a:xfrm>
            <a:off x="7973298" y="2943355"/>
            <a:ext cx="3304928" cy="3785919"/>
          </a:xfrm>
        </p:spPr>
        <p:txBody>
          <a:bodyPr>
            <a:normAutofit fontScale="92500" lnSpcReduction="10000"/>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atitudine pozitivă pentru dialog constructiv ;</a:t>
            </a:r>
          </a:p>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aprecierea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calităţilor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estetice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dorinţa</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 le promova ;</a:t>
            </a:r>
          </a:p>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interesul de a comunica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interacţiona</a:t>
            </a:r>
            <a:r>
              <a:rPr lang="ro-RO" sz="1800" dirty="0">
                <a:effectLst/>
                <a:latin typeface="Calibri" panose="020F0502020204030204" pitchFamily="34" charset="0"/>
                <a:ea typeface="Calibri" panose="020F0502020204030204" pitchFamily="34" charset="0"/>
                <a:cs typeface="Times New Roman" panose="02020603050405020304" pitchFamily="18" charset="0"/>
              </a:rPr>
              <a:t>) cu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alţii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ro-RO" sz="1800" dirty="0" err="1">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c</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onştientizarea</a:t>
            </a:r>
            <a:r>
              <a:rPr lang="ro-RO" sz="1800" dirty="0">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rPr>
              <a:t>impactului limbajului asupra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celorlalţi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nevoia de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înţelege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 utiliza limbajul într-un mod pozitiv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responsabil.</a:t>
            </a:r>
          </a:p>
          <a:p>
            <a:endParaRPr lang="ro-RO" dirty="0"/>
          </a:p>
        </p:txBody>
      </p:sp>
    </p:spTree>
    <p:extLst>
      <p:ext uri="{BB962C8B-B14F-4D97-AF65-F5344CB8AC3E}">
        <p14:creationId xmlns:p14="http://schemas.microsoft.com/office/powerpoint/2010/main" val="376510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u 1">
            <a:extLst>
              <a:ext uri="{FF2B5EF4-FFF2-40B4-BE49-F238E27FC236}">
                <a16:creationId xmlns:a16="http://schemas.microsoft.com/office/drawing/2014/main" id="{403537A9-668E-4CA9-B39C-CE7C721273CC}"/>
              </a:ext>
            </a:extLst>
          </p:cNvPr>
          <p:cNvSpPr>
            <a:spLocks noGrp="1"/>
          </p:cNvSpPr>
          <p:nvPr>
            <p:ph type="title"/>
          </p:nvPr>
        </p:nvSpPr>
        <p:spPr/>
        <p:txBody>
          <a:bodyPr>
            <a:normAutofit fontScale="90000"/>
          </a:bodyPr>
          <a:lstStyle/>
          <a:p>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Domeniile de </a:t>
            </a:r>
            <a:r>
              <a:rPr lang="ro-RO" sz="22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competenţe</a:t>
            </a: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cheie recomandate de Comisia Europeană (sinteză realizată după documentele Comisiei Europene)</a:t>
            </a: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 Comunicare în limbi străine  </a:t>
            </a: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text 2">
            <a:extLst>
              <a:ext uri="{FF2B5EF4-FFF2-40B4-BE49-F238E27FC236}">
                <a16:creationId xmlns:a16="http://schemas.microsoft.com/office/drawing/2014/main" id="{B53F964C-83AB-4346-AAD2-9696EC886835}"/>
              </a:ext>
            </a:extLst>
          </p:cNvPr>
          <p:cNvSpPr>
            <a:spLocks noGrp="1"/>
          </p:cNvSpPr>
          <p:nvPr>
            <p:ph type="body" idx="1"/>
          </p:nvPr>
        </p:nvSpPr>
        <p:spPr/>
        <p:txBody>
          <a:bodyPr/>
          <a:lstStyle/>
          <a:p>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Cunoştinţe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4" name="Substituent text 3">
            <a:extLst>
              <a:ext uri="{FF2B5EF4-FFF2-40B4-BE49-F238E27FC236}">
                <a16:creationId xmlns:a16="http://schemas.microsoft.com/office/drawing/2014/main" id="{6BD548B9-06FA-4379-84A7-8B246E881EA4}"/>
              </a:ext>
            </a:extLst>
          </p:cNvPr>
          <p:cNvSpPr>
            <a:spLocks noGrp="1"/>
          </p:cNvSpPr>
          <p:nvPr>
            <p:ph type="body" sz="half" idx="15"/>
          </p:nvPr>
        </p:nvSpPr>
        <p:spPr/>
        <p:txBody>
          <a:bodyPr>
            <a:normAutofit/>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a:effectLst/>
                <a:latin typeface="Calibri" panose="020F0502020204030204" pitchFamily="34" charset="0"/>
                <a:ea typeface="Calibri" panose="020F0502020204030204" pitchFamily="34" charset="0"/>
                <a:cs typeface="Times New Roman" panose="02020603050405020304" pitchFamily="18" charset="0"/>
              </a:rPr>
              <a:t>vocabular ;</a:t>
            </a:r>
          </a:p>
          <a:p>
            <a:pPr marL="457200" algn="just">
              <a:lnSpc>
                <a:spcPct val="107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gramatică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funcţională</a:t>
            </a:r>
            <a:r>
              <a:rPr lang="ro-RO" sz="1600" dirty="0">
                <a:latin typeface="Calibri" panose="020F0502020204030204" pitchFamily="34" charset="0"/>
                <a:ea typeface="Calibri" panose="020F0502020204030204" pitchFamily="34" charset="0"/>
                <a:cs typeface="Times New Roman" panose="02020603050405020304" pitchFamily="18" charset="0"/>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principalele tipuri de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interacţiune</a:t>
            </a:r>
            <a:r>
              <a:rPr lang="ro-RO" sz="1600" dirty="0">
                <a:effectLst/>
                <a:latin typeface="Calibri" panose="020F0502020204030204" pitchFamily="34" charset="0"/>
                <a:ea typeface="Calibri" panose="020F0502020204030204" pitchFamily="34" charset="0"/>
                <a:cs typeface="Times New Roman" panose="02020603050405020304" pitchFamily="18" charset="0"/>
              </a:rPr>
              <a:t> verbală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de registre ale limbii;</a:t>
            </a:r>
          </a:p>
          <a:p>
            <a:pPr marL="457200" algn="just">
              <a:lnSpc>
                <a:spcPct val="107000"/>
              </a:lnSpc>
              <a:spcAft>
                <a:spcPts val="800"/>
              </a:spcAft>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aspectul cultural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varietatea limbilor.</a:t>
            </a:r>
            <a:endParaRPr lang="ro-RO" sz="1600" dirty="0"/>
          </a:p>
        </p:txBody>
      </p:sp>
      <p:sp>
        <p:nvSpPr>
          <p:cNvPr id="5" name="Substituent text 4">
            <a:extLst>
              <a:ext uri="{FF2B5EF4-FFF2-40B4-BE49-F238E27FC236}">
                <a16:creationId xmlns:a16="http://schemas.microsoft.com/office/drawing/2014/main" id="{6155E231-6BCF-4CD2-84A5-24852843BDE9}"/>
              </a:ext>
            </a:extLst>
          </p:cNvPr>
          <p:cNvSpPr>
            <a:spLocks noGrp="1"/>
          </p:cNvSpPr>
          <p:nvPr>
            <p:ph type="body" sz="quarter" idx="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Deprinderi / aptitudini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6" name="Substituent text 5">
            <a:extLst>
              <a:ext uri="{FF2B5EF4-FFF2-40B4-BE49-F238E27FC236}">
                <a16:creationId xmlns:a16="http://schemas.microsoft.com/office/drawing/2014/main" id="{A3292DDD-B603-4A2C-BF17-1C223562723F}"/>
              </a:ext>
            </a:extLst>
          </p:cNvPr>
          <p:cNvSpPr>
            <a:spLocks noGrp="1"/>
          </p:cNvSpPr>
          <p:nvPr>
            <p:ph type="body" sz="half" idx="16"/>
          </p:nvPr>
        </p:nvSpPr>
        <p:spPr>
          <a:xfrm>
            <a:off x="4441348" y="2943355"/>
            <a:ext cx="3303351" cy="3821429"/>
          </a:xfrm>
        </p:spPr>
        <p:txBody>
          <a:bodyPr>
            <a:normAutofit/>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iniţia</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susţine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 încheia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conversaţii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producerea de texte scrise adecvate nevoilor individului ;</a:t>
            </a:r>
          </a:p>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folosirea adecvată a resurselor;</a:t>
            </a:r>
          </a:p>
          <a:p>
            <a:pPr marL="457200"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învăţarea</a:t>
            </a:r>
            <a:r>
              <a:rPr lang="ro-RO" sz="1800" dirty="0">
                <a:effectLst/>
                <a:latin typeface="Calibri" panose="020F0502020204030204" pitchFamily="34" charset="0"/>
                <a:ea typeface="Calibri" panose="020F0502020204030204" pitchFamily="34" charset="0"/>
                <a:cs typeface="Times New Roman" panose="02020603050405020304" pitchFamily="18" charset="0"/>
              </a:rPr>
              <a:t> limbilor într-un mod informal, ca parte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educaţiei</a:t>
            </a:r>
            <a:r>
              <a:rPr lang="ro-RO" sz="1800" dirty="0">
                <a:effectLst/>
                <a:latin typeface="Calibri" panose="020F0502020204030204" pitchFamily="34" charset="0"/>
                <a:ea typeface="Calibri" panose="020F0502020204030204" pitchFamily="34" charset="0"/>
                <a:cs typeface="Times New Roman" panose="02020603050405020304" pitchFamily="18" charset="0"/>
              </a:rPr>
              <a:t> permanente. </a:t>
            </a:r>
          </a:p>
          <a:p>
            <a:endParaRPr lang="ro-RO" dirty="0"/>
          </a:p>
        </p:txBody>
      </p:sp>
      <p:sp>
        <p:nvSpPr>
          <p:cNvPr id="7" name="Substituent text 6">
            <a:extLst>
              <a:ext uri="{FF2B5EF4-FFF2-40B4-BE49-F238E27FC236}">
                <a16:creationId xmlns:a16="http://schemas.microsoft.com/office/drawing/2014/main" id="{E632D12A-DD72-430C-931C-79E411DE0C14}"/>
              </a:ext>
            </a:extLst>
          </p:cNvPr>
          <p:cNvSpPr>
            <a:spLocks noGrp="1"/>
          </p:cNvSpPr>
          <p:nvPr>
            <p:ph type="body" sz="quarter" idx="1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Atitudini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8" name="Substituent text 7">
            <a:extLst>
              <a:ext uri="{FF2B5EF4-FFF2-40B4-BE49-F238E27FC236}">
                <a16:creationId xmlns:a16="http://schemas.microsoft.com/office/drawing/2014/main" id="{E6407873-1B37-4CDC-8CC0-703B0951CC05}"/>
              </a:ext>
            </a:extLst>
          </p:cNvPr>
          <p:cNvSpPr>
            <a:spLocks noGrp="1"/>
          </p:cNvSpPr>
          <p:nvPr>
            <p:ph type="body" sz="half" idx="17"/>
          </p:nvPr>
        </p:nvSpPr>
        <p:spPr/>
        <p:txBody>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interesul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curiozitatea pentru limbi ;</a:t>
            </a:r>
          </a:p>
          <a:p>
            <a:pPr marL="457200"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comunicare interculturală.</a:t>
            </a:r>
          </a:p>
          <a:p>
            <a:endParaRPr lang="ro-RO" dirty="0"/>
          </a:p>
        </p:txBody>
      </p:sp>
    </p:spTree>
    <p:extLst>
      <p:ext uri="{BB962C8B-B14F-4D97-AF65-F5344CB8AC3E}">
        <p14:creationId xmlns:p14="http://schemas.microsoft.com/office/powerpoint/2010/main" val="327026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B9556CD-B88C-48B3-AD84-4DB6A913DA68}"/>
              </a:ext>
            </a:extLst>
          </p:cNvPr>
          <p:cNvSpPr>
            <a:spLocks noGrp="1"/>
          </p:cNvSpPr>
          <p:nvPr>
            <p:ph type="title"/>
          </p:nvPr>
        </p:nvSpPr>
        <p:spPr>
          <a:xfrm>
            <a:off x="913774" y="618478"/>
            <a:ext cx="10364452" cy="1605094"/>
          </a:xfrm>
        </p:spPr>
        <p:txBody>
          <a:bodyPr>
            <a:noAutofit/>
          </a:bodyPr>
          <a:lstStyle/>
          <a:p>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Domeniile de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competenţe</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cheie recomandate de Comisia Europeană (sinteză realizată după documentele Comisiei Europene)</a:t>
            </a:r>
            <a:b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2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Competenţa</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digitală (TSI – Tehnologia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societăţii</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informaţiei</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ro-RO" sz="2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ro-RO" sz="2000" dirty="0">
              <a:solidFill>
                <a:srgbClr val="FF0000"/>
              </a:solidFill>
              <a:effectLst>
                <a:outerShdw blurRad="38100" dist="38100" dir="2700000" algn="tl">
                  <a:srgbClr val="000000">
                    <a:alpha val="43137"/>
                  </a:srgbClr>
                </a:outerShdw>
              </a:effectLst>
            </a:endParaRPr>
          </a:p>
        </p:txBody>
      </p:sp>
      <p:sp>
        <p:nvSpPr>
          <p:cNvPr id="3" name="Substituent text 2">
            <a:extLst>
              <a:ext uri="{FF2B5EF4-FFF2-40B4-BE49-F238E27FC236}">
                <a16:creationId xmlns:a16="http://schemas.microsoft.com/office/drawing/2014/main" id="{FF6C690D-DEFE-41F5-85B0-28E74844EF08}"/>
              </a:ext>
            </a:extLst>
          </p:cNvPr>
          <p:cNvSpPr>
            <a:spLocks noGrp="1"/>
          </p:cNvSpPr>
          <p:nvPr>
            <p:ph type="body" idx="1"/>
          </p:nvPr>
        </p:nvSpPr>
        <p:spPr/>
        <p:txBody>
          <a:bodyPr/>
          <a:lstStyle/>
          <a:p>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Cunoştinţe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4" name="Substituent text 3">
            <a:extLst>
              <a:ext uri="{FF2B5EF4-FFF2-40B4-BE49-F238E27FC236}">
                <a16:creationId xmlns:a16="http://schemas.microsoft.com/office/drawing/2014/main" id="{C1D94677-57E1-43EF-82EB-DC99CCA0E90F}"/>
              </a:ext>
            </a:extLst>
          </p:cNvPr>
          <p:cNvSpPr>
            <a:spLocks noGrp="1"/>
          </p:cNvSpPr>
          <p:nvPr>
            <p:ph type="body" sz="half" idx="15"/>
          </p:nvPr>
        </p:nvSpPr>
        <p:spPr>
          <a:xfrm>
            <a:off x="913774" y="2943355"/>
            <a:ext cx="3298976" cy="3803674"/>
          </a:xfrm>
        </p:spPr>
        <p:txBody>
          <a:bodyPr>
            <a:normAutofit fontScale="85000" lnSpcReduction="10000"/>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oportunităţi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riscuri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potenţiale</a:t>
            </a:r>
            <a:r>
              <a:rPr lang="ro-RO" sz="1900" dirty="0">
                <a:effectLst/>
                <a:latin typeface="Calibri" panose="020F0502020204030204" pitchFamily="34" charset="0"/>
                <a:ea typeface="Calibri" panose="020F0502020204030204" pitchFamily="34" charset="0"/>
                <a:cs typeface="Times New Roman" panose="02020603050405020304" pitchFamily="18" charset="0"/>
              </a:rPr>
              <a:t> ale internetului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ale comunicării cu ajutorul mediilor electronice (e-mail,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utilităţi</a:t>
            </a:r>
            <a:r>
              <a:rPr lang="ro-RO" sz="1900" dirty="0">
                <a:effectLst/>
                <a:latin typeface="Calibri" panose="020F0502020204030204" pitchFamily="34" charset="0"/>
                <a:ea typeface="Calibri" panose="020F0502020204030204" pitchFamily="34" charset="0"/>
                <a:cs typeface="Times New Roman" panose="02020603050405020304" pitchFamily="18" charset="0"/>
              </a:rPr>
              <a:t> din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reţea</a:t>
            </a:r>
            <a:r>
              <a:rPr lang="ro-RO" sz="1900" dirty="0">
                <a:effectLst/>
                <a:latin typeface="Calibri" panose="020F0502020204030204" pitchFamily="34" charset="0"/>
                <a:ea typeface="Calibri" panose="020F0502020204030204" pitchFamily="34" charset="0"/>
                <a:cs typeface="Times New Roman" panose="02020603050405020304" pitchFamily="18" charset="0"/>
              </a:rPr>
              <a:t>) pentru: schimb de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informaţii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colaborare în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reţea</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cercetare;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modului prin care TSI pot constitui un suport pentru creativitate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inovaţie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sensibilizarea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faţă</a:t>
            </a:r>
            <a:r>
              <a:rPr lang="ro-RO" sz="1900" dirty="0">
                <a:effectLst/>
                <a:latin typeface="Calibri" panose="020F0502020204030204" pitchFamily="34" charset="0"/>
                <a:ea typeface="Calibri" panose="020F0502020204030204" pitchFamily="34" charset="0"/>
                <a:cs typeface="Times New Roman" panose="02020603050405020304" pitchFamily="18" charset="0"/>
              </a:rPr>
              <a:t> de problemele de validitate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de fiabilitate 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informaţiilor</a:t>
            </a:r>
            <a:r>
              <a:rPr lang="ro-RO" sz="1900" dirty="0">
                <a:effectLst/>
                <a:latin typeface="Calibri" panose="020F0502020204030204" pitchFamily="34" charset="0"/>
                <a:ea typeface="Calibri" panose="020F0502020204030204" pitchFamily="34" charset="0"/>
                <a:cs typeface="Times New Roman" panose="02020603050405020304" pitchFamily="18" charset="0"/>
              </a:rPr>
              <a:t> disponibile.</a:t>
            </a:r>
            <a:endParaRPr lang="ro-RO" sz="1900" dirty="0"/>
          </a:p>
        </p:txBody>
      </p:sp>
      <p:sp>
        <p:nvSpPr>
          <p:cNvPr id="5" name="Substituent text 4">
            <a:extLst>
              <a:ext uri="{FF2B5EF4-FFF2-40B4-BE49-F238E27FC236}">
                <a16:creationId xmlns:a16="http://schemas.microsoft.com/office/drawing/2014/main" id="{00D29B1E-A11E-4F08-8ABB-6486A9FFD75E}"/>
              </a:ext>
            </a:extLst>
          </p:cNvPr>
          <p:cNvSpPr>
            <a:spLocks noGrp="1"/>
          </p:cNvSpPr>
          <p:nvPr>
            <p:ph type="body" sz="quarter" idx="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Deprinderi / aptitudini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6" name="Substituent text 5">
            <a:extLst>
              <a:ext uri="{FF2B5EF4-FFF2-40B4-BE49-F238E27FC236}">
                <a16:creationId xmlns:a16="http://schemas.microsoft.com/office/drawing/2014/main" id="{3ABFBA21-7C97-48B5-86A0-CB4955A79B0D}"/>
              </a:ext>
            </a:extLst>
          </p:cNvPr>
          <p:cNvSpPr>
            <a:spLocks noGrp="1"/>
          </p:cNvSpPr>
          <p:nvPr>
            <p:ph type="body" sz="half" idx="16"/>
          </p:nvPr>
        </p:nvSpPr>
        <p:spPr>
          <a:xfrm>
            <a:off x="4441348" y="2943355"/>
            <a:ext cx="3303351" cy="3803674"/>
          </a:xfrm>
        </p:spPr>
        <p:txBody>
          <a:bodyPr>
            <a:normAutofit fontScale="85000" lnSpcReduction="20000"/>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a:effectLst/>
                <a:latin typeface="Calibri" panose="020F0502020204030204" pitchFamily="34" charset="0"/>
                <a:ea typeface="Calibri" panose="020F0502020204030204" pitchFamily="34" charset="0"/>
                <a:cs typeface="Times New Roman" panose="02020603050405020304" pitchFamily="18" charset="0"/>
              </a:rPr>
              <a:t>a folosi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informaţia</a:t>
            </a:r>
            <a:r>
              <a:rPr lang="ro-RO" sz="1900" dirty="0">
                <a:effectLst/>
                <a:latin typeface="Calibri" panose="020F0502020204030204" pitchFamily="34" charset="0"/>
                <a:ea typeface="Calibri" panose="020F0502020204030204" pitchFamily="34" charset="0"/>
                <a:cs typeface="Times New Roman" panose="02020603050405020304" pitchFamily="18" charset="0"/>
              </a:rPr>
              <a:t> într-un mod critic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sistematic, apreciind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relevanţa</a:t>
            </a:r>
            <a:r>
              <a:rPr lang="ro-RO" sz="1900" dirty="0">
                <a:effectLst/>
                <a:latin typeface="Calibri" panose="020F0502020204030204" pitchFamily="34" charset="0"/>
                <a:ea typeface="Calibri" panose="020F0502020204030204" pitchFamily="34" charset="0"/>
                <a:cs typeface="Times New Roman" panose="02020603050405020304" pitchFamily="18" charset="0"/>
              </a:rPr>
              <a:t> acesteia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diferenţiind</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informaţia</a:t>
            </a:r>
            <a:r>
              <a:rPr lang="ro-RO" sz="1900" dirty="0">
                <a:effectLst/>
                <a:latin typeface="Calibri" panose="020F0502020204030204" pitchFamily="34" charset="0"/>
                <a:ea typeface="Calibri" panose="020F0502020204030204" pitchFamily="34" charset="0"/>
                <a:cs typeface="Times New Roman" panose="02020603050405020304" pitchFamily="18" charset="0"/>
              </a:rPr>
              <a:t> reală de cea virtuală prin identificarea legăturilor dintre acestea;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folosi tehnici pentru producerea, prezentarea sau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unei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informaţii</a:t>
            </a:r>
            <a:r>
              <a:rPr lang="ro-RO" sz="1900" dirty="0">
                <a:effectLst/>
                <a:latin typeface="Calibri" panose="020F0502020204030204" pitchFamily="34" charset="0"/>
                <a:ea typeface="Calibri" panose="020F0502020204030204" pitchFamily="34" charset="0"/>
                <a:cs typeface="Times New Roman" panose="02020603050405020304" pitchFamily="18" charset="0"/>
              </a:rPr>
              <a:t> complexe;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accesa, a explora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 utiliza serviciile de pe Internet ;</a:t>
            </a:r>
          </a:p>
          <a:p>
            <a:pPr marL="457200" algn="just">
              <a:lnSpc>
                <a:spcPct val="107000"/>
              </a:lnSpc>
              <a:spcAft>
                <a:spcPts val="800"/>
              </a:spcAft>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folosi TSI pentru a sprijini o gândire critică, creativitatea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inovaţia</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p>
          <a:p>
            <a:endParaRPr lang="ro-RO" dirty="0"/>
          </a:p>
        </p:txBody>
      </p:sp>
      <p:sp>
        <p:nvSpPr>
          <p:cNvPr id="7" name="Substituent text 6">
            <a:extLst>
              <a:ext uri="{FF2B5EF4-FFF2-40B4-BE49-F238E27FC236}">
                <a16:creationId xmlns:a16="http://schemas.microsoft.com/office/drawing/2014/main" id="{8EFE6216-609B-47B9-ABC3-2FF15E6EA440}"/>
              </a:ext>
            </a:extLst>
          </p:cNvPr>
          <p:cNvSpPr>
            <a:spLocks noGrp="1"/>
          </p:cNvSpPr>
          <p:nvPr>
            <p:ph type="body" sz="quarter" idx="1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Atitudini</a:t>
            </a:r>
            <a:endParaRPr lang="ro-RO" dirty="0"/>
          </a:p>
        </p:txBody>
      </p:sp>
      <p:sp>
        <p:nvSpPr>
          <p:cNvPr id="8" name="Substituent text 7">
            <a:extLst>
              <a:ext uri="{FF2B5EF4-FFF2-40B4-BE49-F238E27FC236}">
                <a16:creationId xmlns:a16="http://schemas.microsoft.com/office/drawing/2014/main" id="{50EBAF53-BD9B-4589-BB4A-06075524012F}"/>
              </a:ext>
            </a:extLst>
          </p:cNvPr>
          <p:cNvSpPr>
            <a:spLocks noGrp="1"/>
          </p:cNvSpPr>
          <p:nvPr>
            <p:ph type="body" sz="half" idx="17"/>
          </p:nvPr>
        </p:nvSpPr>
        <p:spPr>
          <a:xfrm>
            <a:off x="7973297" y="2943355"/>
            <a:ext cx="3533527" cy="2847845"/>
          </a:xfrm>
        </p:spPr>
        <p:txBody>
          <a:bodyPr>
            <a:normAutofit fontScale="92500" lnSpcReduction="10000"/>
          </a:bodyPr>
          <a:lstStyle/>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atitudine critică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reflexivă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faţă</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informaţia</a:t>
            </a:r>
            <a:r>
              <a:rPr lang="ro-RO" sz="1700" dirty="0">
                <a:effectLst/>
                <a:latin typeface="Calibri" panose="020F0502020204030204" pitchFamily="34" charset="0"/>
                <a:ea typeface="Calibri" panose="020F0502020204030204" pitchFamily="34" charset="0"/>
                <a:cs typeface="Times New Roman" panose="02020603050405020304" pitchFamily="18" charset="0"/>
              </a:rPr>
              <a:t> disponibilă ;</a:t>
            </a:r>
          </a:p>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utilizarea responsabilă a mijloacelor interactive ;</a:t>
            </a:r>
          </a:p>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interes de implicare în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comunităţi</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în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reţele</a:t>
            </a:r>
            <a:r>
              <a:rPr lang="ro-RO" sz="1700" dirty="0">
                <a:effectLst/>
                <a:latin typeface="Calibri" panose="020F0502020204030204" pitchFamily="34" charset="0"/>
                <a:ea typeface="Calibri" panose="020F0502020204030204" pitchFamily="34" charset="0"/>
                <a:cs typeface="Times New Roman" panose="02020603050405020304" pitchFamily="18" charset="0"/>
              </a:rPr>
              <a:t> cu scopuri culturale, sociale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/sau profesionale.</a:t>
            </a:r>
          </a:p>
          <a:p>
            <a:pPr marL="457200"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p>
          <a:p>
            <a:endParaRPr lang="ro-RO" dirty="0"/>
          </a:p>
        </p:txBody>
      </p:sp>
    </p:spTree>
    <p:extLst>
      <p:ext uri="{BB962C8B-B14F-4D97-AF65-F5344CB8AC3E}">
        <p14:creationId xmlns:p14="http://schemas.microsoft.com/office/powerpoint/2010/main" val="27605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3D0F7AA-C1A8-4C7A-B649-F51562664204}"/>
              </a:ext>
            </a:extLst>
          </p:cNvPr>
          <p:cNvSpPr>
            <a:spLocks noGrp="1"/>
          </p:cNvSpPr>
          <p:nvPr>
            <p:ph type="title"/>
          </p:nvPr>
        </p:nvSpPr>
        <p:spPr/>
        <p:txBody>
          <a:bodyPr>
            <a:normAutofit fontScale="90000"/>
          </a:bodyPr>
          <a:lstStyle/>
          <a:p>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Domeniile de </a:t>
            </a:r>
            <a:r>
              <a:rPr lang="ro-RO" sz="22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competenţe</a:t>
            </a: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cheie recomandate de Comisia Europeană (sinteză realizată după documentele Comisiei Europene)</a:t>
            </a: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4. </a:t>
            </a:r>
            <a:r>
              <a:rPr lang="ro-RO" sz="22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Competenţa</a:t>
            </a:r>
            <a:r>
              <a:rPr lang="ro-RO" sz="2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socială </a:t>
            </a:r>
            <a:br>
              <a:rPr lang="ro-RO" sz="2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36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text 2">
            <a:extLst>
              <a:ext uri="{FF2B5EF4-FFF2-40B4-BE49-F238E27FC236}">
                <a16:creationId xmlns:a16="http://schemas.microsoft.com/office/drawing/2014/main" id="{2AFA60D4-D2F9-4FDE-A3D9-A814B007F05E}"/>
              </a:ext>
            </a:extLst>
          </p:cNvPr>
          <p:cNvSpPr>
            <a:spLocks noGrp="1"/>
          </p:cNvSpPr>
          <p:nvPr>
            <p:ph type="body" idx="1"/>
          </p:nvPr>
        </p:nvSpPr>
        <p:spPr/>
        <p:txBody>
          <a:bodyPr/>
          <a:lstStyle/>
          <a:p>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Cunoştinţe</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4" name="Substituent text 3">
            <a:extLst>
              <a:ext uri="{FF2B5EF4-FFF2-40B4-BE49-F238E27FC236}">
                <a16:creationId xmlns:a16="http://schemas.microsoft.com/office/drawing/2014/main" id="{A530EF87-FC08-45FE-BC97-C4658BD8BFE1}"/>
              </a:ext>
            </a:extLst>
          </p:cNvPr>
          <p:cNvSpPr>
            <a:spLocks noGrp="1"/>
          </p:cNvSpPr>
          <p:nvPr>
            <p:ph type="body" sz="half" idx="15"/>
          </p:nvPr>
        </p:nvSpPr>
        <p:spPr>
          <a:xfrm>
            <a:off x="514905" y="2943355"/>
            <a:ext cx="3697845" cy="3914645"/>
          </a:xfrm>
        </p:spPr>
        <p:txBody>
          <a:bodyPr>
            <a:normAutofit/>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înţelegea</a:t>
            </a:r>
            <a:r>
              <a:rPr lang="ro-RO" sz="1600" dirty="0">
                <a:effectLst/>
                <a:latin typeface="Calibri" panose="020F0502020204030204" pitchFamily="34" charset="0"/>
                <a:ea typeface="Calibri" panose="020F0502020204030204" pitchFamily="34" charset="0"/>
                <a:cs typeface="Times New Roman" panose="02020603050405020304" pitchFamily="18" charset="0"/>
              </a:rPr>
              <a:t> codurilor de conduită (comportament)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de bune maniere general acceptate în diferite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societăţi</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medii diferite;</a:t>
            </a:r>
          </a:p>
          <a:p>
            <a:pPr marL="457200" algn="just">
              <a:lnSpc>
                <a:spcPct val="107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600" dirty="0">
                <a:effectLst/>
                <a:latin typeface="Calibri" panose="020F0502020204030204" pitchFamily="34" charset="0"/>
                <a:ea typeface="Calibri" panose="020F0502020204030204" pitchFamily="34" charset="0"/>
                <a:cs typeface="Times New Roman" panose="02020603050405020304" pitchFamily="18" charset="0"/>
              </a:rPr>
              <a:t> dimensiunilor multiculturale ale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societăţii</a:t>
            </a:r>
            <a:r>
              <a:rPr lang="ro-RO" sz="1600" dirty="0">
                <a:effectLst/>
                <a:latin typeface="Calibri" panose="020F0502020204030204" pitchFamily="34" charset="0"/>
                <a:ea typeface="Calibri" panose="020F0502020204030204" pitchFamily="34" charset="0"/>
                <a:cs typeface="Times New Roman" panose="02020603050405020304" pitchFamily="18" charset="0"/>
              </a:rPr>
              <a:t> europene;</a:t>
            </a:r>
          </a:p>
          <a:p>
            <a:pPr marL="457200" algn="just">
              <a:lnSpc>
                <a:spcPct val="107000"/>
              </a:lnSpc>
              <a:spcAft>
                <a:spcPts val="800"/>
              </a:spcAft>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600" dirty="0">
                <a:effectLst/>
                <a:latin typeface="Calibri" panose="020F0502020204030204" pitchFamily="34" charset="0"/>
                <a:ea typeface="Calibri" panose="020F0502020204030204" pitchFamily="34" charset="0"/>
                <a:cs typeface="Times New Roman" panose="02020603050405020304" pitchFamily="18" charset="0"/>
              </a:rPr>
              <a:t> modului în care identitatea culturală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naţională</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interacţionează</a:t>
            </a:r>
            <a:r>
              <a:rPr lang="ro-RO" sz="1600" dirty="0">
                <a:effectLst/>
                <a:latin typeface="Calibri" panose="020F0502020204030204" pitchFamily="34" charset="0"/>
                <a:ea typeface="Calibri" panose="020F0502020204030204" pitchFamily="34" charset="0"/>
                <a:cs typeface="Times New Roman" panose="02020603050405020304" pitchFamily="18" charset="0"/>
              </a:rPr>
              <a:t> cu identitatea europeană.</a:t>
            </a:r>
          </a:p>
          <a:p>
            <a:endParaRPr lang="ro-RO" dirty="0"/>
          </a:p>
        </p:txBody>
      </p:sp>
      <p:sp>
        <p:nvSpPr>
          <p:cNvPr id="5" name="Substituent text 4">
            <a:extLst>
              <a:ext uri="{FF2B5EF4-FFF2-40B4-BE49-F238E27FC236}">
                <a16:creationId xmlns:a16="http://schemas.microsoft.com/office/drawing/2014/main" id="{7BF376BB-A1EC-4C40-A624-62D28F044D91}"/>
              </a:ext>
            </a:extLst>
          </p:cNvPr>
          <p:cNvSpPr>
            <a:spLocks noGrp="1"/>
          </p:cNvSpPr>
          <p:nvPr>
            <p:ph type="body" sz="quarter" idx="3"/>
          </p:nvPr>
        </p:nvSpPr>
        <p:spPr>
          <a:xfrm>
            <a:off x="4452389" y="2367093"/>
            <a:ext cx="3291521" cy="109777"/>
          </a:xfrm>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Deprinderi / aptitudini </a:t>
            </a:r>
            <a:endParaRPr lang="ro-RO" dirty="0"/>
          </a:p>
        </p:txBody>
      </p:sp>
      <p:sp>
        <p:nvSpPr>
          <p:cNvPr id="6" name="Substituent text 5">
            <a:extLst>
              <a:ext uri="{FF2B5EF4-FFF2-40B4-BE49-F238E27FC236}">
                <a16:creationId xmlns:a16="http://schemas.microsoft.com/office/drawing/2014/main" id="{9B5AC76B-538F-4506-828D-ABBA45567673}"/>
              </a:ext>
            </a:extLst>
          </p:cNvPr>
          <p:cNvSpPr>
            <a:spLocks noGrp="1"/>
          </p:cNvSpPr>
          <p:nvPr>
            <p:ph type="body" sz="half" idx="16"/>
          </p:nvPr>
        </p:nvSpPr>
        <p:spPr>
          <a:xfrm>
            <a:off x="4441348" y="2943355"/>
            <a:ext cx="3531950" cy="3741530"/>
          </a:xfrm>
        </p:spPr>
        <p:txBody>
          <a:bodyPr>
            <a:normAutofit/>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a:effectLst/>
                <a:latin typeface="Calibri" panose="020F0502020204030204" pitchFamily="34" charset="0"/>
                <a:ea typeface="Calibri" panose="020F0502020204030204" pitchFamily="34" charset="0"/>
                <a:cs typeface="Times New Roman" panose="02020603050405020304" pitchFamily="18" charset="0"/>
              </a:rPr>
              <a:t>abilitatea de a comunica într-un mod constructiv, în diferite contexte, pentru a manifesta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toleranţă</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 exprima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înţelege</a:t>
            </a:r>
            <a:r>
              <a:rPr lang="ro-RO" sz="1700" dirty="0">
                <a:effectLst/>
                <a:latin typeface="Calibri" panose="020F0502020204030204" pitchFamily="34" charset="0"/>
                <a:ea typeface="Calibri" panose="020F0502020204030204" pitchFamily="34" charset="0"/>
                <a:cs typeface="Times New Roman" panose="02020603050405020304" pitchFamily="18" charset="0"/>
              </a:rPr>
              <a:t> puncte de vedere diferite; </a:t>
            </a:r>
          </a:p>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 negocia inspirând încredere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manifestând empatie ;</a:t>
            </a:r>
          </a:p>
          <a:p>
            <a:pPr marL="457200"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 stabili o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distincţie</a:t>
            </a:r>
            <a:r>
              <a:rPr lang="ro-RO" sz="1700" dirty="0">
                <a:effectLst/>
                <a:latin typeface="Calibri" panose="020F0502020204030204" pitchFamily="34" charset="0"/>
                <a:ea typeface="Calibri" panose="020F0502020204030204" pitchFamily="34" charset="0"/>
                <a:cs typeface="Times New Roman" panose="02020603050405020304" pitchFamily="18" charset="0"/>
              </a:rPr>
              <a:t> între sferele profesionale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cele private (personale).</a:t>
            </a:r>
          </a:p>
          <a:p>
            <a:endParaRPr lang="ro-RO" dirty="0"/>
          </a:p>
        </p:txBody>
      </p:sp>
      <p:sp>
        <p:nvSpPr>
          <p:cNvPr id="7" name="Substituent text 6">
            <a:extLst>
              <a:ext uri="{FF2B5EF4-FFF2-40B4-BE49-F238E27FC236}">
                <a16:creationId xmlns:a16="http://schemas.microsoft.com/office/drawing/2014/main" id="{2558772A-8D4E-4225-B06B-189D79DE556A}"/>
              </a:ext>
            </a:extLst>
          </p:cNvPr>
          <p:cNvSpPr>
            <a:spLocks noGrp="1"/>
          </p:cNvSpPr>
          <p:nvPr>
            <p:ph type="body" sz="quarter" idx="1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Atitudini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8" name="Substituent text 7">
            <a:extLst>
              <a:ext uri="{FF2B5EF4-FFF2-40B4-BE49-F238E27FC236}">
                <a16:creationId xmlns:a16="http://schemas.microsoft.com/office/drawing/2014/main" id="{6D3885C5-7386-49CB-9EC8-A36EB37709A6}"/>
              </a:ext>
            </a:extLst>
          </p:cNvPr>
          <p:cNvSpPr>
            <a:spLocks noGrp="1"/>
          </p:cNvSpPr>
          <p:nvPr>
            <p:ph type="body" sz="half" idx="17"/>
          </p:nvPr>
        </p:nvSpPr>
        <p:spPr>
          <a:xfrm>
            <a:off x="7973297" y="2943355"/>
            <a:ext cx="3697845" cy="3466323"/>
          </a:xfrm>
        </p:spPr>
        <p:txBody>
          <a:bodyPr>
            <a:normAutofit/>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a:effectLst/>
                <a:latin typeface="Calibri" panose="020F0502020204030204" pitchFamily="34" charset="0"/>
                <a:ea typeface="Calibri" panose="020F0502020204030204" pitchFamily="34" charset="0"/>
                <a:cs typeface="Times New Roman" panose="02020603050405020304" pitchFamily="18" charset="0"/>
              </a:rPr>
              <a:t>încrederea în sine; </a:t>
            </a:r>
          </a:p>
          <a:p>
            <a:pPr marL="457200" algn="just">
              <a:lnSpc>
                <a:spcPct val="107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integritatea;  </a:t>
            </a:r>
          </a:p>
          <a:p>
            <a:pPr marL="457200" algn="just">
              <a:lnSpc>
                <a:spcPct val="107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valorizarea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diversitătii</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a respectului pentru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alţii</a:t>
            </a:r>
            <a:r>
              <a:rPr lang="ro-RO" sz="1600" dirty="0">
                <a:effectLst/>
                <a:latin typeface="Calibri" panose="020F0502020204030204" pitchFamily="34" charset="0"/>
                <a:ea typeface="Calibri" panose="020F0502020204030204" pitchFamily="34" charset="0"/>
                <a:cs typeface="Times New Roman" panose="02020603050405020304" pitchFamily="18" charset="0"/>
              </a:rPr>
              <a:t>;</a:t>
            </a:r>
          </a:p>
          <a:p>
            <a:pPr marL="457200" algn="just">
              <a:lnSpc>
                <a:spcPct val="107000"/>
              </a:lnSpc>
              <a:spcAft>
                <a:spcPts val="800"/>
              </a:spcAft>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disponibilitatea de a învinge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prejudecăţile</a:t>
            </a:r>
            <a:r>
              <a:rPr lang="ro-RO" sz="1600" dirty="0">
                <a:effectLst/>
                <a:latin typeface="Calibri" panose="020F0502020204030204" pitchFamily="34" charset="0"/>
                <a:ea typeface="Calibri" panose="020F0502020204030204" pitchFamily="34" charset="0"/>
                <a:cs typeface="Times New Roman" panose="02020603050405020304" pitchFamily="18" charset="0"/>
              </a:rPr>
              <a:t> prin acceptarea de compromisuri.</a:t>
            </a:r>
          </a:p>
          <a:p>
            <a:endParaRPr lang="ro-RO" dirty="0"/>
          </a:p>
        </p:txBody>
      </p:sp>
    </p:spTree>
    <p:extLst>
      <p:ext uri="{BB962C8B-B14F-4D97-AF65-F5344CB8AC3E}">
        <p14:creationId xmlns:p14="http://schemas.microsoft.com/office/powerpoint/2010/main" val="216502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7AA515A-200D-4060-A233-974C4F2BB0D3}"/>
              </a:ext>
            </a:extLst>
          </p:cNvPr>
          <p:cNvSpPr>
            <a:spLocks noGrp="1"/>
          </p:cNvSpPr>
          <p:nvPr>
            <p:ph type="title"/>
          </p:nvPr>
        </p:nvSpPr>
        <p:spPr/>
        <p:txBody>
          <a:bodyPr>
            <a:normAutofit/>
          </a:bodyPr>
          <a:lstStyle/>
          <a:p>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Domeniile de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competenţe</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cheie recomandate de Comisia Europeană (sinteză realizată după documentele Comisiei Europene)</a:t>
            </a:r>
            <a:b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2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ro-RO" sz="2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ro-RO" sz="2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învăţa</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să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înveţi</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sz="1600" dirty="0"/>
          </a:p>
        </p:txBody>
      </p:sp>
      <p:sp>
        <p:nvSpPr>
          <p:cNvPr id="3" name="Substituent text 2">
            <a:extLst>
              <a:ext uri="{FF2B5EF4-FFF2-40B4-BE49-F238E27FC236}">
                <a16:creationId xmlns:a16="http://schemas.microsoft.com/office/drawing/2014/main" id="{25A4060D-1EA5-4078-979A-211BD71CCDB8}"/>
              </a:ext>
            </a:extLst>
          </p:cNvPr>
          <p:cNvSpPr>
            <a:spLocks noGrp="1"/>
          </p:cNvSpPr>
          <p:nvPr>
            <p:ph type="body" idx="1"/>
          </p:nvPr>
        </p:nvSpPr>
        <p:spPr>
          <a:xfrm>
            <a:off x="913774" y="2367093"/>
            <a:ext cx="3298976" cy="154165"/>
          </a:xfrm>
        </p:spPr>
        <p:txBody>
          <a:bodyPr/>
          <a:lstStyle/>
          <a:p>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Cunoştinţe</a:t>
            </a:r>
            <a:endParaRPr lang="ro-RO" dirty="0"/>
          </a:p>
        </p:txBody>
      </p:sp>
      <p:sp>
        <p:nvSpPr>
          <p:cNvPr id="4" name="Substituent text 3">
            <a:extLst>
              <a:ext uri="{FF2B5EF4-FFF2-40B4-BE49-F238E27FC236}">
                <a16:creationId xmlns:a16="http://schemas.microsoft.com/office/drawing/2014/main" id="{BD041B8D-ED7A-464D-95BB-C907291D1A98}"/>
              </a:ext>
            </a:extLst>
          </p:cNvPr>
          <p:cNvSpPr>
            <a:spLocks noGrp="1"/>
          </p:cNvSpPr>
          <p:nvPr>
            <p:ph type="body" sz="half" idx="15"/>
          </p:nvPr>
        </p:nvSpPr>
        <p:spPr>
          <a:xfrm>
            <a:off x="648070" y="2943355"/>
            <a:ext cx="3564680" cy="3785919"/>
          </a:xfrm>
        </p:spPr>
        <p:txBody>
          <a:bodyPr>
            <a:normAutofit fontScale="85000" lnSpcReduction="10000"/>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competenţele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cunoştinţele</a:t>
            </a:r>
            <a:r>
              <a:rPr lang="ro-RO" sz="1900" dirty="0">
                <a:effectLst/>
                <a:latin typeface="Calibri" panose="020F0502020204030204" pitchFamily="34" charset="0"/>
                <a:ea typeface="Calibri" panose="020F0502020204030204" pitchFamily="34" charset="0"/>
                <a:cs typeface="Times New Roman" panose="02020603050405020304" pitchFamily="18" charset="0"/>
              </a:rPr>
              <a:t>, deprinderile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calificările solicitate de o anumită activitate sau carieră;</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cunoaşterea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strategiilor de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900" dirty="0">
                <a:effectLst/>
                <a:latin typeface="Calibri" panose="020F0502020204030204" pitchFamily="34" charset="0"/>
                <a:ea typeface="Calibri" panose="020F0502020204030204" pitchFamily="34" charset="0"/>
                <a:cs typeface="Times New Roman" panose="02020603050405020304" pitchFamily="18" charset="0"/>
              </a:rPr>
              <a:t> preferate;</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cunoaşterea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punctelor tari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slabe privind aptitudinile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calificările personale; </a:t>
            </a:r>
          </a:p>
          <a:p>
            <a:pPr marL="457200" algn="just">
              <a:lnSpc>
                <a:spcPct val="107000"/>
              </a:lnSpc>
              <a:spcAft>
                <a:spcPts val="800"/>
              </a:spcAft>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capacitatea de a căuta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oportunităţi</a:t>
            </a:r>
            <a:r>
              <a:rPr lang="ro-RO" sz="1900" dirty="0">
                <a:effectLst/>
                <a:latin typeface="Calibri" panose="020F0502020204030204" pitchFamily="34" charset="0"/>
                <a:ea typeface="Calibri" panose="020F0502020204030204" pitchFamily="34" charset="0"/>
                <a:cs typeface="Times New Roman" panose="02020603050405020304" pitchFamily="18" charset="0"/>
              </a:rPr>
              <a:t> de formare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de consiliere pentru carieră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educaţie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p>
          <a:p>
            <a:endParaRPr lang="ro-RO" dirty="0"/>
          </a:p>
        </p:txBody>
      </p:sp>
      <p:sp>
        <p:nvSpPr>
          <p:cNvPr id="5" name="Substituent text 4">
            <a:extLst>
              <a:ext uri="{FF2B5EF4-FFF2-40B4-BE49-F238E27FC236}">
                <a16:creationId xmlns:a16="http://schemas.microsoft.com/office/drawing/2014/main" id="{0A8B1D35-81E5-45B2-A85C-7F0F3EC1E231}"/>
              </a:ext>
            </a:extLst>
          </p:cNvPr>
          <p:cNvSpPr>
            <a:spLocks noGrp="1"/>
          </p:cNvSpPr>
          <p:nvPr>
            <p:ph type="body" sz="quarter" idx="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Deprinderi / aptitudini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ro-RO" dirty="0"/>
          </a:p>
        </p:txBody>
      </p:sp>
      <p:sp>
        <p:nvSpPr>
          <p:cNvPr id="6" name="Substituent text 5">
            <a:extLst>
              <a:ext uri="{FF2B5EF4-FFF2-40B4-BE49-F238E27FC236}">
                <a16:creationId xmlns:a16="http://schemas.microsoft.com/office/drawing/2014/main" id="{7F6B7B9B-29B0-402E-AB8E-06AE5934E505}"/>
              </a:ext>
            </a:extLst>
          </p:cNvPr>
          <p:cNvSpPr>
            <a:spLocks noGrp="1"/>
          </p:cNvSpPr>
          <p:nvPr>
            <p:ph type="body" sz="half" idx="16"/>
          </p:nvPr>
        </p:nvSpPr>
        <p:spPr>
          <a:xfrm>
            <a:off x="4441348" y="2943355"/>
            <a:ext cx="3690598" cy="3914645"/>
          </a:xfrm>
        </p:spPr>
        <p:txBody>
          <a:bodyPr>
            <a:normAutofit fontScale="85000" lnSpcReduction="10000"/>
          </a:bodyPr>
          <a:lstStyle/>
          <a:p>
            <a:pPr marL="457200" algn="just">
              <a:lnSpc>
                <a:spcPct val="107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a:effectLst/>
                <a:latin typeface="Calibri" panose="020F0502020204030204" pitchFamily="34" charset="0"/>
                <a:ea typeface="Calibri" panose="020F0502020204030204" pitchFamily="34" charset="0"/>
                <a:cs typeface="Times New Roman" panose="02020603050405020304" pitchFamily="18" charset="0"/>
              </a:rPr>
              <a:t>accesarea, procesarea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asimilarea de noi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cunoştinţe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aptitudini (deprinderi);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persevera în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900" dirty="0">
                <a:effectLst/>
                <a:latin typeface="Calibri" panose="020F0502020204030204" pitchFamily="34" charset="0"/>
                <a:ea typeface="Calibri" panose="020F0502020204030204" pitchFamily="34" charset="0"/>
                <a:cs typeface="Times New Roman" panose="02020603050405020304" pitchFamily="18" charset="0"/>
              </a:rPr>
              <a:t>, a se concentra pe perioade prelungite de timp;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reflecta în mod critic asupra obiectului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finalităţii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învăţării</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atribui un timp pentru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învăţarea</a:t>
            </a:r>
            <a:r>
              <a:rPr lang="ro-RO" sz="1900" dirty="0">
                <a:effectLst/>
                <a:latin typeface="Calibri" panose="020F0502020204030204" pitchFamily="34" charset="0"/>
                <a:ea typeface="Calibri" panose="020F0502020204030204" pitchFamily="34" charset="0"/>
                <a:cs typeface="Times New Roman" panose="02020603050405020304" pitchFamily="18" charset="0"/>
              </a:rPr>
              <a:t> autonomă, dovedind autodisciplină, ca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900" dirty="0">
                <a:effectLst/>
                <a:latin typeface="Calibri" panose="020F0502020204030204" pitchFamily="34" charset="0"/>
                <a:ea typeface="Calibri" panose="020F0502020204030204" pitchFamily="34" charset="0"/>
                <a:cs typeface="Times New Roman" panose="02020603050405020304" pitchFamily="18" charset="0"/>
              </a:rPr>
              <a:t> activitate în echipă în cadrul unui proces de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pPr>
            <a:r>
              <a:rPr lang="ro-RO" sz="19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900" dirty="0">
                <a:effectLst/>
                <a:latin typeface="Calibri" panose="020F0502020204030204" pitchFamily="34" charset="0"/>
                <a:ea typeface="Calibri" panose="020F0502020204030204" pitchFamily="34" charset="0"/>
                <a:cs typeface="Times New Roman" panose="02020603050405020304" pitchFamily="18" charset="0"/>
              </a:rPr>
              <a:t> a organiza propria sa </a:t>
            </a:r>
            <a:r>
              <a:rPr lang="ro-RO" sz="19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900" dirty="0">
                <a:effectLst/>
                <a:latin typeface="Calibri" panose="020F0502020204030204" pitchFamily="34" charset="0"/>
                <a:ea typeface="Calibri" panose="020F0502020204030204" pitchFamily="34" charset="0"/>
                <a:cs typeface="Times New Roman" panose="02020603050405020304" pitchFamily="18" charset="0"/>
              </a:rPr>
              <a:t>. </a:t>
            </a:r>
          </a:p>
          <a:p>
            <a:endParaRPr lang="ro-RO" dirty="0"/>
          </a:p>
        </p:txBody>
      </p:sp>
      <p:sp>
        <p:nvSpPr>
          <p:cNvPr id="7" name="Substituent text 6">
            <a:extLst>
              <a:ext uri="{FF2B5EF4-FFF2-40B4-BE49-F238E27FC236}">
                <a16:creationId xmlns:a16="http://schemas.microsoft.com/office/drawing/2014/main" id="{6EABBAE4-0413-42D5-A376-9AA05F84A96D}"/>
              </a:ext>
            </a:extLst>
          </p:cNvPr>
          <p:cNvSpPr>
            <a:spLocks noGrp="1"/>
          </p:cNvSpPr>
          <p:nvPr>
            <p:ph type="body" sz="quarter" idx="1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Atitudini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8" name="Substituent text 7">
            <a:extLst>
              <a:ext uri="{FF2B5EF4-FFF2-40B4-BE49-F238E27FC236}">
                <a16:creationId xmlns:a16="http://schemas.microsoft.com/office/drawing/2014/main" id="{B537F3D1-F67F-4A1F-91ED-A8CEB4EA0F6C}"/>
              </a:ext>
            </a:extLst>
          </p:cNvPr>
          <p:cNvSpPr>
            <a:spLocks noGrp="1"/>
          </p:cNvSpPr>
          <p:nvPr>
            <p:ph type="body" sz="half" idx="17"/>
          </p:nvPr>
        </p:nvSpPr>
        <p:spPr>
          <a:xfrm>
            <a:off x="7973298" y="2943355"/>
            <a:ext cx="3690598" cy="3914645"/>
          </a:xfrm>
        </p:spPr>
        <p:txBody>
          <a:bodyPr>
            <a:normAutofit lnSpcReduction="10000"/>
          </a:bodyPr>
          <a:lstStyle/>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atitudinea centrată pe rezolvarea de probleme pentru a sprijini procesul propriu de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învăţăre</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capacitatea individului de a înlătura obstacolele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a gestiona schimbarea; </a:t>
            </a:r>
          </a:p>
          <a:p>
            <a:pPr marL="457200" algn="just">
              <a:lnSpc>
                <a:spcPct val="107000"/>
              </a:lnSpc>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manifestarea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dorinţei</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a exploata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experienţele</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experienţele</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viaţă</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exploatarea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oportunităţilor</a:t>
            </a:r>
            <a:r>
              <a:rPr lang="ro-RO" sz="1700" dirty="0">
                <a:effectLst/>
                <a:latin typeface="Calibri" panose="020F0502020204030204" pitchFamily="34" charset="0"/>
                <a:ea typeface="Calibri" panose="020F0502020204030204" pitchFamily="34" charset="0"/>
                <a:cs typeface="Times New Roman" panose="02020603050405020304" pitchFamily="18" charset="0"/>
              </a:rPr>
              <a:t> pentru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pentru a aplica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achiziţiile</a:t>
            </a:r>
            <a:r>
              <a:rPr lang="ro-RO" sz="1700" dirty="0">
                <a:effectLst/>
                <a:latin typeface="Calibri" panose="020F0502020204030204" pitchFamily="34" charset="0"/>
                <a:ea typeface="Calibri" panose="020F0502020204030204" pitchFamily="34" charset="0"/>
                <a:cs typeface="Times New Roman" panose="02020603050405020304" pitchFamily="18" charset="0"/>
              </a:rPr>
              <a:t> în diverse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situaţii</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viaţă</a:t>
            </a:r>
            <a:r>
              <a:rPr lang="ro-RO" sz="1700" dirty="0">
                <a:effectLst/>
                <a:latin typeface="Calibri" panose="020F0502020204030204" pitchFamily="34" charset="0"/>
                <a:ea typeface="Calibri" panose="020F0502020204030204" pitchFamily="34" charset="0"/>
                <a:cs typeface="Times New Roman" panose="02020603050405020304" pitchFamily="18" charset="0"/>
              </a:rPr>
              <a:t>.</a:t>
            </a:r>
          </a:p>
          <a:p>
            <a:endParaRPr lang="ro-RO" dirty="0"/>
          </a:p>
        </p:txBody>
      </p:sp>
    </p:spTree>
    <p:extLst>
      <p:ext uri="{BB962C8B-B14F-4D97-AF65-F5344CB8AC3E}">
        <p14:creationId xmlns:p14="http://schemas.microsoft.com/office/powerpoint/2010/main" val="355955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350A692-A509-4A40-B11C-B8629C6651E7}"/>
              </a:ext>
            </a:extLst>
          </p:cNvPr>
          <p:cNvSpPr>
            <a:spLocks noGrp="1"/>
          </p:cNvSpPr>
          <p:nvPr>
            <p:ph type="title"/>
          </p:nvPr>
        </p:nvSpPr>
        <p:spPr>
          <a:xfrm>
            <a:off x="984795" y="264253"/>
            <a:ext cx="10364452" cy="1605094"/>
          </a:xfrm>
        </p:spPr>
        <p:txBody>
          <a:bodyPr>
            <a:normAutofit/>
          </a:bodyPr>
          <a:lstStyle/>
          <a:p>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Domeniile de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competenţe</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cheie recomandate de Comisia Europeană (sinteză realizată după documentele Comisiei Europene)</a:t>
            </a:r>
            <a:b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6. Sensibilizare </a:t>
            </a:r>
            <a:r>
              <a:rPr lang="ro-RO" sz="2000" b="1"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şi</a:t>
            </a:r>
            <a:r>
              <a:rPr lang="ro-RO"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exprimare culturală </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sz="1600" dirty="0"/>
          </a:p>
        </p:txBody>
      </p:sp>
      <p:sp>
        <p:nvSpPr>
          <p:cNvPr id="3" name="Substituent text 2">
            <a:extLst>
              <a:ext uri="{FF2B5EF4-FFF2-40B4-BE49-F238E27FC236}">
                <a16:creationId xmlns:a16="http://schemas.microsoft.com/office/drawing/2014/main" id="{1C226D1A-8443-4385-BFC2-C81099678721}"/>
              </a:ext>
            </a:extLst>
          </p:cNvPr>
          <p:cNvSpPr>
            <a:spLocks noGrp="1"/>
          </p:cNvSpPr>
          <p:nvPr>
            <p:ph type="body" idx="1"/>
          </p:nvPr>
        </p:nvSpPr>
        <p:spPr/>
        <p:txBody>
          <a:bodyPr/>
          <a:lstStyle/>
          <a:p>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Cunoştinţe</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4" name="Substituent text 3">
            <a:extLst>
              <a:ext uri="{FF2B5EF4-FFF2-40B4-BE49-F238E27FC236}">
                <a16:creationId xmlns:a16="http://schemas.microsoft.com/office/drawing/2014/main" id="{4F3E857D-FBA0-4DA1-A972-3CCBED6A7BE9}"/>
              </a:ext>
            </a:extLst>
          </p:cNvPr>
          <p:cNvSpPr>
            <a:spLocks noGrp="1"/>
          </p:cNvSpPr>
          <p:nvPr>
            <p:ph type="body" sz="half" idx="15"/>
          </p:nvPr>
        </p:nvSpPr>
        <p:spPr>
          <a:xfrm>
            <a:off x="913774" y="2943355"/>
            <a:ext cx="3298976" cy="3848062"/>
          </a:xfrm>
        </p:spPr>
        <p:txBody>
          <a:bodyPr>
            <a:normAutofit lnSpcReduction="10000"/>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conştientizarea</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moştenirii</a:t>
            </a:r>
            <a:r>
              <a:rPr lang="ro-RO" sz="1700" dirty="0">
                <a:effectLst/>
                <a:latin typeface="Calibri" panose="020F0502020204030204" pitchFamily="34" charset="0"/>
                <a:ea typeface="Calibri" panose="020F0502020204030204" pitchFamily="34" charset="0"/>
                <a:cs typeface="Times New Roman" panose="02020603050405020304" pitchFamily="18" charset="0"/>
              </a:rPr>
              <a:t> culturale locale,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naţionale</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europene; </a:t>
            </a:r>
          </a:p>
          <a:p>
            <a:pPr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cunoştinţe</a:t>
            </a:r>
            <a:r>
              <a:rPr lang="ro-RO" sz="1700" dirty="0">
                <a:effectLst/>
                <a:latin typeface="Calibri" panose="020F0502020204030204" pitchFamily="34" charset="0"/>
                <a:ea typeface="Calibri" panose="020F0502020204030204" pitchFamily="34" charset="0"/>
                <a:cs typeface="Times New Roman" panose="02020603050405020304" pitchFamily="18" charset="0"/>
              </a:rPr>
              <a:t> de bază referitoare la opere culturale majore, inclusiv cultura populară contemporană; </a:t>
            </a:r>
          </a:p>
          <a:p>
            <a:pPr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diversităţii</a:t>
            </a:r>
            <a:r>
              <a:rPr lang="ro-RO" sz="1700" dirty="0">
                <a:effectLst/>
                <a:latin typeface="Calibri" panose="020F0502020204030204" pitchFamily="34" charset="0"/>
                <a:ea typeface="Calibri" panose="020F0502020204030204" pitchFamily="34" charset="0"/>
                <a:cs typeface="Times New Roman" panose="02020603050405020304" pitchFamily="18" charset="0"/>
              </a:rPr>
              <a:t> culturale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lingvistice în Europa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în alte regiuni ale lumii; </a:t>
            </a:r>
          </a:p>
          <a:p>
            <a:pPr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700" dirty="0">
                <a:effectLst/>
                <a:latin typeface="Calibri" panose="020F0502020204030204" pitchFamily="34" charset="0"/>
                <a:ea typeface="Calibri" panose="020F0502020204030204" pitchFamily="34" charset="0"/>
                <a:cs typeface="Times New Roman" panose="02020603050405020304" pitchFamily="18" charset="0"/>
              </a:rPr>
              <a:t>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importanţei</a:t>
            </a:r>
            <a:r>
              <a:rPr lang="ro-RO" sz="1700" dirty="0">
                <a:effectLst/>
                <a:latin typeface="Calibri" panose="020F0502020204030204" pitchFamily="34" charset="0"/>
                <a:ea typeface="Calibri" panose="020F0502020204030204" pitchFamily="34" charset="0"/>
                <a:cs typeface="Times New Roman" panose="02020603050405020304" pitchFamily="18" charset="0"/>
              </a:rPr>
              <a:t> factorilor estetici în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viaţa</a:t>
            </a:r>
            <a:r>
              <a:rPr lang="ro-RO" sz="1700" dirty="0">
                <a:effectLst/>
                <a:latin typeface="Calibri" panose="020F0502020204030204" pitchFamily="34" charset="0"/>
                <a:ea typeface="Calibri" panose="020F0502020204030204" pitchFamily="34" charset="0"/>
                <a:cs typeface="Times New Roman" panose="02020603050405020304" pitchFamily="18" charset="0"/>
              </a:rPr>
              <a:t> zilnică. </a:t>
            </a:r>
          </a:p>
          <a:p>
            <a:endParaRPr lang="ro-RO" dirty="0"/>
          </a:p>
        </p:txBody>
      </p:sp>
      <p:sp>
        <p:nvSpPr>
          <p:cNvPr id="5" name="Substituent text 4">
            <a:extLst>
              <a:ext uri="{FF2B5EF4-FFF2-40B4-BE49-F238E27FC236}">
                <a16:creationId xmlns:a16="http://schemas.microsoft.com/office/drawing/2014/main" id="{24457734-BEB8-41BD-9700-0FBE4D9C352B}"/>
              </a:ext>
            </a:extLst>
          </p:cNvPr>
          <p:cNvSpPr>
            <a:spLocks noGrp="1"/>
          </p:cNvSpPr>
          <p:nvPr>
            <p:ph type="body" sz="quarter" idx="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Deprinderi / aptitudini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6" name="Substituent text 5">
            <a:extLst>
              <a:ext uri="{FF2B5EF4-FFF2-40B4-BE49-F238E27FC236}">
                <a16:creationId xmlns:a16="http://schemas.microsoft.com/office/drawing/2014/main" id="{1AA4947D-7CC0-4DEE-9419-CB1640947A1F}"/>
              </a:ext>
            </a:extLst>
          </p:cNvPr>
          <p:cNvSpPr>
            <a:spLocks noGrp="1"/>
          </p:cNvSpPr>
          <p:nvPr>
            <p:ph type="body" sz="half" idx="16"/>
          </p:nvPr>
        </p:nvSpPr>
        <p:spPr>
          <a:xfrm>
            <a:off x="4441348" y="2943356"/>
            <a:ext cx="3303351" cy="3333158"/>
          </a:xfrm>
        </p:spPr>
        <p:txBody>
          <a:bodyPr>
            <a:normAutofit lnSpcReduction="10000"/>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ro-RO" sz="1700" dirty="0">
                <a:effectLst/>
                <a:latin typeface="Calibri" panose="020F0502020204030204" pitchFamily="34" charset="0"/>
                <a:ea typeface="Calibri" panose="020F0502020204030204" pitchFamily="34" charset="0"/>
                <a:cs typeface="Times New Roman" panose="02020603050405020304" pitchFamily="18" charset="0"/>
              </a:rPr>
              <a:t>a aprecia critic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estetic operele de artă, spectacolele, precum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exprimarea personală printr-o varietate de mijloace, folosind propriile aptitudini;</a:t>
            </a:r>
          </a:p>
          <a:p>
            <a:pPr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 compara propriile puncte de vedere </a:t>
            </a:r>
            <a:r>
              <a:rPr lang="ro-RO" sz="17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700" dirty="0">
                <a:effectLst/>
                <a:latin typeface="Calibri" panose="020F0502020204030204" pitchFamily="34" charset="0"/>
                <a:ea typeface="Calibri" panose="020F0502020204030204" pitchFamily="34" charset="0"/>
                <a:cs typeface="Times New Roman" panose="02020603050405020304" pitchFamily="18" charset="0"/>
              </a:rPr>
              <a:t> opinii cu ale altora; </a:t>
            </a:r>
          </a:p>
          <a:p>
            <a:pPr algn="just">
              <a:lnSpc>
                <a:spcPct val="107000"/>
              </a:lnSpc>
              <a:spcAft>
                <a:spcPts val="800"/>
              </a:spcAft>
            </a:pPr>
            <a:r>
              <a:rPr lang="ro-RO" sz="17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700" dirty="0">
                <a:effectLst/>
                <a:latin typeface="Calibri" panose="020F0502020204030204" pitchFamily="34" charset="0"/>
                <a:ea typeface="Calibri" panose="020F0502020204030204" pitchFamily="34" charset="0"/>
                <a:cs typeface="Times New Roman" panose="02020603050405020304" pitchFamily="18" charset="0"/>
              </a:rPr>
              <a:t> a dezvolta aptitudini creative care pot fi transferate în diverse contexte profesionale. </a:t>
            </a:r>
          </a:p>
          <a:p>
            <a:endParaRPr lang="ro-RO" dirty="0"/>
          </a:p>
        </p:txBody>
      </p:sp>
      <p:sp>
        <p:nvSpPr>
          <p:cNvPr id="7" name="Substituent text 6">
            <a:extLst>
              <a:ext uri="{FF2B5EF4-FFF2-40B4-BE49-F238E27FC236}">
                <a16:creationId xmlns:a16="http://schemas.microsoft.com/office/drawing/2014/main" id="{ED98D0AA-91A8-4740-8A38-853851D71B49}"/>
              </a:ext>
            </a:extLst>
          </p:cNvPr>
          <p:cNvSpPr>
            <a:spLocks noGrp="1"/>
          </p:cNvSpPr>
          <p:nvPr>
            <p:ph type="body" sz="quarter" idx="13"/>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Atitudini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
        <p:nvSpPr>
          <p:cNvPr id="8" name="Substituent text 7">
            <a:extLst>
              <a:ext uri="{FF2B5EF4-FFF2-40B4-BE49-F238E27FC236}">
                <a16:creationId xmlns:a16="http://schemas.microsoft.com/office/drawing/2014/main" id="{397F9486-2FE4-43DF-B0B7-BCD8098CDAA5}"/>
              </a:ext>
            </a:extLst>
          </p:cNvPr>
          <p:cNvSpPr>
            <a:spLocks noGrp="1"/>
          </p:cNvSpPr>
          <p:nvPr>
            <p:ph type="body" sz="half" idx="17"/>
          </p:nvPr>
        </p:nvSpPr>
        <p:spPr>
          <a:xfrm>
            <a:off x="7973297" y="2943355"/>
            <a:ext cx="3558795" cy="2847845"/>
          </a:xfrm>
        </p:spPr>
        <p:txBody>
          <a:bodyPr>
            <a:normAutofit/>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înţelegerea</a:t>
            </a:r>
            <a:r>
              <a:rPr lang="ro-RO" sz="1600" dirty="0">
                <a:effectLst/>
                <a:latin typeface="Calibri" panose="020F0502020204030204" pitchFamily="34" charset="0"/>
                <a:ea typeface="Calibri" panose="020F0502020204030204" pitchFamily="34" charset="0"/>
                <a:cs typeface="Times New Roman" panose="02020603050405020304" pitchFamily="18" charset="0"/>
              </a:rPr>
              <a:t> profundă a propriei culturi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sentimentul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identităţii</a:t>
            </a:r>
            <a:r>
              <a:rPr lang="ro-RO" sz="1600" dirty="0">
                <a:effectLst/>
                <a:latin typeface="Calibri" panose="020F0502020204030204" pitchFamily="34" charset="0"/>
                <a:ea typeface="Calibri" panose="020F0502020204030204" pitchFamily="34" charset="0"/>
                <a:cs typeface="Times New Roman" panose="02020603050405020304" pitchFamily="18" charset="0"/>
              </a:rPr>
              <a:t> ca bază a respectului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a atitudinii deschise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faţă</a:t>
            </a:r>
            <a:r>
              <a:rPr lang="ro-RO" sz="1600" dirty="0">
                <a:effectLst/>
                <a:latin typeface="Calibri" panose="020F0502020204030204" pitchFamily="34" charset="0"/>
                <a:ea typeface="Calibri" panose="020F0502020204030204" pitchFamily="34" charset="0"/>
                <a:cs typeface="Times New Roman" panose="02020603050405020304" pitchFamily="18" charset="0"/>
              </a:rPr>
              <a:t> de diversitatea exprimării culturale; </a:t>
            </a:r>
          </a:p>
          <a:p>
            <a:pPr algn="just">
              <a:lnSpc>
                <a:spcPct val="107000"/>
              </a:lnSpc>
              <a:spcAft>
                <a:spcPts val="800"/>
              </a:spcAft>
            </a:pPr>
            <a:r>
              <a:rPr lang="ro-RO"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o-RO" sz="1600" dirty="0">
                <a:effectLst/>
                <a:latin typeface="Calibri" panose="020F0502020204030204" pitchFamily="34" charset="0"/>
                <a:ea typeface="Calibri" panose="020F0502020204030204" pitchFamily="34" charset="0"/>
                <a:cs typeface="Times New Roman" panose="02020603050405020304" pitchFamily="18" charset="0"/>
              </a:rPr>
              <a:t> creativitate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voinţă</a:t>
            </a:r>
            <a:r>
              <a:rPr lang="ro-RO" sz="1600" dirty="0">
                <a:effectLst/>
                <a:latin typeface="Calibri" panose="020F0502020204030204" pitchFamily="34" charset="0"/>
                <a:ea typeface="Calibri" panose="020F0502020204030204" pitchFamily="34" charset="0"/>
                <a:cs typeface="Times New Roman" panose="02020603050405020304" pitchFamily="18" charset="0"/>
              </a:rPr>
              <a:t> de a dezvolta propriul sens estetic prin practica personală a exprimării artistice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600" dirty="0">
                <a:effectLst/>
                <a:latin typeface="Calibri" panose="020F0502020204030204" pitchFamily="34" charset="0"/>
                <a:ea typeface="Calibri" panose="020F0502020204030204" pitchFamily="34" charset="0"/>
                <a:cs typeface="Times New Roman" panose="02020603050405020304" pitchFamily="18" charset="0"/>
              </a:rPr>
              <a:t> prin participarea la </a:t>
            </a:r>
            <a:r>
              <a:rPr lang="ro-RO" sz="1600" dirty="0" err="1">
                <a:effectLst/>
                <a:latin typeface="Calibri" panose="020F0502020204030204" pitchFamily="34" charset="0"/>
                <a:ea typeface="Calibri" panose="020F0502020204030204" pitchFamily="34" charset="0"/>
                <a:cs typeface="Times New Roman" panose="02020603050405020304" pitchFamily="18" charset="0"/>
              </a:rPr>
              <a:t>viaţa</a:t>
            </a:r>
            <a:r>
              <a:rPr lang="ro-RO" sz="1600" dirty="0">
                <a:effectLst/>
                <a:latin typeface="Calibri" panose="020F0502020204030204" pitchFamily="34" charset="0"/>
                <a:ea typeface="Calibri" panose="020F0502020204030204" pitchFamily="34" charset="0"/>
                <a:cs typeface="Times New Roman" panose="02020603050405020304" pitchFamily="18" charset="0"/>
              </a:rPr>
              <a:t> culturală.</a:t>
            </a:r>
          </a:p>
          <a:p>
            <a:endParaRPr lang="ro-RO" dirty="0"/>
          </a:p>
        </p:txBody>
      </p:sp>
    </p:spTree>
    <p:extLst>
      <p:ext uri="{BB962C8B-B14F-4D97-AF65-F5344CB8AC3E}">
        <p14:creationId xmlns:p14="http://schemas.microsoft.com/office/powerpoint/2010/main" val="275403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7053A3D-AA97-4C83-8D66-10BA56D6DA47}"/>
              </a:ext>
            </a:extLst>
          </p:cNvPr>
          <p:cNvSpPr>
            <a:spLocks noGrp="1"/>
          </p:cNvSpPr>
          <p:nvPr>
            <p:ph type="title"/>
          </p:nvPr>
        </p:nvSpPr>
        <p:spPr/>
        <p:txBody>
          <a:bodyPr>
            <a:normAutofit fontScale="90000"/>
          </a:bodyPr>
          <a:lstStyle/>
          <a:p>
            <a:r>
              <a:rPr lang="ro-RO" sz="2800" b="1" dirty="0">
                <a:solidFill>
                  <a:srgbClr val="FF0000"/>
                </a:solidFill>
                <a:effectLst>
                  <a:outerShdw blurRad="38100" dist="38100" dir="2700000" algn="tl">
                    <a:srgbClr val="000000">
                      <a:alpha val="43137"/>
                    </a:srgbClr>
                  </a:outerShdw>
                </a:effectLst>
              </a:rPr>
              <a:t>TEMA : Creativitate și strategii pentru dezvoltarea competențelor esențiale în noua economie a învățării</a:t>
            </a:r>
          </a:p>
        </p:txBody>
      </p:sp>
      <p:sp>
        <p:nvSpPr>
          <p:cNvPr id="3" name="Substituent conținut 2">
            <a:extLst>
              <a:ext uri="{FF2B5EF4-FFF2-40B4-BE49-F238E27FC236}">
                <a16:creationId xmlns:a16="http://schemas.microsoft.com/office/drawing/2014/main" id="{E8FF1B84-FABE-40E7-893C-3F55BA3CFE22}"/>
              </a:ext>
            </a:extLst>
          </p:cNvPr>
          <p:cNvSpPr>
            <a:spLocks noGrp="1"/>
          </p:cNvSpPr>
          <p:nvPr>
            <p:ph sz="quarter" idx="13"/>
          </p:nvPr>
        </p:nvSpPr>
        <p:spPr/>
        <p:txBody>
          <a:bodyPr/>
          <a:lstStyle/>
          <a:p>
            <a:r>
              <a:rPr lang="ro-RO" dirty="0">
                <a:solidFill>
                  <a:srgbClr val="56235D"/>
                </a:solidFill>
                <a:effectLst>
                  <a:outerShdw blurRad="38100" dist="38100" dir="2700000" algn="tl">
                    <a:srgbClr val="000000">
                      <a:alpha val="43137"/>
                    </a:srgbClr>
                  </a:outerShdw>
                </a:effectLst>
              </a:rPr>
              <a:t>Coordonatori: inspector de specialitate, prof. Pascu Georgiana</a:t>
            </a:r>
          </a:p>
          <a:p>
            <a:pPr marL="0" indent="0">
              <a:buNone/>
            </a:pPr>
            <a:r>
              <a:rPr lang="ro-RO" dirty="0">
                <a:solidFill>
                  <a:srgbClr val="56235D"/>
                </a:solidFill>
                <a:effectLst>
                  <a:outerShdw blurRad="38100" dist="38100" dir="2700000" algn="tl">
                    <a:srgbClr val="000000">
                      <a:alpha val="43137"/>
                    </a:srgbClr>
                  </a:outerShdw>
                </a:effectLst>
              </a:rPr>
              <a:t>                           profesor responsabil cerc metodic-Mereuță Anca</a:t>
            </a:r>
          </a:p>
          <a:p>
            <a:pPr marL="0" indent="0">
              <a:buNone/>
            </a:pPr>
            <a:endParaRPr lang="ro-RO" dirty="0">
              <a:solidFill>
                <a:srgbClr val="56235D"/>
              </a:solidFill>
              <a:effectLst>
                <a:outerShdw blurRad="38100" dist="38100" dir="2700000" algn="tl">
                  <a:srgbClr val="000000">
                    <a:alpha val="43137"/>
                  </a:srgbClr>
                </a:outerShdw>
              </a:effectLst>
            </a:endParaRPr>
          </a:p>
          <a:p>
            <a:pPr marL="0" indent="0">
              <a:buNone/>
            </a:pPr>
            <a:endParaRPr lang="ro-RO" dirty="0">
              <a:solidFill>
                <a:srgbClr val="56235D"/>
              </a:solidFill>
            </a:endParaRPr>
          </a:p>
          <a:p>
            <a:r>
              <a:rPr lang="ro-RO" dirty="0">
                <a:solidFill>
                  <a:srgbClr val="56235D"/>
                </a:solidFill>
                <a:effectLst>
                  <a:outerShdw blurRad="38100" dist="38100" dir="2700000" algn="tl">
                    <a:srgbClr val="000000">
                      <a:alpha val="43137"/>
                    </a:srgbClr>
                  </a:outerShdw>
                </a:effectLst>
              </a:rPr>
              <a:t>Profesor susținător: Constantinescu Antoanela</a:t>
            </a:r>
          </a:p>
        </p:txBody>
      </p:sp>
      <p:pic>
        <p:nvPicPr>
          <p:cNvPr id="5" name="Imagine 4">
            <a:extLst>
              <a:ext uri="{FF2B5EF4-FFF2-40B4-BE49-F238E27FC236}">
                <a16:creationId xmlns:a16="http://schemas.microsoft.com/office/drawing/2014/main" id="{1B65366A-8235-455B-96D2-DE64917BB3AA}"/>
              </a:ext>
            </a:extLst>
          </p:cNvPr>
          <p:cNvPicPr>
            <a:picLocks noChangeAspect="1"/>
          </p:cNvPicPr>
          <p:nvPr/>
        </p:nvPicPr>
        <p:blipFill>
          <a:blip r:embed="rId2"/>
          <a:stretch>
            <a:fillRect/>
          </a:stretch>
        </p:blipFill>
        <p:spPr>
          <a:xfrm>
            <a:off x="4444753" y="4358936"/>
            <a:ext cx="4572000" cy="2286205"/>
          </a:xfrm>
          <a:prstGeom prst="rect">
            <a:avLst/>
          </a:prstGeom>
        </p:spPr>
      </p:pic>
    </p:spTree>
    <p:extLst>
      <p:ext uri="{BB962C8B-B14F-4D97-AF65-F5344CB8AC3E}">
        <p14:creationId xmlns:p14="http://schemas.microsoft.com/office/powerpoint/2010/main" val="140243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2D87565-B7B0-436E-AB3B-B375A8FD70CE}"/>
              </a:ext>
            </a:extLst>
          </p:cNvPr>
          <p:cNvSpPr>
            <a:spLocks noGrp="1"/>
          </p:cNvSpPr>
          <p:nvPr>
            <p:ph type="title"/>
          </p:nvPr>
        </p:nvSpPr>
        <p:spPr>
          <a:xfrm>
            <a:off x="789487" y="217504"/>
            <a:ext cx="10364452" cy="2023823"/>
          </a:xfrm>
        </p:spPr>
        <p:txBody>
          <a:bodyPr>
            <a:normAutofit fontScale="90000"/>
          </a:bodyPr>
          <a:lstStyle/>
          <a:p>
            <a:pPr indent="457200"/>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Învățământul</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gimnazial</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parte</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componentă</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învățământului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general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obligatoriu</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și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se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axează</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pe opt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domenii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competenţe-cheie</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determină</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profilul</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formare</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elevilor</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scopul</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a-</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familiariza</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cu o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abordare</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pluri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și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transdiciplinară</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domeniilor</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cunoașterii</a:t>
            </a:r>
            <a:r>
              <a:rPr lang="en-US"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br>
              <a:rPr lang="ro-RO" sz="2200" dirty="0">
                <a:effectLst/>
                <a:latin typeface="Calibri" panose="020F0502020204030204" pitchFamily="34" charset="0"/>
                <a:ea typeface="Times New Roman" panose="02020603050405020304" pitchFamily="18" charset="0"/>
                <a:cs typeface="Calibri" panose="020F0502020204030204" pitchFamily="34" charset="0"/>
              </a:rPr>
            </a:b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În</a:t>
            </a: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cele</a:t>
            </a: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ce</a:t>
            </a: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urmează</a:t>
            </a: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prezint</a:t>
            </a: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 </a:t>
            </a:r>
            <a:r>
              <a:rPr lang="en-US" sz="22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sinteză</a:t>
            </a:r>
            <a:r>
              <a:rPr lang="en-US" sz="2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2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 competențelor-cheie pe care </a:t>
            </a:r>
            <a:r>
              <a:rPr lang="ro-RO" sz="2200" dirty="0">
                <a:solidFill>
                  <a:srgbClr val="373A3C"/>
                </a:solidFill>
                <a:latin typeface="Calibri" panose="020F0502020204030204" pitchFamily="34" charset="0"/>
                <a:ea typeface="Times New Roman" panose="02020603050405020304" pitchFamily="18" charset="0"/>
                <a:cs typeface="Calibri" panose="020F0502020204030204" pitchFamily="34" charset="0"/>
              </a:rPr>
              <a:t>procesul instructiv-educativ</a:t>
            </a:r>
            <a:r>
              <a:rPr lang="ro-RO" sz="22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trebuie să le dezvolte, precum și câteva precizări legate de modul în care încerc să le ating, în cadrul orelor de Limba și literatura română.</a:t>
            </a:r>
            <a:br>
              <a:rPr lang="ro-RO" sz="2200" dirty="0">
                <a:effectLst/>
                <a:latin typeface="Calibri" panose="020F0502020204030204" pitchFamily="34" charset="0"/>
                <a:ea typeface="Calibri" panose="020F0502020204030204" pitchFamily="34" charset="0"/>
                <a:cs typeface="Calibri" panose="020F0502020204030204" pitchFamily="34" charset="0"/>
              </a:rPr>
            </a:br>
            <a:br>
              <a:rPr lang="ro-RO" sz="2200" dirty="0">
                <a:effectLst/>
                <a:latin typeface="Calibri" panose="020F0502020204030204" pitchFamily="34" charset="0"/>
                <a:ea typeface="Calibri" panose="020F0502020204030204" pitchFamily="34" charset="0"/>
                <a:cs typeface="Times New Roman" panose="02020603050405020304" pitchFamily="18" charset="0"/>
              </a:rPr>
            </a:b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text 2">
            <a:extLst>
              <a:ext uri="{FF2B5EF4-FFF2-40B4-BE49-F238E27FC236}">
                <a16:creationId xmlns:a16="http://schemas.microsoft.com/office/drawing/2014/main" id="{B194CCE9-869C-45C1-AA7C-C4E2D9BD461D}"/>
              </a:ext>
            </a:extLst>
          </p:cNvPr>
          <p:cNvSpPr>
            <a:spLocks noGrp="1"/>
          </p:cNvSpPr>
          <p:nvPr>
            <p:ph type="body" idx="1"/>
          </p:nvPr>
        </p:nvSpPr>
        <p:spPr>
          <a:xfrm>
            <a:off x="913774" y="2367093"/>
            <a:ext cx="3298976" cy="576262"/>
          </a:xfrm>
        </p:spPr>
        <p:txBody>
          <a:bodyPr/>
          <a:lstStyle/>
          <a:p>
            <a:endParaRPr lang="ro-RO" sz="2000" b="1"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endParaRPr>
          </a:p>
          <a:p>
            <a:endParaRPr lang="ro-RO" sz="2000" b="1" dirty="0">
              <a:solidFill>
                <a:srgbClr val="373A3C"/>
              </a:solidFill>
              <a:latin typeface="Calibri" panose="020F0502020204030204" pitchFamily="34" charset="0"/>
              <a:ea typeface="Times New Roman" panose="02020603050405020304" pitchFamily="18" charset="0"/>
              <a:cs typeface="Calibri" panose="020F0502020204030204" pitchFamily="34" charset="0"/>
            </a:endParaRPr>
          </a:p>
          <a:p>
            <a:r>
              <a:rPr lang="ro-RO"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p:txBody>
      </p:sp>
      <p:sp>
        <p:nvSpPr>
          <p:cNvPr id="4" name="Substituent text 3">
            <a:extLst>
              <a:ext uri="{FF2B5EF4-FFF2-40B4-BE49-F238E27FC236}">
                <a16:creationId xmlns:a16="http://schemas.microsoft.com/office/drawing/2014/main" id="{00BDF0E2-26DD-47F8-9D75-C66B913BADB2}"/>
              </a:ext>
            </a:extLst>
          </p:cNvPr>
          <p:cNvSpPr>
            <a:spLocks noGrp="1"/>
          </p:cNvSpPr>
          <p:nvPr>
            <p:ph type="body" sz="half" idx="15"/>
          </p:nvPr>
        </p:nvSpPr>
        <p:spPr/>
        <p:txBody>
          <a:bodyPr>
            <a:normAutofit/>
          </a:bodyPr>
          <a:lstStyle/>
          <a:p>
            <a:endParaRPr lang="ro-RO" sz="2400" b="1" dirty="0">
              <a:latin typeface="Calibri" panose="020F0502020204030204" pitchFamily="34" charset="0"/>
              <a:cs typeface="Calibri" panose="020F0502020204030204" pitchFamily="34" charset="0"/>
            </a:endParaRPr>
          </a:p>
          <a:p>
            <a:r>
              <a:rPr lang="ro-RO" sz="2400" b="1" dirty="0">
                <a:solidFill>
                  <a:srgbClr val="FF0000"/>
                </a:solidFill>
                <a:latin typeface="Calibri" panose="020F0502020204030204" pitchFamily="34" charset="0"/>
                <a:cs typeface="Calibri" panose="020F0502020204030204" pitchFamily="34" charset="0"/>
              </a:rPr>
              <a:t>Comunicarea </a:t>
            </a:r>
          </a:p>
          <a:p>
            <a:r>
              <a:rPr lang="ro-RO" sz="2400" b="1" dirty="0">
                <a:solidFill>
                  <a:srgbClr val="FF0000"/>
                </a:solidFill>
                <a:latin typeface="Calibri" panose="020F0502020204030204" pitchFamily="34" charset="0"/>
                <a:cs typeface="Calibri" panose="020F0502020204030204" pitchFamily="34" charset="0"/>
              </a:rPr>
              <a:t>în limba maternă</a:t>
            </a:r>
          </a:p>
        </p:txBody>
      </p:sp>
      <p:sp>
        <p:nvSpPr>
          <p:cNvPr id="5" name="Substituent text 4">
            <a:extLst>
              <a:ext uri="{FF2B5EF4-FFF2-40B4-BE49-F238E27FC236}">
                <a16:creationId xmlns:a16="http://schemas.microsoft.com/office/drawing/2014/main" id="{27C46570-2142-430F-9193-F7FE21E66F38}"/>
              </a:ext>
            </a:extLst>
          </p:cNvPr>
          <p:cNvSpPr>
            <a:spLocks noGrp="1"/>
          </p:cNvSpPr>
          <p:nvPr>
            <p:ph type="body" sz="quarter" idx="3"/>
          </p:nvPr>
        </p:nvSpPr>
        <p:spPr>
          <a:xfrm>
            <a:off x="4438983" y="2367093"/>
            <a:ext cx="3304927" cy="757847"/>
          </a:xfrm>
        </p:spPr>
        <p:txBody>
          <a:bodyPr/>
          <a:lstStyle/>
          <a:p>
            <a:pPr algn="ctr">
              <a:lnSpc>
                <a:spcPct val="100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Substituent text 5">
            <a:extLst>
              <a:ext uri="{FF2B5EF4-FFF2-40B4-BE49-F238E27FC236}">
                <a16:creationId xmlns:a16="http://schemas.microsoft.com/office/drawing/2014/main" id="{D0359F0B-A41F-4FB8-A754-5EDE42BBA0E7}"/>
              </a:ext>
            </a:extLst>
          </p:cNvPr>
          <p:cNvSpPr>
            <a:spLocks noGrp="1"/>
          </p:cNvSpPr>
          <p:nvPr>
            <p:ph type="body" sz="half" idx="16"/>
          </p:nvPr>
        </p:nvSpPr>
        <p:spPr>
          <a:xfrm>
            <a:off x="4441348" y="3428999"/>
            <a:ext cx="3303351" cy="3211497"/>
          </a:xfrm>
        </p:spPr>
        <p:txBody>
          <a:bodyPr/>
          <a:lstStyle/>
          <a:p>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Această competență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presupune</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căutarea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colectarea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procesarea</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informații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dar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exprimarea</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sentimente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opinii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informații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participarea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interacțiuni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verbale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scrise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diverse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contexte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
            </a:r>
            <a:endParaRPr lang="ro-RO" dirty="0"/>
          </a:p>
        </p:txBody>
      </p:sp>
      <p:sp>
        <p:nvSpPr>
          <p:cNvPr id="7" name="Substituent text 6">
            <a:extLst>
              <a:ext uri="{FF2B5EF4-FFF2-40B4-BE49-F238E27FC236}">
                <a16:creationId xmlns:a16="http://schemas.microsoft.com/office/drawing/2014/main" id="{F5B5C38E-E0F4-4CD6-BBA7-6EBF716238A6}"/>
              </a:ext>
            </a:extLst>
          </p:cNvPr>
          <p:cNvSpPr>
            <a:spLocks noGrp="1"/>
          </p:cNvSpPr>
          <p:nvPr>
            <p:ph type="body" sz="quarter" idx="13"/>
          </p:nvPr>
        </p:nvSpPr>
        <p:spPr/>
        <p:txBody>
          <a:bodyPr/>
          <a:lstStyle/>
          <a:p>
            <a:endParaRPr lang="ro-RO" sz="1800" b="1" dirty="0">
              <a:latin typeface="Calibri" panose="020F0502020204030204" pitchFamily="34" charset="0"/>
              <a:cs typeface="Calibri" panose="020F0502020204030204" pitchFamily="34" charset="0"/>
            </a:endParaRPr>
          </a:p>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p:txBody>
      </p:sp>
      <p:sp>
        <p:nvSpPr>
          <p:cNvPr id="8" name="Substituent text 7">
            <a:extLst>
              <a:ext uri="{FF2B5EF4-FFF2-40B4-BE49-F238E27FC236}">
                <a16:creationId xmlns:a16="http://schemas.microsoft.com/office/drawing/2014/main" id="{016AFC96-093D-4DBD-8A23-4F6DBB433A30}"/>
              </a:ext>
            </a:extLst>
          </p:cNvPr>
          <p:cNvSpPr>
            <a:spLocks noGrp="1"/>
          </p:cNvSpPr>
          <p:nvPr>
            <p:ph type="body" sz="half" idx="17"/>
          </p:nvPr>
        </p:nvSpPr>
        <p:spPr>
          <a:xfrm>
            <a:off x="8060924" y="2943355"/>
            <a:ext cx="3826276" cy="2847845"/>
          </a:xfrm>
        </p:spPr>
        <p:txBody>
          <a:bodyPr>
            <a:normAutofit fontScale="92500" lnSpcReduction="10000"/>
          </a:bodyPr>
          <a:lstStyle/>
          <a:p>
            <a:pPr algn="just">
              <a:lnSpc>
                <a:spcPct val="115000"/>
              </a:lnSpc>
            </a:pPr>
            <a:r>
              <a:rPr lang="ro-RO"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Competența</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se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poate</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dezvolta</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intermediul</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orelor</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comunicare</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jocurile</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rol</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organizatori</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grafici</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dar</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și</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prezentarea</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propriilor</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creații</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din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postura</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autorului</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Scaunul</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9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autorului</a:t>
            </a:r>
            <a:r>
              <a:rPr lang="en-US"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900" dirty="0">
              <a:effectLst/>
              <a:latin typeface="Calibri" panose="020F0502020204030204" pitchFamily="34" charset="0"/>
              <a:ea typeface="Times New Roman" panose="02020603050405020304" pitchFamily="18" charset="0"/>
              <a:cs typeface="Calibri" panose="020F0502020204030204" pitchFamily="34" charset="0"/>
            </a:endParaRPr>
          </a:p>
          <a:p>
            <a:r>
              <a:rPr lang="ro-RO" sz="19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Elevul  va învăța cum să relaționeze, în situație concretă, atât la școală, cât și în viața de zi cu </a:t>
            </a:r>
            <a:r>
              <a:rPr lang="ro-RO"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zi.</a:t>
            </a:r>
            <a:endParaRPr lang="ro-RO" dirty="0">
              <a:latin typeface="Calibri" panose="020F0502020204030204" pitchFamily="34" charset="0"/>
              <a:cs typeface="Calibri" panose="020F0502020204030204" pitchFamily="34" charset="0"/>
            </a:endParaRPr>
          </a:p>
        </p:txBody>
      </p:sp>
      <p:pic>
        <p:nvPicPr>
          <p:cNvPr id="4098" name="Picture 2" descr="carte frumoasa poza site – Școala Gimnazială ”Mihai Eminescu” Pitești">
            <a:extLst>
              <a:ext uri="{FF2B5EF4-FFF2-40B4-BE49-F238E27FC236}">
                <a16:creationId xmlns:a16="http://schemas.microsoft.com/office/drawing/2014/main" id="{307DE3EF-5E01-4AB3-B383-EB61B1941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4B60C410-9EA6-4658-9200-6EEB44106DD4}"/>
              </a:ext>
            </a:extLst>
          </p:cNvPr>
          <p:cNvSpPr>
            <a:spLocks noGrp="1"/>
          </p:cNvSpPr>
          <p:nvPr>
            <p:ph type="body" idx="1"/>
          </p:nvPr>
        </p:nvSpPr>
        <p:spPr>
          <a:xfrm>
            <a:off x="913774" y="887768"/>
            <a:ext cx="3298976" cy="852256"/>
          </a:xfrm>
        </p:spPr>
        <p:txBody>
          <a:bodyPr/>
          <a:lstStyle/>
          <a:p>
            <a:r>
              <a:rPr lang="ro-RO"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p:txBody>
      </p:sp>
      <p:sp>
        <p:nvSpPr>
          <p:cNvPr id="4" name="Substituent text 3">
            <a:extLst>
              <a:ext uri="{FF2B5EF4-FFF2-40B4-BE49-F238E27FC236}">
                <a16:creationId xmlns:a16="http://schemas.microsoft.com/office/drawing/2014/main" id="{5CB03855-BECC-46C0-ACC6-D3C3EDCF984F}"/>
              </a:ext>
            </a:extLst>
          </p:cNvPr>
          <p:cNvSpPr>
            <a:spLocks noGrp="1"/>
          </p:cNvSpPr>
          <p:nvPr>
            <p:ph type="body" sz="half" idx="15"/>
          </p:nvPr>
        </p:nvSpPr>
        <p:spPr/>
        <p:txBody>
          <a:bodyPr>
            <a:normAutofit/>
          </a:bodyPr>
          <a:lstStyle/>
          <a:p>
            <a:r>
              <a:rPr lang="ro-RO" sz="2000" b="1" dirty="0">
                <a:solidFill>
                  <a:srgbClr val="FF0000"/>
                </a:solidFill>
                <a:latin typeface="Calibri" panose="020F0502020204030204" pitchFamily="34" charset="0"/>
                <a:cs typeface="Calibri" panose="020F0502020204030204" pitchFamily="34" charset="0"/>
              </a:rPr>
              <a:t>Comunicare </a:t>
            </a:r>
          </a:p>
          <a:p>
            <a:r>
              <a:rPr lang="ro-RO" sz="2000" b="1" dirty="0">
                <a:solidFill>
                  <a:srgbClr val="FF0000"/>
                </a:solidFill>
                <a:latin typeface="Calibri" panose="020F0502020204030204" pitchFamily="34" charset="0"/>
                <a:cs typeface="Calibri" panose="020F0502020204030204" pitchFamily="34" charset="0"/>
              </a:rPr>
              <a:t>în limbi străine</a:t>
            </a:r>
          </a:p>
        </p:txBody>
      </p:sp>
      <p:sp>
        <p:nvSpPr>
          <p:cNvPr id="5" name="Substituent text 4">
            <a:extLst>
              <a:ext uri="{FF2B5EF4-FFF2-40B4-BE49-F238E27FC236}">
                <a16:creationId xmlns:a16="http://schemas.microsoft.com/office/drawing/2014/main" id="{33CDDE69-AFBF-4CFB-A875-5FEA4380FC21}"/>
              </a:ext>
            </a:extLst>
          </p:cNvPr>
          <p:cNvSpPr>
            <a:spLocks noGrp="1"/>
          </p:cNvSpPr>
          <p:nvPr>
            <p:ph type="body" sz="quarter" idx="3"/>
          </p:nvPr>
        </p:nvSpPr>
        <p:spPr>
          <a:xfrm>
            <a:off x="4452389" y="1131497"/>
            <a:ext cx="3291521" cy="608527"/>
          </a:xfrm>
        </p:spPr>
        <p:txBody>
          <a:bodyPr/>
          <a:lstStyle/>
          <a:p>
            <a:pPr algn="ctr">
              <a:lnSpc>
                <a:spcPct val="100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latin typeface="Calibri" panose="020F0502020204030204" pitchFamily="34" charset="0"/>
              <a:cs typeface="Calibri" panose="020F0502020204030204" pitchFamily="34" charset="0"/>
            </a:endParaRPr>
          </a:p>
        </p:txBody>
      </p:sp>
      <p:sp>
        <p:nvSpPr>
          <p:cNvPr id="6" name="Substituent text 5">
            <a:extLst>
              <a:ext uri="{FF2B5EF4-FFF2-40B4-BE49-F238E27FC236}">
                <a16:creationId xmlns:a16="http://schemas.microsoft.com/office/drawing/2014/main" id="{8E8DF829-0136-48F2-841D-01AD83BA22CB}"/>
              </a:ext>
            </a:extLst>
          </p:cNvPr>
          <p:cNvSpPr>
            <a:spLocks noGrp="1"/>
          </p:cNvSpPr>
          <p:nvPr>
            <p:ph type="body" sz="half" idx="16"/>
          </p:nvPr>
        </p:nvSpPr>
        <p:spPr>
          <a:xfrm>
            <a:off x="4441348" y="2015231"/>
            <a:ext cx="3303351" cy="3775969"/>
          </a:xfrm>
        </p:spPr>
        <p:txBody>
          <a:bodyPr/>
          <a:lstStyle/>
          <a:p>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Această competență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subliniază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capacitatea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elevilor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identifica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informații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dintr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-un text oral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sau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scris</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limbă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străină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exprima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sentimente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opinii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idei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informații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pornind</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la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textele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receptate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dar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participarea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la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interacțiuni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verbale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endParaRPr lang="ro-RO" dirty="0">
              <a:latin typeface="Calibri" panose="020F0502020204030204" pitchFamily="34" charset="0"/>
              <a:cs typeface="Calibri" panose="020F0502020204030204" pitchFamily="34" charset="0"/>
            </a:endParaRPr>
          </a:p>
        </p:txBody>
      </p:sp>
      <p:sp>
        <p:nvSpPr>
          <p:cNvPr id="7" name="Substituent text 6">
            <a:extLst>
              <a:ext uri="{FF2B5EF4-FFF2-40B4-BE49-F238E27FC236}">
                <a16:creationId xmlns:a16="http://schemas.microsoft.com/office/drawing/2014/main" id="{224002D1-4129-4F25-B674-F8AEE5E2EBE2}"/>
              </a:ext>
            </a:extLst>
          </p:cNvPr>
          <p:cNvSpPr>
            <a:spLocks noGrp="1"/>
          </p:cNvSpPr>
          <p:nvPr>
            <p:ph type="body" sz="quarter" idx="13"/>
          </p:nvPr>
        </p:nvSpPr>
        <p:spPr>
          <a:xfrm>
            <a:off x="7973298" y="1491449"/>
            <a:ext cx="3304928" cy="608527"/>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3EF10D6B-EFB6-4CD4-A59B-75647A04C5DC}"/>
              </a:ext>
            </a:extLst>
          </p:cNvPr>
          <p:cNvSpPr>
            <a:spLocks noGrp="1"/>
          </p:cNvSpPr>
          <p:nvPr>
            <p:ph type="body" sz="half" idx="17"/>
          </p:nvPr>
        </p:nvSpPr>
        <p:spPr>
          <a:xfrm>
            <a:off x="7973298" y="1908699"/>
            <a:ext cx="3304928" cy="3882501"/>
          </a:xfrm>
        </p:spPr>
        <p:txBody>
          <a:bodyPr>
            <a:noAutofit/>
          </a:bodyPr>
          <a:lstStyle/>
          <a:p>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Acest</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lucru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realizează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cadrul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orelor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română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prin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studiul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comparativ</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al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textelor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scrise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limba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română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o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limbă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străină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Textele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supuse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studiului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sunt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alese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pe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baza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unotr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teme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comune</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ex.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Tema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Copilăria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Amintiri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din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copilărie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Aventurile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lui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Tom Sawyer). Alte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teme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commune: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iubirea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prietenia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jocul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etc.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sau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au loc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dezbateri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pornind</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la diverse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articole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științifice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elaborează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dicționare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multilingvistice.Se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lucrează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pe  teste model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pentru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evaluarea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la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clasa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 VI-a</a:t>
            </a:r>
            <a:r>
              <a:rPr lang="ro-RO" sz="1800" dirty="0">
                <a:solidFill>
                  <a:srgbClr val="373A3C"/>
                </a:solidFill>
                <a:latin typeface="Calibri" panose="020F0502020204030204" pitchFamily="34" charset="0"/>
                <a:ea typeface="Calibri" panose="020F0502020204030204" pitchFamily="34" charset="0"/>
                <a:cs typeface="Calibri" panose="020F0502020204030204" pitchFamily="34" charset="0"/>
              </a:rPr>
              <a:t> și clasa a VIII-a.</a:t>
            </a:r>
            <a:endParaRPr lang="ro-RO" sz="1800" dirty="0">
              <a:latin typeface="Calibri" panose="020F0502020204030204" pitchFamily="34" charset="0"/>
              <a:cs typeface="Calibri" panose="020F0502020204030204" pitchFamily="34" charset="0"/>
            </a:endParaRPr>
          </a:p>
        </p:txBody>
      </p:sp>
      <p:pic>
        <p:nvPicPr>
          <p:cNvPr id="9" name="Picture 2" descr="carte frumoasa poza site – Școala Gimnazială ”Mihai Eminescu” Pitești">
            <a:extLst>
              <a:ext uri="{FF2B5EF4-FFF2-40B4-BE49-F238E27FC236}">
                <a16:creationId xmlns:a16="http://schemas.microsoft.com/office/drawing/2014/main" id="{9D89FC88-DBDA-4337-9E85-709463FB4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57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4B1448F5-B858-476A-BB4B-4232067D5CCB}"/>
              </a:ext>
            </a:extLst>
          </p:cNvPr>
          <p:cNvSpPr>
            <a:spLocks noGrp="1"/>
          </p:cNvSpPr>
          <p:nvPr>
            <p:ph type="body" idx="1"/>
          </p:nvPr>
        </p:nvSpPr>
        <p:spPr>
          <a:xfrm>
            <a:off x="913774" y="603684"/>
            <a:ext cx="3298976" cy="674704"/>
          </a:xfrm>
        </p:spPr>
        <p:txBody>
          <a:bodyPr/>
          <a:lstStyle/>
          <a:p>
            <a:r>
              <a:rPr lang="ro-RO"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p:txBody>
      </p:sp>
      <p:sp>
        <p:nvSpPr>
          <p:cNvPr id="4" name="Substituent text 3">
            <a:extLst>
              <a:ext uri="{FF2B5EF4-FFF2-40B4-BE49-F238E27FC236}">
                <a16:creationId xmlns:a16="http://schemas.microsoft.com/office/drawing/2014/main" id="{374A8305-7296-4730-8B44-B9A42F1E6B37}"/>
              </a:ext>
            </a:extLst>
          </p:cNvPr>
          <p:cNvSpPr>
            <a:spLocks noGrp="1"/>
          </p:cNvSpPr>
          <p:nvPr>
            <p:ph type="body" sz="half" idx="15"/>
          </p:nvPr>
        </p:nvSpPr>
        <p:spPr>
          <a:xfrm>
            <a:off x="913774" y="2015231"/>
            <a:ext cx="3298976" cy="3775969"/>
          </a:xfrm>
        </p:spPr>
        <p:txBody>
          <a:bodyPr>
            <a:normAutofit/>
          </a:bodyPr>
          <a:lstStyle/>
          <a:p>
            <a:r>
              <a:rPr lang="ro-RO"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 matematice și competențe de bază în științe și tehnologii</a:t>
            </a:r>
            <a:endParaRPr lang="ro-RO" sz="2000" dirty="0">
              <a:solidFill>
                <a:srgbClr val="FF0000"/>
              </a:solidFill>
              <a:latin typeface="Calibri" panose="020F0502020204030204" pitchFamily="34" charset="0"/>
              <a:cs typeface="Calibri" panose="020F0502020204030204" pitchFamily="34" charset="0"/>
            </a:endParaRPr>
          </a:p>
        </p:txBody>
      </p:sp>
      <p:sp>
        <p:nvSpPr>
          <p:cNvPr id="5" name="Substituent text 4">
            <a:extLst>
              <a:ext uri="{FF2B5EF4-FFF2-40B4-BE49-F238E27FC236}">
                <a16:creationId xmlns:a16="http://schemas.microsoft.com/office/drawing/2014/main" id="{7D3C6A19-E5D7-4CCC-BF5C-3457EDCC7345}"/>
              </a:ext>
            </a:extLst>
          </p:cNvPr>
          <p:cNvSpPr>
            <a:spLocks noGrp="1"/>
          </p:cNvSpPr>
          <p:nvPr>
            <p:ph type="body" sz="quarter" idx="3"/>
          </p:nvPr>
        </p:nvSpPr>
        <p:spPr>
          <a:xfrm rot="10800000" flipV="1">
            <a:off x="4452385" y="861135"/>
            <a:ext cx="3291521" cy="674703"/>
          </a:xfrm>
        </p:spPr>
        <p:txBody>
          <a:bodyPr/>
          <a:lstStyle/>
          <a:p>
            <a:pPr algn="ctr">
              <a:lnSpc>
                <a:spcPct val="115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dirty="0">
              <a:solidFill>
                <a:srgbClr val="FF0000"/>
              </a:solidFill>
              <a:latin typeface="Calibri" panose="020F0502020204030204" pitchFamily="34" charset="0"/>
              <a:cs typeface="Calibri" panose="020F0502020204030204" pitchFamily="34" charset="0"/>
            </a:endParaRPr>
          </a:p>
        </p:txBody>
      </p:sp>
      <p:sp>
        <p:nvSpPr>
          <p:cNvPr id="6" name="Substituent text 5">
            <a:extLst>
              <a:ext uri="{FF2B5EF4-FFF2-40B4-BE49-F238E27FC236}">
                <a16:creationId xmlns:a16="http://schemas.microsoft.com/office/drawing/2014/main" id="{84F10975-C6D7-4EBB-B713-276E54F56E6D}"/>
              </a:ext>
            </a:extLst>
          </p:cNvPr>
          <p:cNvSpPr>
            <a:spLocks noGrp="1"/>
          </p:cNvSpPr>
          <p:nvPr>
            <p:ph type="body" sz="half" idx="16"/>
          </p:nvPr>
        </p:nvSpPr>
        <p:spPr>
          <a:xfrm>
            <a:off x="4441348" y="1686757"/>
            <a:ext cx="3303351" cy="4104443"/>
          </a:xfrm>
        </p:spPr>
        <p:txBody>
          <a:bodyPr/>
          <a:lstStyle/>
          <a:p>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Această competență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presupune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rezolvarea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probleme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având</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instrumente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necesare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atât</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rezolvarea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problemelor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cât</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interpretarea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rezultatelor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dar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realizarea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produse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utile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activități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curente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interes</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viață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sănătoasă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mediu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curat</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
            </a:r>
            <a:endParaRPr lang="ro-RO" dirty="0"/>
          </a:p>
        </p:txBody>
      </p:sp>
      <p:sp>
        <p:nvSpPr>
          <p:cNvPr id="7" name="Substituent text 6">
            <a:extLst>
              <a:ext uri="{FF2B5EF4-FFF2-40B4-BE49-F238E27FC236}">
                <a16:creationId xmlns:a16="http://schemas.microsoft.com/office/drawing/2014/main" id="{D01934FD-F87E-4C67-BE06-8BDC908F0151}"/>
              </a:ext>
            </a:extLst>
          </p:cNvPr>
          <p:cNvSpPr>
            <a:spLocks noGrp="1"/>
          </p:cNvSpPr>
          <p:nvPr>
            <p:ph type="body" sz="quarter" idx="13"/>
          </p:nvPr>
        </p:nvSpPr>
        <p:spPr>
          <a:xfrm>
            <a:off x="7973298" y="603683"/>
            <a:ext cx="3304928" cy="1278384"/>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459C9B56-7A01-4EC8-A79F-9341824B0CEB}"/>
              </a:ext>
            </a:extLst>
          </p:cNvPr>
          <p:cNvSpPr>
            <a:spLocks noGrp="1"/>
          </p:cNvSpPr>
          <p:nvPr>
            <p:ph type="body" sz="half" idx="17"/>
          </p:nvPr>
        </p:nvSpPr>
        <p:spPr>
          <a:xfrm>
            <a:off x="7973298" y="1500327"/>
            <a:ext cx="3304928" cy="3915052"/>
          </a:xfrm>
        </p:spPr>
        <p:txBody>
          <a:bodyPr>
            <a:noAutofit/>
          </a:bodyPr>
          <a:lstStyle/>
          <a:p>
            <a:pPr algn="just"/>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Aceste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competențe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valorificate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cu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precădere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în</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orele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gramatică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atunci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când</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elevii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apelează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la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formule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tip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matematic</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și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însuși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logic,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noțiuni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abstracte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(PN=VC+NP),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însă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aceste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competențe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sunt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dezvoltate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identificarea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unor</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algoritmi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raportare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la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textul</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literar</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harta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textului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personajului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realizarea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profilului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unui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personaj</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r>
              <a:rPr lang="ro-RO"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blazonul</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schema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rimelor</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utilizarea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manualului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Investigarea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unei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ipoteze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lucru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încadrarea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unui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text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într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-o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anumită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categorie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endParaRPr lang="ro-RO" sz="1800" dirty="0">
              <a:latin typeface="Calibri" panose="020F0502020204030204" pitchFamily="34" charset="0"/>
              <a:cs typeface="Calibri" panose="020F0502020204030204" pitchFamily="34" charset="0"/>
            </a:endParaRPr>
          </a:p>
        </p:txBody>
      </p:sp>
      <p:pic>
        <p:nvPicPr>
          <p:cNvPr id="5122" name="Picture 2" descr="Matematica Fotografii de stoc, Imagini de stoc si Vectori | Stockfresh">
            <a:extLst>
              <a:ext uri="{FF2B5EF4-FFF2-40B4-BE49-F238E27FC236}">
                <a16:creationId xmlns:a16="http://schemas.microsoft.com/office/drawing/2014/main" id="{039362BE-2BB0-408A-ABD8-1CC1855E1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098" y="4820575"/>
            <a:ext cx="2175028" cy="186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9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01B841E1-708E-4FCC-9055-4BDF05C73086}"/>
              </a:ext>
            </a:extLst>
          </p:cNvPr>
          <p:cNvSpPr>
            <a:spLocks noGrp="1"/>
          </p:cNvSpPr>
          <p:nvPr>
            <p:ph type="body" idx="1"/>
          </p:nvPr>
        </p:nvSpPr>
        <p:spPr>
          <a:xfrm>
            <a:off x="913774" y="985421"/>
            <a:ext cx="3298976" cy="1012055"/>
          </a:xfrm>
        </p:spPr>
        <p:txBody>
          <a:bodyPr/>
          <a:lstStyle/>
          <a:p>
            <a:r>
              <a:rPr lang="ro-RO"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a:p>
            <a:endParaRPr lang="ro-RO" dirty="0"/>
          </a:p>
        </p:txBody>
      </p:sp>
      <p:sp>
        <p:nvSpPr>
          <p:cNvPr id="4" name="Substituent text 3">
            <a:extLst>
              <a:ext uri="{FF2B5EF4-FFF2-40B4-BE49-F238E27FC236}">
                <a16:creationId xmlns:a16="http://schemas.microsoft.com/office/drawing/2014/main" id="{1ADAFC12-874D-469D-BA85-C7E0576D11B7}"/>
              </a:ext>
            </a:extLst>
          </p:cNvPr>
          <p:cNvSpPr>
            <a:spLocks noGrp="1"/>
          </p:cNvSpPr>
          <p:nvPr>
            <p:ph type="body" sz="half" idx="15"/>
          </p:nvPr>
        </p:nvSpPr>
        <p:spPr>
          <a:xfrm>
            <a:off x="913774" y="2192785"/>
            <a:ext cx="3298976" cy="3598415"/>
          </a:xfrm>
        </p:spPr>
        <p:txBody>
          <a:bodyPr>
            <a:normAutofit/>
          </a:bodyPr>
          <a:lstStyle/>
          <a:p>
            <a:r>
              <a:rPr lang="ro-RO"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Competența digitală</a:t>
            </a:r>
            <a:endParaRPr lang="ro-RO" sz="2000" dirty="0">
              <a:solidFill>
                <a:srgbClr val="FF0000"/>
              </a:solidFill>
              <a:latin typeface="Calibri" panose="020F0502020204030204" pitchFamily="34" charset="0"/>
              <a:cs typeface="Calibri" panose="020F0502020204030204" pitchFamily="34" charset="0"/>
            </a:endParaRPr>
          </a:p>
        </p:txBody>
      </p:sp>
      <p:sp>
        <p:nvSpPr>
          <p:cNvPr id="5" name="Substituent text 4">
            <a:extLst>
              <a:ext uri="{FF2B5EF4-FFF2-40B4-BE49-F238E27FC236}">
                <a16:creationId xmlns:a16="http://schemas.microsoft.com/office/drawing/2014/main" id="{02C2F958-E5B0-4F4D-9278-0C8B5AFD88DA}"/>
              </a:ext>
            </a:extLst>
          </p:cNvPr>
          <p:cNvSpPr>
            <a:spLocks noGrp="1"/>
          </p:cNvSpPr>
          <p:nvPr>
            <p:ph type="body" sz="quarter" idx="3"/>
          </p:nvPr>
        </p:nvSpPr>
        <p:spPr>
          <a:xfrm>
            <a:off x="4452389" y="1118587"/>
            <a:ext cx="3291521" cy="648069"/>
          </a:xfrm>
        </p:spPr>
        <p:txBody>
          <a:bodyPr/>
          <a:lstStyle/>
          <a:p>
            <a:pPr algn="ctr">
              <a:lnSpc>
                <a:spcPct val="115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latin typeface="Calibri" panose="020F0502020204030204" pitchFamily="34" charset="0"/>
              <a:cs typeface="Calibri" panose="020F0502020204030204" pitchFamily="34" charset="0"/>
            </a:endParaRPr>
          </a:p>
        </p:txBody>
      </p:sp>
      <p:sp>
        <p:nvSpPr>
          <p:cNvPr id="6" name="Substituent text 5">
            <a:extLst>
              <a:ext uri="{FF2B5EF4-FFF2-40B4-BE49-F238E27FC236}">
                <a16:creationId xmlns:a16="http://schemas.microsoft.com/office/drawing/2014/main" id="{948CBBE3-12B9-4237-93F9-EA53900D62B0}"/>
              </a:ext>
            </a:extLst>
          </p:cNvPr>
          <p:cNvSpPr>
            <a:spLocks noGrp="1"/>
          </p:cNvSpPr>
          <p:nvPr>
            <p:ph type="body" sz="half" idx="16"/>
          </p:nvPr>
        </p:nvSpPr>
        <p:spPr>
          <a:xfrm>
            <a:off x="4441348" y="2192785"/>
            <a:ext cx="3303351" cy="3598416"/>
          </a:xfrm>
        </p:spPr>
        <p:txBody>
          <a:bodyPr>
            <a:normAutofit/>
          </a:bodyPr>
          <a:lstStyle/>
          <a:p>
            <a:r>
              <a:rPr lang="ro-RO" sz="1800" dirty="0">
                <a:latin typeface="Calibri" panose="020F0502020204030204" pitchFamily="34" charset="0"/>
                <a:cs typeface="Calibri" panose="020F0502020204030204" pitchFamily="34" charset="0"/>
              </a:rPr>
              <a:t>Elevul va fi capabil să utilizeze dispozitive (calculator, tabletă, laptop, telefon) și aplicații digitale pentru a accesa resurse informaționale.</a:t>
            </a:r>
          </a:p>
        </p:txBody>
      </p:sp>
      <p:sp>
        <p:nvSpPr>
          <p:cNvPr id="7" name="Substituent text 6">
            <a:extLst>
              <a:ext uri="{FF2B5EF4-FFF2-40B4-BE49-F238E27FC236}">
                <a16:creationId xmlns:a16="http://schemas.microsoft.com/office/drawing/2014/main" id="{BA5B1793-F983-4CCC-93B7-05DBDD3408DB}"/>
              </a:ext>
            </a:extLst>
          </p:cNvPr>
          <p:cNvSpPr>
            <a:spLocks noGrp="1"/>
          </p:cNvSpPr>
          <p:nvPr>
            <p:ph type="body" sz="quarter" idx="13"/>
          </p:nvPr>
        </p:nvSpPr>
        <p:spPr>
          <a:xfrm>
            <a:off x="7973298" y="896645"/>
            <a:ext cx="3304928" cy="1180730"/>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E85C672F-0192-48EF-9178-711FD5BECB61}"/>
              </a:ext>
            </a:extLst>
          </p:cNvPr>
          <p:cNvSpPr>
            <a:spLocks noGrp="1"/>
          </p:cNvSpPr>
          <p:nvPr>
            <p:ph type="body" sz="half" idx="17"/>
          </p:nvPr>
        </p:nvSpPr>
        <p:spPr>
          <a:xfrm>
            <a:off x="7572651" y="2192785"/>
            <a:ext cx="4394447" cy="3598416"/>
          </a:xfrm>
        </p:spPr>
        <p:txBody>
          <a:bodyPr>
            <a:noAutofit/>
          </a:bodyPr>
          <a:lstStyle/>
          <a:p>
            <a:r>
              <a:rPr lang="ro-RO"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Vom folosi în orele de română diverse aplicații digitale (ex. Manualul </a:t>
            </a:r>
            <a:r>
              <a:rPr lang="ro-RO" sz="1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digital:</a:t>
            </a:r>
            <a:r>
              <a:rPr lang="ro-RO" sz="1800" u="sng"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t>
            </a:r>
            <a:r>
              <a:rPr lang="ro-RO"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://manuale.edu.ro/manuale/Clasa%20a%20V-a/Limba%20si%20literatura%20romana/ART/#book/u2-46-47</a:t>
            </a: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utilizarea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diferitelor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site-</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uri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dexonline.com;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cadrul</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activităților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predare-învățare-evaluare: </a:t>
            </a:r>
            <a:r>
              <a:rPr lang="ro-RO"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Wordwall</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ro-RO"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LearningApps</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Google </a:t>
            </a:r>
            <a:r>
              <a:rPr lang="ro-RO"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Forms</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ro-RO" sz="1800" dirty="0">
              <a:solidFill>
                <a:schemeClr val="tx1"/>
              </a:solidFill>
              <a:latin typeface="Calibri" panose="020F0502020204030204" pitchFamily="34" charset="0"/>
              <a:cs typeface="Calibri" panose="020F0502020204030204" pitchFamily="34" charset="0"/>
            </a:endParaRPr>
          </a:p>
        </p:txBody>
      </p:sp>
      <p:pic>
        <p:nvPicPr>
          <p:cNvPr id="1026" name="Picture 2" descr="Primele imagini cu Samsung GALAXY S30 : Gadget.ro – Hi-Tech Lifestyle">
            <a:extLst>
              <a:ext uri="{FF2B5EF4-FFF2-40B4-BE49-F238E27FC236}">
                <a16:creationId xmlns:a16="http://schemas.microsoft.com/office/drawing/2014/main" id="{354BB38F-7759-4BA1-A6E5-FBEE9F68D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81" y="3991992"/>
            <a:ext cx="3630967" cy="267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7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id="{4FA9021E-0AE5-4632-B1E5-154531D0B06D}"/>
              </a:ext>
            </a:extLst>
          </p:cNvPr>
          <p:cNvSpPr>
            <a:spLocks noGrp="1"/>
          </p:cNvSpPr>
          <p:nvPr>
            <p:ph type="body" sz="half" idx="15"/>
          </p:nvPr>
        </p:nvSpPr>
        <p:spPr/>
        <p:txBody>
          <a:bodyPr>
            <a:normAutofit/>
          </a:bodyPr>
          <a:lstStyle/>
          <a:p>
            <a:r>
              <a:rPr lang="ro-RO"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 învăța să înveți</a:t>
            </a:r>
            <a:endParaRPr lang="ro-RO" sz="2000" dirty="0">
              <a:solidFill>
                <a:srgbClr val="FF0000"/>
              </a:solidFill>
              <a:latin typeface="Calibri" panose="020F0502020204030204" pitchFamily="34" charset="0"/>
              <a:cs typeface="Calibri" panose="020F0502020204030204" pitchFamily="34" charset="0"/>
            </a:endParaRPr>
          </a:p>
        </p:txBody>
      </p:sp>
      <p:sp>
        <p:nvSpPr>
          <p:cNvPr id="5" name="Substituent text 4">
            <a:extLst>
              <a:ext uri="{FF2B5EF4-FFF2-40B4-BE49-F238E27FC236}">
                <a16:creationId xmlns:a16="http://schemas.microsoft.com/office/drawing/2014/main" id="{6269F6AF-44E4-4605-88C5-FBF8C8489C9E}"/>
              </a:ext>
            </a:extLst>
          </p:cNvPr>
          <p:cNvSpPr>
            <a:spLocks noGrp="1"/>
          </p:cNvSpPr>
          <p:nvPr>
            <p:ph type="body" sz="quarter" idx="3"/>
          </p:nvPr>
        </p:nvSpPr>
        <p:spPr>
          <a:xfrm>
            <a:off x="4452389" y="1358284"/>
            <a:ext cx="3291521" cy="381739"/>
          </a:xfrm>
        </p:spPr>
        <p:txBody>
          <a:bodyPr/>
          <a:lstStyle/>
          <a:p>
            <a:pPr algn="ctr">
              <a:lnSpc>
                <a:spcPct val="115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latin typeface="Calibri" panose="020F0502020204030204" pitchFamily="34" charset="0"/>
              <a:cs typeface="Calibri" panose="020F0502020204030204" pitchFamily="34" charset="0"/>
            </a:endParaRPr>
          </a:p>
          <a:p>
            <a:endParaRPr lang="ro-RO" dirty="0"/>
          </a:p>
        </p:txBody>
      </p:sp>
      <p:sp>
        <p:nvSpPr>
          <p:cNvPr id="6" name="Substituent text 5">
            <a:extLst>
              <a:ext uri="{FF2B5EF4-FFF2-40B4-BE49-F238E27FC236}">
                <a16:creationId xmlns:a16="http://schemas.microsoft.com/office/drawing/2014/main" id="{06F246DC-5DF8-43B3-9A30-F51C82811828}"/>
              </a:ext>
            </a:extLst>
          </p:cNvPr>
          <p:cNvSpPr>
            <a:spLocks noGrp="1"/>
          </p:cNvSpPr>
          <p:nvPr>
            <p:ph type="body" sz="half" idx="16"/>
          </p:nvPr>
        </p:nvSpPr>
        <p:spPr>
          <a:xfrm>
            <a:off x="4441348" y="1828801"/>
            <a:ext cx="3303351" cy="3962400"/>
          </a:xfrm>
        </p:spPr>
        <p:txBody>
          <a:bodyPr/>
          <a:lstStyle/>
          <a:p>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Această competență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competență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îndeamnă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elevul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spre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vizualiza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finalitățile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unei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sarcini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lucru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acest</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lucru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elevii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construiesc</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obiective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încearcă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gestioneze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timpul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monitorizeze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progresul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dar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autoevalueze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atât </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parcurs</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cât</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finalul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fiecărei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activități</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
            </a:r>
            <a:endParaRPr lang="ro-RO" dirty="0"/>
          </a:p>
        </p:txBody>
      </p:sp>
      <p:sp>
        <p:nvSpPr>
          <p:cNvPr id="7" name="Substituent text 6">
            <a:extLst>
              <a:ext uri="{FF2B5EF4-FFF2-40B4-BE49-F238E27FC236}">
                <a16:creationId xmlns:a16="http://schemas.microsoft.com/office/drawing/2014/main" id="{E3A49612-DA29-4B7E-AA82-7960B8C1783F}"/>
              </a:ext>
            </a:extLst>
          </p:cNvPr>
          <p:cNvSpPr>
            <a:spLocks noGrp="1"/>
          </p:cNvSpPr>
          <p:nvPr>
            <p:ph type="body" sz="quarter" idx="13"/>
          </p:nvPr>
        </p:nvSpPr>
        <p:spPr>
          <a:xfrm>
            <a:off x="7973298" y="568171"/>
            <a:ext cx="3304928" cy="941033"/>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A6C14156-61BB-4791-B086-63795191AE83}"/>
              </a:ext>
            </a:extLst>
          </p:cNvPr>
          <p:cNvSpPr>
            <a:spLocks noGrp="1"/>
          </p:cNvSpPr>
          <p:nvPr>
            <p:ph type="body" sz="half" idx="17"/>
          </p:nvPr>
        </p:nvSpPr>
        <p:spPr>
          <a:xfrm>
            <a:off x="7821227" y="1269506"/>
            <a:ext cx="3844031" cy="4918229"/>
          </a:xfrm>
        </p:spPr>
        <p:txBody>
          <a:bodyPr>
            <a:noAutofit/>
          </a:bodyPr>
          <a:lstStyle/>
          <a:p>
            <a:pPr algn="just">
              <a:lnSpc>
                <a:spcPct val="115000"/>
              </a:lnSpc>
            </a:pP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La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orele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limba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și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literatura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română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această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competență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dezvoltată</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buFont typeface="Wingdings" panose="05000000000000000000" pitchFamily="2" charset="2"/>
              <a:buChar char="Ø"/>
            </a:pP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Formularea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obiectivelor</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ținte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proiecte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portofolii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semestriale</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presupun</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rezolvarea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unor</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sarcini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lucru</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în</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elevii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nu sunt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presați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timp</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buFont typeface="Wingdings" panose="05000000000000000000" pitchFamily="2" charset="2"/>
              <a:buChar char="Ø"/>
            </a:pP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gestionarea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timpului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planificarea</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activităților</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eseul</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cinci</a:t>
            </a:r>
            <a:r>
              <a:rPr lang="en-US"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 minute)</a:t>
            </a:r>
            <a:endParaRPr lang="ro-RO"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Wingdings" panose="05000000000000000000" pitchFamily="2" charset="2"/>
              <a:buChar char="Ø"/>
            </a:pP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monitorizarea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progresului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grafice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autoevaluare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exerciții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autocunoaștere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orientare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profesională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alegerea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meseriei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endParaRPr lang="ro-RO" sz="1800" dirty="0">
              <a:latin typeface="Calibri" panose="020F0502020204030204" pitchFamily="34" charset="0"/>
              <a:cs typeface="Calibri" panose="020F0502020204030204" pitchFamily="34" charset="0"/>
            </a:endParaRPr>
          </a:p>
        </p:txBody>
      </p:sp>
      <p:sp>
        <p:nvSpPr>
          <p:cNvPr id="9" name="Substituent text 2">
            <a:extLst>
              <a:ext uri="{FF2B5EF4-FFF2-40B4-BE49-F238E27FC236}">
                <a16:creationId xmlns:a16="http://schemas.microsoft.com/office/drawing/2014/main" id="{31E4819E-DEA0-4341-9123-3F1D2E649608}"/>
              </a:ext>
            </a:extLst>
          </p:cNvPr>
          <p:cNvSpPr>
            <a:spLocks noGrp="1"/>
          </p:cNvSpPr>
          <p:nvPr>
            <p:ph type="body" idx="1"/>
          </p:nvPr>
        </p:nvSpPr>
        <p:spPr>
          <a:xfrm>
            <a:off x="913925" y="448322"/>
            <a:ext cx="3298825" cy="1100831"/>
          </a:xfrm>
        </p:spPr>
        <p:txBody>
          <a:bodyPr/>
          <a:lstStyle/>
          <a:p>
            <a:r>
              <a:rPr lang="ro-RO"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a:p>
            <a:endParaRPr lang="ro-RO" dirty="0"/>
          </a:p>
        </p:txBody>
      </p:sp>
      <p:pic>
        <p:nvPicPr>
          <p:cNvPr id="10" name="Picture 2" descr="carte frumoasa poza site – Școala Gimnazială ”Mihai Eminescu” Pitești">
            <a:extLst>
              <a:ext uri="{FF2B5EF4-FFF2-40B4-BE49-F238E27FC236}">
                <a16:creationId xmlns:a16="http://schemas.microsoft.com/office/drawing/2014/main" id="{9BF9FDD0-3D9D-464C-8D91-6D96B627E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3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3AF5C869-1616-4577-BD0A-176CA575AF1B}"/>
              </a:ext>
            </a:extLst>
          </p:cNvPr>
          <p:cNvSpPr>
            <a:spLocks noGrp="1"/>
          </p:cNvSpPr>
          <p:nvPr>
            <p:ph type="body" idx="1"/>
          </p:nvPr>
        </p:nvSpPr>
        <p:spPr>
          <a:xfrm>
            <a:off x="913774" y="1180731"/>
            <a:ext cx="3298976" cy="1393794"/>
          </a:xfrm>
        </p:spPr>
        <p:txBody>
          <a:bodyPr/>
          <a:lstStyle/>
          <a:p>
            <a:r>
              <a:rPr lang="ro-RO"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a:p>
            <a:endParaRPr lang="ro-RO" dirty="0"/>
          </a:p>
        </p:txBody>
      </p:sp>
      <p:sp>
        <p:nvSpPr>
          <p:cNvPr id="4" name="Substituent text 3">
            <a:extLst>
              <a:ext uri="{FF2B5EF4-FFF2-40B4-BE49-F238E27FC236}">
                <a16:creationId xmlns:a16="http://schemas.microsoft.com/office/drawing/2014/main" id="{7FDCB6EF-CE9F-41D4-BA45-C5BBCC38563A}"/>
              </a:ext>
            </a:extLst>
          </p:cNvPr>
          <p:cNvSpPr>
            <a:spLocks noGrp="1"/>
          </p:cNvSpPr>
          <p:nvPr>
            <p:ph type="body" sz="half" idx="15"/>
          </p:nvPr>
        </p:nvSpPr>
        <p:spPr>
          <a:xfrm>
            <a:off x="913774" y="3231472"/>
            <a:ext cx="3298976" cy="2559728"/>
          </a:xfrm>
        </p:spPr>
        <p:txBody>
          <a:bodyPr>
            <a:normAutofit/>
          </a:bodyPr>
          <a:lstStyle/>
          <a:p>
            <a:r>
              <a:rPr lang="ro-RO"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 sociale și civice</a:t>
            </a:r>
            <a:endParaRPr lang="ro-RO" sz="2000" dirty="0">
              <a:solidFill>
                <a:srgbClr val="FF0000"/>
              </a:solidFill>
              <a:latin typeface="Calibri" panose="020F0502020204030204" pitchFamily="34" charset="0"/>
              <a:cs typeface="Calibri" panose="020F0502020204030204" pitchFamily="34" charset="0"/>
            </a:endParaRPr>
          </a:p>
        </p:txBody>
      </p:sp>
      <p:sp>
        <p:nvSpPr>
          <p:cNvPr id="5" name="Substituent text 4">
            <a:extLst>
              <a:ext uri="{FF2B5EF4-FFF2-40B4-BE49-F238E27FC236}">
                <a16:creationId xmlns:a16="http://schemas.microsoft.com/office/drawing/2014/main" id="{8AE4BF84-0BE9-4740-989A-7CBF791910FD}"/>
              </a:ext>
            </a:extLst>
          </p:cNvPr>
          <p:cNvSpPr>
            <a:spLocks noGrp="1"/>
          </p:cNvSpPr>
          <p:nvPr>
            <p:ph type="body" sz="quarter" idx="3"/>
          </p:nvPr>
        </p:nvSpPr>
        <p:spPr/>
        <p:txBody>
          <a:bodyPr/>
          <a:lstStyle/>
          <a:p>
            <a:pPr algn="ctr">
              <a:lnSpc>
                <a:spcPct val="115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latin typeface="Calibri" panose="020F0502020204030204" pitchFamily="34" charset="0"/>
              <a:cs typeface="Calibri" panose="020F0502020204030204" pitchFamily="34" charset="0"/>
            </a:endParaRPr>
          </a:p>
          <a:p>
            <a:endParaRPr lang="ro-RO" dirty="0"/>
          </a:p>
        </p:txBody>
      </p:sp>
      <p:sp>
        <p:nvSpPr>
          <p:cNvPr id="6" name="Substituent text 5">
            <a:extLst>
              <a:ext uri="{FF2B5EF4-FFF2-40B4-BE49-F238E27FC236}">
                <a16:creationId xmlns:a16="http://schemas.microsoft.com/office/drawing/2014/main" id="{73852DAA-F47B-4F78-92D0-93397FDC7B4F}"/>
              </a:ext>
            </a:extLst>
          </p:cNvPr>
          <p:cNvSpPr>
            <a:spLocks noGrp="1"/>
          </p:cNvSpPr>
          <p:nvPr>
            <p:ph type="body" sz="half" idx="16"/>
          </p:nvPr>
        </p:nvSpPr>
        <p:spPr/>
        <p:txBody>
          <a:bodyPr/>
          <a:lstStyle/>
          <a:p>
            <a:r>
              <a:rPr lang="ro-RO"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Aceaste</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competențe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nuanțează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un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profil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al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absolventului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cu o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atitudine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pozitivă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față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grup</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prin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acceptarea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diversității</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endParaRPr lang="ro-RO" dirty="0">
              <a:latin typeface="Calibri" panose="020F0502020204030204" pitchFamily="34" charset="0"/>
              <a:cs typeface="Calibri" panose="020F0502020204030204" pitchFamily="34" charset="0"/>
            </a:endParaRPr>
          </a:p>
        </p:txBody>
      </p:sp>
      <p:sp>
        <p:nvSpPr>
          <p:cNvPr id="7" name="Substituent text 6">
            <a:extLst>
              <a:ext uri="{FF2B5EF4-FFF2-40B4-BE49-F238E27FC236}">
                <a16:creationId xmlns:a16="http://schemas.microsoft.com/office/drawing/2014/main" id="{FC6E6B61-6B44-4974-B7E9-425BA5A58962}"/>
              </a:ext>
            </a:extLst>
          </p:cNvPr>
          <p:cNvSpPr>
            <a:spLocks noGrp="1"/>
          </p:cNvSpPr>
          <p:nvPr>
            <p:ph type="body" sz="quarter" idx="13"/>
          </p:nvPr>
        </p:nvSpPr>
        <p:spPr>
          <a:xfrm>
            <a:off x="7973298" y="1642369"/>
            <a:ext cx="3304928" cy="994299"/>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DAA467A7-BEC3-43F0-97CC-EC8BB7EBAB89}"/>
              </a:ext>
            </a:extLst>
          </p:cNvPr>
          <p:cNvSpPr>
            <a:spLocks noGrp="1"/>
          </p:cNvSpPr>
          <p:nvPr>
            <p:ph type="body" sz="half" idx="17"/>
          </p:nvPr>
        </p:nvSpPr>
        <p:spPr>
          <a:xfrm>
            <a:off x="7754951" y="2831977"/>
            <a:ext cx="3972451" cy="2959223"/>
          </a:xfrm>
        </p:spPr>
        <p:txBody>
          <a:bodyPr>
            <a:normAutofit lnSpcReduction="10000"/>
          </a:bodyPr>
          <a:lstStyle/>
          <a:p>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limba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literatura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română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această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competență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formată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studierea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unor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texte-suport</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conțin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modele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antimodele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(ex</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a:solidFill>
                  <a:srgbClr val="373A3C"/>
                </a:solidFill>
                <a:latin typeface="Calibri" panose="020F0502020204030204" pitchFamily="34" charset="0"/>
                <a:ea typeface="Calibri" panose="020F0502020204030204" pitchFamily="34" charset="0"/>
                <a:cs typeface="Times New Roman" panose="02020603050405020304" pitchFamily="18" charset="0"/>
              </a:rPr>
              <a:t>Moara lui Călifar, Gala Galaction:</a:t>
            </a:r>
            <a:r>
              <a:rPr lang="ro-RO" sz="1800" u="sng" dirty="0">
                <a:solidFill>
                  <a:srgbClr val="99CA3C"/>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ro-RO"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https://docs.google.com/forms/d/e/1FAIpQLSdNFm8PnJz2UAcbxbxSIPX96sqmZ1DmIw4__PKjc9_ps1e1Cg/viewform</a:t>
            </a: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organiza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dezbateri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elevii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lucra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pe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grupe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
            </a:r>
            <a:endParaRPr lang="ro-RO" dirty="0"/>
          </a:p>
        </p:txBody>
      </p:sp>
      <p:pic>
        <p:nvPicPr>
          <p:cNvPr id="9" name="Picture 2" descr="carte frumoasa poza site – Școala Gimnazială ”Mihai Eminescu” Pitești">
            <a:extLst>
              <a:ext uri="{FF2B5EF4-FFF2-40B4-BE49-F238E27FC236}">
                <a16:creationId xmlns:a16="http://schemas.microsoft.com/office/drawing/2014/main" id="{54913A7F-20F0-40AE-9A59-878FBA0F8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71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85308296-9913-4FF9-A83E-C4CC80F976C5}"/>
              </a:ext>
            </a:extLst>
          </p:cNvPr>
          <p:cNvSpPr>
            <a:spLocks noGrp="1"/>
          </p:cNvSpPr>
          <p:nvPr>
            <p:ph type="body" idx="1"/>
          </p:nvPr>
        </p:nvSpPr>
        <p:spPr>
          <a:xfrm>
            <a:off x="913774" y="1349406"/>
            <a:ext cx="3298976" cy="1017687"/>
          </a:xfrm>
        </p:spPr>
        <p:txBody>
          <a:bodyPr/>
          <a:lstStyle/>
          <a:p>
            <a:r>
              <a:rPr lang="ro-RO"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a:p>
            <a:endParaRPr lang="ro-RO" dirty="0"/>
          </a:p>
        </p:txBody>
      </p:sp>
      <p:sp>
        <p:nvSpPr>
          <p:cNvPr id="4" name="Substituent text 3">
            <a:extLst>
              <a:ext uri="{FF2B5EF4-FFF2-40B4-BE49-F238E27FC236}">
                <a16:creationId xmlns:a16="http://schemas.microsoft.com/office/drawing/2014/main" id="{D21C4CA6-A1C5-4B05-8A15-FA84A1EAB3D6}"/>
              </a:ext>
            </a:extLst>
          </p:cNvPr>
          <p:cNvSpPr>
            <a:spLocks noGrp="1"/>
          </p:cNvSpPr>
          <p:nvPr>
            <p:ph type="body" sz="half" idx="15"/>
          </p:nvPr>
        </p:nvSpPr>
        <p:spPr/>
        <p:txBody>
          <a:bodyPr>
            <a:normAutofit/>
          </a:bodyPr>
          <a:lstStyle/>
          <a:p>
            <a:r>
              <a:rPr lang="ro-RO"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Spirit de inițiativă și </a:t>
            </a:r>
            <a:r>
              <a:rPr lang="ro-RO"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antreprenoriat</a:t>
            </a:r>
            <a:endParaRPr lang="ro-RO" sz="2000" dirty="0">
              <a:solidFill>
                <a:srgbClr val="FF0000"/>
              </a:solidFill>
              <a:latin typeface="Calibri" panose="020F0502020204030204" pitchFamily="34" charset="0"/>
              <a:cs typeface="Calibri" panose="020F0502020204030204" pitchFamily="34" charset="0"/>
            </a:endParaRPr>
          </a:p>
        </p:txBody>
      </p:sp>
      <p:sp>
        <p:nvSpPr>
          <p:cNvPr id="5" name="Substituent text 4">
            <a:extLst>
              <a:ext uri="{FF2B5EF4-FFF2-40B4-BE49-F238E27FC236}">
                <a16:creationId xmlns:a16="http://schemas.microsoft.com/office/drawing/2014/main" id="{E13F5C6F-4A69-47E6-90FC-900EBF51E754}"/>
              </a:ext>
            </a:extLst>
          </p:cNvPr>
          <p:cNvSpPr>
            <a:spLocks noGrp="1"/>
          </p:cNvSpPr>
          <p:nvPr>
            <p:ph type="body" sz="quarter" idx="3"/>
          </p:nvPr>
        </p:nvSpPr>
        <p:spPr>
          <a:xfrm>
            <a:off x="4452389" y="1349407"/>
            <a:ext cx="3291521" cy="1278384"/>
          </a:xfrm>
        </p:spPr>
        <p:txBody>
          <a:bodyPr/>
          <a:lstStyle/>
          <a:p>
            <a:pPr algn="ctr">
              <a:lnSpc>
                <a:spcPct val="115000"/>
              </a:lnSpc>
              <a:spcAft>
                <a:spcPts val="1000"/>
              </a:spcAft>
            </a:pPr>
            <a:r>
              <a:rPr lang="ro-RO"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latin typeface="Calibri" panose="020F0502020204030204" pitchFamily="34" charset="0"/>
              <a:cs typeface="Calibri" panose="020F0502020204030204" pitchFamily="34" charset="0"/>
            </a:endParaRPr>
          </a:p>
          <a:p>
            <a:endParaRPr lang="ro-RO" dirty="0"/>
          </a:p>
        </p:txBody>
      </p:sp>
      <p:sp>
        <p:nvSpPr>
          <p:cNvPr id="6" name="Substituent text 5">
            <a:extLst>
              <a:ext uri="{FF2B5EF4-FFF2-40B4-BE49-F238E27FC236}">
                <a16:creationId xmlns:a16="http://schemas.microsoft.com/office/drawing/2014/main" id="{22EDC122-3507-465B-9472-41393C9A71B2}"/>
              </a:ext>
            </a:extLst>
          </p:cNvPr>
          <p:cNvSpPr>
            <a:spLocks noGrp="1"/>
          </p:cNvSpPr>
          <p:nvPr>
            <p:ph type="body" sz="half" idx="16"/>
          </p:nvPr>
        </p:nvSpPr>
        <p:spPr>
          <a:xfrm>
            <a:off x="4441348" y="2441359"/>
            <a:ext cx="3303351" cy="3349841"/>
          </a:xfrm>
        </p:spPr>
        <p:txBody>
          <a:bodyPr/>
          <a:lstStyle/>
          <a:p>
            <a:r>
              <a:rPr lang="ro-RO" sz="1800"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Absolventul va fi capabil să găsească soluții și să rezolve probleme, va manifesta inițiativă în cadrul grupului și în comunitate</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atunci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când</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are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față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diverse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probleme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obstacole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dar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aprecierea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calităților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personale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vederea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autocunoașterii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orientării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profesionale</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endParaRPr lang="ro-RO" dirty="0">
              <a:latin typeface="Calibri" panose="020F0502020204030204" pitchFamily="34" charset="0"/>
              <a:cs typeface="Calibri" panose="020F0502020204030204" pitchFamily="34" charset="0"/>
            </a:endParaRPr>
          </a:p>
        </p:txBody>
      </p:sp>
      <p:sp>
        <p:nvSpPr>
          <p:cNvPr id="7" name="Substituent text 6">
            <a:extLst>
              <a:ext uri="{FF2B5EF4-FFF2-40B4-BE49-F238E27FC236}">
                <a16:creationId xmlns:a16="http://schemas.microsoft.com/office/drawing/2014/main" id="{1B798E87-4B17-454E-BA2E-784A38077100}"/>
              </a:ext>
            </a:extLst>
          </p:cNvPr>
          <p:cNvSpPr>
            <a:spLocks noGrp="1"/>
          </p:cNvSpPr>
          <p:nvPr>
            <p:ph type="body" sz="quarter" idx="13"/>
          </p:nvPr>
        </p:nvSpPr>
        <p:spPr>
          <a:xfrm>
            <a:off x="7973298" y="1225118"/>
            <a:ext cx="3304928" cy="1141975"/>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F472F0A0-821D-4700-9611-1A4E1E873667}"/>
              </a:ext>
            </a:extLst>
          </p:cNvPr>
          <p:cNvSpPr>
            <a:spLocks noGrp="1"/>
          </p:cNvSpPr>
          <p:nvPr>
            <p:ph type="body" sz="half" idx="17"/>
          </p:nvPr>
        </p:nvSpPr>
        <p:spPr>
          <a:xfrm>
            <a:off x="7973298" y="2367093"/>
            <a:ext cx="3304928" cy="3424107"/>
          </a:xfrm>
        </p:spPr>
        <p:txBody>
          <a:bodyPr>
            <a:noAutofit/>
          </a:bodyPr>
          <a:lstStyle/>
          <a:p>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cadrul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disciplinei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limba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literatura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română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această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competență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este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dvoltată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prin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activități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tipul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jurnal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dublu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lectură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sau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realizarea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unor</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sarcini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lucru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pe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echipe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care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membrii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grupului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împart</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sarcinile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lucru</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funcție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aptitudinile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fiecăruia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astfel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elevul</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reușește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cunoască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pe sine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să-și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dezvolte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latura</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antreprenorială</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proiecte</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activități</a:t>
            </a:r>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373A3C"/>
                </a:solidFill>
                <a:effectLst/>
                <a:latin typeface="Calibri" panose="020F0502020204030204" pitchFamily="34" charset="0"/>
                <a:ea typeface="Calibri" panose="020F0502020204030204" pitchFamily="34" charset="0"/>
                <a:cs typeface="Calibri" panose="020F0502020204030204" pitchFamily="34" charset="0"/>
              </a:rPr>
              <a:t>voluntariat</a:t>
            </a:r>
            <a:r>
              <a:rPr lang="ro-RO"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a:t>
            </a:r>
            <a:endParaRPr lang="ro-RO" sz="1800" dirty="0">
              <a:latin typeface="Calibri" panose="020F0502020204030204" pitchFamily="34" charset="0"/>
              <a:cs typeface="Calibri" panose="020F0502020204030204" pitchFamily="34" charset="0"/>
            </a:endParaRPr>
          </a:p>
        </p:txBody>
      </p:sp>
      <p:sp>
        <p:nvSpPr>
          <p:cNvPr id="10" name="CasetăText 9">
            <a:extLst>
              <a:ext uri="{FF2B5EF4-FFF2-40B4-BE49-F238E27FC236}">
                <a16:creationId xmlns:a16="http://schemas.microsoft.com/office/drawing/2014/main" id="{36CDD1EC-D897-4828-9764-33AD94E678EF}"/>
              </a:ext>
            </a:extLst>
          </p:cNvPr>
          <p:cNvSpPr txBox="1"/>
          <p:nvPr/>
        </p:nvSpPr>
        <p:spPr>
          <a:xfrm>
            <a:off x="3049480" y="3246553"/>
            <a:ext cx="6098958" cy="369332"/>
          </a:xfrm>
          <a:prstGeom prst="rect">
            <a:avLst/>
          </a:prstGeom>
          <a:noFill/>
        </p:spPr>
        <p:txBody>
          <a:bodyPr wrap="square">
            <a:spAutoFit/>
          </a:bodyPr>
          <a:lstStyle/>
          <a:p>
            <a:r>
              <a:rPr lang="en-US" sz="1800" dirty="0">
                <a:solidFill>
                  <a:srgbClr val="373A3C"/>
                </a:solidFill>
                <a:effectLst/>
                <a:latin typeface="Calibri" panose="020F0502020204030204" pitchFamily="34" charset="0"/>
                <a:ea typeface="Calibri" panose="020F0502020204030204" pitchFamily="34" charset="0"/>
                <a:cs typeface="Calibri" panose="020F0502020204030204" pitchFamily="34" charset="0"/>
              </a:rPr>
              <a:t>e</a:t>
            </a:r>
            <a:endParaRPr lang="ro-RO" dirty="0"/>
          </a:p>
        </p:txBody>
      </p:sp>
      <p:pic>
        <p:nvPicPr>
          <p:cNvPr id="8194" name="Picture 2" descr="DeMedia | Tipar si promotionale">
            <a:extLst>
              <a:ext uri="{FF2B5EF4-FFF2-40B4-BE49-F238E27FC236}">
                <a16:creationId xmlns:a16="http://schemas.microsoft.com/office/drawing/2014/main" id="{F3DF15FE-64A3-4382-85FF-FF9219EAA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54" y="4421078"/>
            <a:ext cx="2965143" cy="194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3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4BC55DF9-C674-4D1C-949A-413EA73AEE83}"/>
              </a:ext>
            </a:extLst>
          </p:cNvPr>
          <p:cNvSpPr>
            <a:spLocks noGrp="1"/>
          </p:cNvSpPr>
          <p:nvPr>
            <p:ph type="body" idx="1"/>
          </p:nvPr>
        </p:nvSpPr>
        <p:spPr>
          <a:xfrm>
            <a:off x="913774" y="1154097"/>
            <a:ext cx="3298976" cy="1074198"/>
          </a:xfrm>
        </p:spPr>
        <p:txBody>
          <a:bodyPr/>
          <a:lstStyle/>
          <a:p>
            <a:r>
              <a:rPr lang="ro-RO"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Competențe-cheie</a:t>
            </a:r>
            <a:endParaRPr lang="ro-RO" dirty="0">
              <a:solidFill>
                <a:srgbClr val="FF0000"/>
              </a:solidFill>
              <a:latin typeface="Calibri" panose="020F0502020204030204" pitchFamily="34" charset="0"/>
              <a:cs typeface="Calibri" panose="020F0502020204030204" pitchFamily="34" charset="0"/>
            </a:endParaRPr>
          </a:p>
          <a:p>
            <a:endParaRPr lang="ro-RO" dirty="0"/>
          </a:p>
        </p:txBody>
      </p:sp>
      <p:sp>
        <p:nvSpPr>
          <p:cNvPr id="4" name="Substituent text 3">
            <a:extLst>
              <a:ext uri="{FF2B5EF4-FFF2-40B4-BE49-F238E27FC236}">
                <a16:creationId xmlns:a16="http://schemas.microsoft.com/office/drawing/2014/main" id="{ACC7B068-31F4-499C-844E-6A7EEFCD1E62}"/>
              </a:ext>
            </a:extLst>
          </p:cNvPr>
          <p:cNvSpPr>
            <a:spLocks noGrp="1"/>
          </p:cNvSpPr>
          <p:nvPr>
            <p:ph type="body" sz="half" idx="15"/>
          </p:nvPr>
        </p:nvSpPr>
        <p:spPr>
          <a:xfrm>
            <a:off x="913774" y="2450237"/>
            <a:ext cx="3298976" cy="3340963"/>
          </a:xfrm>
        </p:spPr>
        <p:txBody>
          <a:bodyPr>
            <a:normAutofit/>
          </a:bodyPr>
          <a:lstStyle/>
          <a:p>
            <a:r>
              <a:rPr lang="ro-RO" sz="2000" b="1" dirty="0">
                <a:solidFill>
                  <a:srgbClr val="FF0000"/>
                </a:solidFill>
                <a:latin typeface="Calibri" panose="020F0502020204030204" pitchFamily="34" charset="0"/>
                <a:cs typeface="Calibri" panose="020F0502020204030204" pitchFamily="34" charset="0"/>
              </a:rPr>
              <a:t>Sensibilizare și exprimare culturală</a:t>
            </a:r>
          </a:p>
        </p:txBody>
      </p:sp>
      <p:sp>
        <p:nvSpPr>
          <p:cNvPr id="5" name="Substituent text 4">
            <a:extLst>
              <a:ext uri="{FF2B5EF4-FFF2-40B4-BE49-F238E27FC236}">
                <a16:creationId xmlns:a16="http://schemas.microsoft.com/office/drawing/2014/main" id="{38317C8D-3149-4224-9AF1-E1F7217E02AC}"/>
              </a:ext>
            </a:extLst>
          </p:cNvPr>
          <p:cNvSpPr>
            <a:spLocks noGrp="1"/>
          </p:cNvSpPr>
          <p:nvPr>
            <p:ph type="body" sz="quarter" idx="3"/>
          </p:nvPr>
        </p:nvSpPr>
        <p:spPr>
          <a:xfrm>
            <a:off x="4452389" y="1367161"/>
            <a:ext cx="3291521" cy="1189608"/>
          </a:xfrm>
        </p:spPr>
        <p:txBody>
          <a:bodyPr/>
          <a:lstStyle/>
          <a:p>
            <a:pPr algn="ctr">
              <a:lnSpc>
                <a:spcPct val="115000"/>
              </a:lnSpc>
              <a:spcAft>
                <a:spcPts val="1000"/>
              </a:spcAft>
            </a:pPr>
            <a:r>
              <a:rPr lang="ro-RO"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Profilul de formare al absolventului de clasa a VIII-a</a:t>
            </a:r>
            <a:endParaRPr lang="ro-RO" sz="1800" dirty="0">
              <a:solidFill>
                <a:srgbClr val="FF0000"/>
              </a:solidFill>
              <a:latin typeface="Calibri" panose="020F0502020204030204" pitchFamily="34" charset="0"/>
              <a:cs typeface="Calibri" panose="020F0502020204030204" pitchFamily="34" charset="0"/>
            </a:endParaRPr>
          </a:p>
          <a:p>
            <a:endParaRPr lang="ro-RO" dirty="0"/>
          </a:p>
        </p:txBody>
      </p:sp>
      <p:sp>
        <p:nvSpPr>
          <p:cNvPr id="6" name="Substituent text 5">
            <a:extLst>
              <a:ext uri="{FF2B5EF4-FFF2-40B4-BE49-F238E27FC236}">
                <a16:creationId xmlns:a16="http://schemas.microsoft.com/office/drawing/2014/main" id="{48C16FD1-BBB0-498D-9ACF-9565EA658080}"/>
              </a:ext>
            </a:extLst>
          </p:cNvPr>
          <p:cNvSpPr>
            <a:spLocks noGrp="1"/>
          </p:cNvSpPr>
          <p:nvPr>
            <p:ph type="body" sz="half" idx="16"/>
          </p:nvPr>
        </p:nvSpPr>
        <p:spPr>
          <a:xfrm>
            <a:off x="4441348" y="2343705"/>
            <a:ext cx="3303351" cy="3447495"/>
          </a:xfrm>
        </p:spPr>
        <p:txBody>
          <a:bodyPr/>
          <a:lstStyle/>
          <a:p>
            <a:r>
              <a:rPr lang="ro-RO"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Această competență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accentuează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ideea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aprecierii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culturii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locale, 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patrimoniului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național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universal.</a:t>
            </a:r>
            <a:endParaRPr lang="ro-RO" dirty="0"/>
          </a:p>
        </p:txBody>
      </p:sp>
      <p:sp>
        <p:nvSpPr>
          <p:cNvPr id="7" name="Substituent text 6">
            <a:extLst>
              <a:ext uri="{FF2B5EF4-FFF2-40B4-BE49-F238E27FC236}">
                <a16:creationId xmlns:a16="http://schemas.microsoft.com/office/drawing/2014/main" id="{8D209551-4AB7-41E3-9D40-4237C7FE0F0F}"/>
              </a:ext>
            </a:extLst>
          </p:cNvPr>
          <p:cNvSpPr>
            <a:spLocks noGrp="1"/>
          </p:cNvSpPr>
          <p:nvPr>
            <p:ph type="body" sz="quarter" idx="13"/>
          </p:nvPr>
        </p:nvSpPr>
        <p:spPr>
          <a:xfrm>
            <a:off x="7973298" y="1154097"/>
            <a:ext cx="3304928" cy="1189608"/>
          </a:xfrm>
        </p:spPr>
        <p:txBody>
          <a:bodyPr/>
          <a:lstStyle/>
          <a:p>
            <a:r>
              <a:rPr lang="ro-RO" sz="1800" b="1" dirty="0">
                <a:solidFill>
                  <a:srgbClr val="FF0000"/>
                </a:solidFill>
                <a:latin typeface="Calibri" panose="020F0502020204030204" pitchFamily="34" charset="0"/>
                <a:cs typeface="Calibri" panose="020F0502020204030204" pitchFamily="34" charset="0"/>
              </a:rPr>
              <a:t>Activități menite să contribuie la formarea acestui profil</a:t>
            </a:r>
          </a:p>
          <a:p>
            <a:endParaRPr lang="ro-RO" dirty="0"/>
          </a:p>
        </p:txBody>
      </p:sp>
      <p:sp>
        <p:nvSpPr>
          <p:cNvPr id="8" name="Substituent text 7">
            <a:extLst>
              <a:ext uri="{FF2B5EF4-FFF2-40B4-BE49-F238E27FC236}">
                <a16:creationId xmlns:a16="http://schemas.microsoft.com/office/drawing/2014/main" id="{C9F0BA41-4A50-4838-B710-3571C3B8F816}"/>
              </a:ext>
            </a:extLst>
          </p:cNvPr>
          <p:cNvSpPr>
            <a:spLocks noGrp="1"/>
          </p:cNvSpPr>
          <p:nvPr>
            <p:ph type="body" sz="half" idx="17"/>
          </p:nvPr>
        </p:nvSpPr>
        <p:spPr>
          <a:xfrm>
            <a:off x="7973298" y="2343705"/>
            <a:ext cx="3304928" cy="3447495"/>
          </a:xfrm>
        </p:spPr>
        <p:txBody>
          <a:bodyPr>
            <a:noAutofit/>
          </a:bodyPr>
          <a:lstStyle/>
          <a:p>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Elevii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dezvoltă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această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competență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cadrul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orelor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limba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literatura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română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vizite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virtuale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muzee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case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memoriale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realizarea</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unor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machete 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caselor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memoriale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proiecte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recitaluri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poezie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din opera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marilor</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scriitori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sau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dramatizări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spectacole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folclorice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întâlniri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scriitori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spectacole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teatru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jurnalul</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lectură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lucru</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echipă</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portofolii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serbări</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școlare</a:t>
            </a:r>
            <a:r>
              <a:rPr lang="en-US" sz="1800" dirty="0">
                <a:solidFill>
                  <a:srgbClr val="373A3C"/>
                </a:solidFill>
                <a:effectLst/>
                <a:latin typeface="Calibri" panose="020F0502020204030204" pitchFamily="34" charset="0"/>
                <a:ea typeface="Calibri" panose="020F0502020204030204" pitchFamily="34" charset="0"/>
                <a:cs typeface="Times New Roman" panose="02020603050405020304" pitchFamily="18" charset="0"/>
              </a:rPr>
              <a:t>.</a:t>
            </a:r>
            <a:endParaRPr lang="ro-RO" sz="1800" dirty="0"/>
          </a:p>
        </p:txBody>
      </p:sp>
      <p:pic>
        <p:nvPicPr>
          <p:cNvPr id="10" name="Picture 2" descr="carte frumoasa poza site – Școala Gimnazială ”Mihai Eminescu” Pitești">
            <a:extLst>
              <a:ext uri="{FF2B5EF4-FFF2-40B4-BE49-F238E27FC236}">
                <a16:creationId xmlns:a16="http://schemas.microsoft.com/office/drawing/2014/main" id="{31C996C7-0698-46C9-BD09-22B8F9D2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5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C28043B-ED31-48C6-9987-04AD9CE59C3E}"/>
              </a:ext>
            </a:extLst>
          </p:cNvPr>
          <p:cNvSpPr txBox="1"/>
          <p:nvPr/>
        </p:nvSpPr>
        <p:spPr>
          <a:xfrm>
            <a:off x="745723" y="1909809"/>
            <a:ext cx="10635449" cy="3145413"/>
          </a:xfrm>
          <a:prstGeom prst="rect">
            <a:avLst/>
          </a:prstGeom>
          <a:noFill/>
        </p:spPr>
        <p:txBody>
          <a:bodyPr wrap="square">
            <a:spAutoFit/>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În economia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învăţării</a:t>
            </a:r>
            <a:r>
              <a:rPr lang="ro-RO" sz="1800" dirty="0">
                <a:effectLst/>
                <a:latin typeface="Calibri" panose="020F0502020204030204" pitchFamily="34" charset="0"/>
                <a:ea typeface="Calibri" panose="020F0502020204030204" pitchFamily="34" charset="0"/>
                <a:cs typeface="Times New Roman" panose="02020603050405020304" pitchFamily="18" charset="0"/>
              </a:rPr>
              <a:t>, e nevoie de automatisme, rutine, „ritualuri intelectuale”. (B.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Rey</a:t>
            </a:r>
            <a:r>
              <a:rPr lang="ro-RO" sz="1800" dirty="0">
                <a:effectLst/>
                <a:latin typeface="Calibri" panose="020F0502020204030204" pitchFamily="34" charset="0"/>
                <a:ea typeface="Calibri" panose="020F0502020204030204" pitchFamily="34" charset="0"/>
                <a:cs typeface="Times New Roman" panose="02020603050405020304" pitchFamily="18" charset="0"/>
              </a:rPr>
              <a:t>, 1996; C.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Cucoş</a:t>
            </a:r>
            <a:r>
              <a:rPr lang="ro-RO" sz="1800" dirty="0">
                <a:effectLst/>
                <a:latin typeface="Calibri" panose="020F0502020204030204" pitchFamily="34" charset="0"/>
                <a:ea typeface="Calibri" panose="020F0502020204030204" pitchFamily="34" charset="0"/>
                <a:cs typeface="Times New Roman" panose="02020603050405020304" pitchFamily="18" charset="0"/>
              </a:rPr>
              <a:t>, 1996). Nu e mai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puţin</a:t>
            </a:r>
            <a:r>
              <a:rPr lang="ro-RO" sz="1800" dirty="0">
                <a:effectLst/>
                <a:latin typeface="Calibri" panose="020F0502020204030204" pitchFamily="34" charset="0"/>
                <a:ea typeface="Calibri" panose="020F0502020204030204" pitchFamily="34" charset="0"/>
                <a:cs typeface="Times New Roman" panose="02020603050405020304" pitchFamily="18" charset="0"/>
              </a:rPr>
              <a:t> adevărat că nu se  poate vorbi de propriu-zisa dezvoltare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decât dacă, în locul restituirii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cunoştinţelor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profesorul solicită elevilor reelaborarea unei probleme într-un mod original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eficace. </a:t>
            </a: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Miza centrală, deloc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uşoară</a:t>
            </a:r>
            <a:r>
              <a:rPr lang="ro-RO" sz="1800" dirty="0">
                <a:effectLst/>
                <a:latin typeface="Calibri" panose="020F0502020204030204" pitchFamily="34" charset="0"/>
                <a:ea typeface="Calibri" panose="020F0502020204030204" pitchFamily="34" charset="0"/>
                <a:cs typeface="Times New Roman" panose="02020603050405020304" pitchFamily="18" charset="0"/>
              </a:rPr>
              <a:t>, rămâne cea a construirii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situaţiilor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800" dirty="0">
                <a:effectLst/>
                <a:latin typeface="Calibri" panose="020F0502020204030204" pitchFamily="34" charset="0"/>
                <a:ea typeface="Calibri" panose="020F0502020204030204" pitchFamily="34" charset="0"/>
                <a:cs typeface="Times New Roman" panose="02020603050405020304" pitchFamily="18" charset="0"/>
              </a:rPr>
              <a:t> care implică sarcini complexe, adresate elevilor, prin intermediul cărora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aceştia</a:t>
            </a:r>
            <a:r>
              <a:rPr lang="ro-RO" sz="1800" dirty="0">
                <a:effectLst/>
                <a:latin typeface="Calibri" panose="020F0502020204030204" pitchFamily="34" charset="0"/>
                <a:ea typeface="Calibri" panose="020F0502020204030204" pitchFamily="34" charset="0"/>
                <a:cs typeface="Times New Roman" panose="02020603050405020304" pitchFamily="18" charset="0"/>
              </a:rPr>
              <a:t> să confere sens celor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învăţate</a:t>
            </a:r>
            <a:r>
              <a:rPr lang="ro-RO" sz="1800" dirty="0">
                <a:effectLst/>
                <a:latin typeface="Calibri" panose="020F0502020204030204" pitchFamily="34" charset="0"/>
                <a:ea typeface="Calibri" panose="020F0502020204030204" pitchFamily="34" charset="0"/>
                <a:cs typeface="Times New Roman" panose="02020603050405020304" pitchFamily="18" charset="0"/>
              </a:rPr>
              <a:t>. Plecând de la ideea că o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cunoştinţă</a:t>
            </a:r>
            <a:r>
              <a:rPr lang="ro-RO" sz="1800" dirty="0">
                <a:effectLst/>
                <a:latin typeface="Calibri" panose="020F0502020204030204" pitchFamily="34" charset="0"/>
                <a:ea typeface="Calibri" panose="020F0502020204030204" pitchFamily="34" charset="0"/>
                <a:cs typeface="Times New Roman" panose="02020603050405020304" pitchFamily="18" charset="0"/>
              </a:rPr>
              <a:t> nu este „formativă” prin natura ei, ci prin procesul prin care se ajunge la 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Romiţă</a:t>
            </a:r>
            <a:r>
              <a:rPr lang="ro-RO" sz="1800" dirty="0">
                <a:effectLst/>
                <a:latin typeface="Calibri" panose="020F0502020204030204" pitchFamily="34" charset="0"/>
                <a:ea typeface="Calibri" panose="020F0502020204030204" pitchFamily="34" charset="0"/>
                <a:cs typeface="Times New Roman" panose="02020603050405020304" pitchFamily="18" charset="0"/>
              </a:rPr>
              <a:t> B.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Iucu</a:t>
            </a:r>
            <a:r>
              <a:rPr lang="ro-RO" sz="1800" dirty="0">
                <a:effectLst/>
                <a:latin typeface="Calibri" panose="020F0502020204030204" pitchFamily="34" charset="0"/>
                <a:ea typeface="Calibri" panose="020F0502020204030204" pitchFamily="34" charset="0"/>
                <a:cs typeface="Times New Roman" panose="02020603050405020304" pitchFamily="18" charset="0"/>
              </a:rPr>
              <a:t>, 2001), profesorul concepe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organizează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situaţii</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800" dirty="0">
                <a:effectLst/>
                <a:latin typeface="Calibri" panose="020F0502020204030204" pitchFamily="34" charset="0"/>
                <a:ea typeface="Calibri" panose="020F0502020204030204" pitchFamily="34" charset="0"/>
                <a:cs typeface="Times New Roman" panose="02020603050405020304" pitchFamily="18" charset="0"/>
              </a:rPr>
              <a:t> în care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operaţiile</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însuşit</a:t>
            </a:r>
            <a:r>
              <a:rPr lang="ro-RO" sz="1800" dirty="0">
                <a:effectLst/>
                <a:latin typeface="Calibri" panose="020F0502020204030204" pitchFamily="34" charset="0"/>
                <a:ea typeface="Calibri" panose="020F0502020204030204" pitchFamily="34" charset="0"/>
                <a:cs typeface="Times New Roman" panose="02020603050405020304" pitchFamily="18" charset="0"/>
              </a:rPr>
              <a:t> nu sunt comunicate elevilor, ci elevii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înşişi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sunt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stimulaţi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sprijiniţi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să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le formeze; în felul acesta, „mecanismele care servesc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sz="1800" dirty="0">
                <a:effectLst/>
                <a:latin typeface="Calibri" panose="020F0502020204030204" pitchFamily="34" charset="0"/>
                <a:ea typeface="Calibri" panose="020F0502020204030204" pitchFamily="34" charset="0"/>
                <a:cs typeface="Times New Roman" panose="02020603050405020304" pitchFamily="18" charset="0"/>
              </a:rPr>
              <a:t> devin ele însele obiect 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învăţării</a:t>
            </a:r>
            <a:r>
              <a:rPr lang="ro-RO" sz="1800" dirty="0">
                <a:effectLst/>
                <a:latin typeface="Calibri" panose="020F0502020204030204" pitchFamily="34" charset="0"/>
                <a:ea typeface="Calibri" panose="020F0502020204030204" pitchFamily="34" charset="0"/>
                <a:cs typeface="Times New Roman" panose="02020603050405020304" pitchFamily="18" charset="0"/>
              </a:rPr>
              <a:t>” (M.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I. Albulescu, 2002, p. 71).</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3">
            <a:hlinkClick r:id="rId2"/>
            <a:extLst>
              <a:ext uri="{FF2B5EF4-FFF2-40B4-BE49-F238E27FC236}">
                <a16:creationId xmlns:a16="http://schemas.microsoft.com/office/drawing/2014/main" id="{C57EB9E9-8787-4F16-BBA8-9771E76849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spTree>
    <p:extLst>
      <p:ext uri="{BB962C8B-B14F-4D97-AF65-F5344CB8AC3E}">
        <p14:creationId xmlns:p14="http://schemas.microsoft.com/office/powerpoint/2010/main" val="2554556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DB806A97-2B1D-485B-A989-6A89BE5DD98D}"/>
              </a:ext>
            </a:extLst>
          </p:cNvPr>
          <p:cNvSpPr txBox="1"/>
          <p:nvPr/>
        </p:nvSpPr>
        <p:spPr>
          <a:xfrm>
            <a:off x="692457" y="2226498"/>
            <a:ext cx="9232777" cy="2132443"/>
          </a:xfrm>
          <a:prstGeom prst="rect">
            <a:avLst/>
          </a:prstGeom>
          <a:noFill/>
        </p:spPr>
        <p:txBody>
          <a:bodyPr wrap="square">
            <a:spAutoFit/>
          </a:bodyPr>
          <a:lstStyle/>
          <a:p>
            <a:pPr algn="just">
              <a:spcBef>
                <a:spcPts val="1200"/>
              </a:spcBef>
              <a:spcAft>
                <a:spcPts val="300"/>
              </a:spcAft>
            </a:pPr>
            <a:r>
              <a:rPr lang="ro-RO" sz="1800" b="0" i="1" kern="1400" dirty="0">
                <a:solidFill>
                  <a:srgbClr val="000000"/>
                </a:solidFill>
                <a:effectLst/>
                <a:latin typeface="Calibri" panose="020F0502020204030204" pitchFamily="34" charset="0"/>
                <a:ea typeface="Times New Roman" panose="02020603050405020304" pitchFamily="18" charset="0"/>
              </a:rPr>
              <a:t>       </a:t>
            </a:r>
            <a:r>
              <a:rPr lang="ro-RO" sz="1800" b="0" i="0" kern="1400" dirty="0">
                <a:solidFill>
                  <a:srgbClr val="000000"/>
                </a:solidFill>
                <a:effectLst/>
                <a:latin typeface="Calibri" panose="020F0502020204030204" pitchFamily="34" charset="0"/>
                <a:ea typeface="Times New Roman" panose="02020603050405020304" pitchFamily="18" charset="0"/>
              </a:rPr>
              <a:t>Dezvoltând elevilor </a:t>
            </a:r>
            <a:r>
              <a:rPr lang="ro-RO" sz="1800" b="0" i="0" kern="1400" dirty="0" err="1">
                <a:solidFill>
                  <a:srgbClr val="000000"/>
                </a:solidFill>
                <a:effectLst/>
                <a:latin typeface="Calibri" panose="020F0502020204030204" pitchFamily="34" charset="0"/>
                <a:ea typeface="Times New Roman" panose="02020603050405020304" pitchFamily="18" charset="0"/>
              </a:rPr>
              <a:t>abilităţi</a:t>
            </a:r>
            <a:r>
              <a:rPr lang="ro-RO" sz="1800" b="0" i="0" kern="1400" dirty="0">
                <a:solidFill>
                  <a:srgbClr val="000000"/>
                </a:solidFill>
                <a:effectLst/>
                <a:latin typeface="Calibri" panose="020F0502020204030204" pitchFamily="34" charset="0"/>
                <a:ea typeface="Times New Roman" panose="02020603050405020304" pitchFamily="18" charset="0"/>
              </a:rPr>
              <a:t> de comunicare, creativitate, gândire critică, spirit de întrajutorare </a:t>
            </a:r>
            <a:r>
              <a:rPr lang="ro-RO" sz="1800" b="0" i="0" kern="1400" dirty="0" err="1">
                <a:solidFill>
                  <a:srgbClr val="000000"/>
                </a:solidFill>
                <a:effectLst/>
                <a:latin typeface="Calibri" panose="020F0502020204030204" pitchFamily="34" charset="0"/>
                <a:ea typeface="Times New Roman" panose="02020603050405020304" pitchFamily="18" charset="0"/>
              </a:rPr>
              <a:t>şi</a:t>
            </a:r>
            <a:r>
              <a:rPr lang="ro-RO" sz="1800" b="0" i="0" kern="1400" dirty="0">
                <a:solidFill>
                  <a:srgbClr val="000000"/>
                </a:solidFill>
                <a:effectLst/>
                <a:latin typeface="Calibri" panose="020F0502020204030204" pitchFamily="34" charset="0"/>
                <a:ea typeface="Times New Roman" panose="02020603050405020304" pitchFamily="18" charset="0"/>
              </a:rPr>
              <a:t> fair-play, </a:t>
            </a:r>
            <a:r>
              <a:rPr lang="ro-RO" sz="1800" b="0" i="0" kern="1400" dirty="0" err="1">
                <a:solidFill>
                  <a:srgbClr val="000000"/>
                </a:solidFill>
                <a:effectLst/>
                <a:latin typeface="Calibri" panose="020F0502020204030204" pitchFamily="34" charset="0"/>
                <a:ea typeface="Times New Roman" panose="02020603050405020304" pitchFamily="18" charset="0"/>
              </a:rPr>
              <a:t>toleranţă</a:t>
            </a:r>
            <a:r>
              <a:rPr lang="ro-RO" sz="1800" b="0" i="0" kern="1400" dirty="0">
                <a:solidFill>
                  <a:srgbClr val="000000"/>
                </a:solidFill>
                <a:effectLst/>
                <a:latin typeface="Calibri" panose="020F0502020204030204" pitchFamily="34" charset="0"/>
                <a:ea typeface="Times New Roman" panose="02020603050405020304" pitchFamily="18" charset="0"/>
              </a:rPr>
              <a:t> îi vom pregăti pentru a se integra activ într-o lume democratică, interdependentă </a:t>
            </a:r>
            <a:r>
              <a:rPr lang="ro-RO" sz="1800" b="0" i="0" kern="1400" dirty="0" err="1">
                <a:solidFill>
                  <a:srgbClr val="000000"/>
                </a:solidFill>
                <a:effectLst/>
                <a:latin typeface="Calibri" panose="020F0502020204030204" pitchFamily="34" charset="0"/>
                <a:ea typeface="Times New Roman" panose="02020603050405020304" pitchFamily="18" charset="0"/>
              </a:rPr>
              <a:t>şi</a:t>
            </a:r>
            <a:r>
              <a:rPr lang="ro-RO" sz="1800" b="0" i="0" kern="1400" dirty="0">
                <a:solidFill>
                  <a:srgbClr val="000000"/>
                </a:solidFill>
                <a:effectLst/>
                <a:latin typeface="Calibri" panose="020F0502020204030204" pitchFamily="34" charset="0"/>
                <a:ea typeface="Times New Roman" panose="02020603050405020304" pitchFamily="18" charset="0"/>
              </a:rPr>
              <a:t> a schimbărilor rapide.</a:t>
            </a:r>
            <a:endParaRPr lang="ro-RO" sz="2000" b="1" i="1" kern="1400" dirty="0">
              <a:solidFill>
                <a:srgbClr val="000000"/>
              </a:solidFill>
              <a:effectLst/>
              <a:latin typeface="Arial" panose="020B0604020202020204" pitchFamily="34" charset="0"/>
              <a:ea typeface="Times New Roman" panose="02020603050405020304" pitchFamily="18" charset="0"/>
            </a:endParaRPr>
          </a:p>
          <a:p>
            <a:pPr algn="just">
              <a:lnSpc>
                <a:spcPct val="107000"/>
              </a:lnSpc>
              <a:spcAft>
                <a:spcPts val="800"/>
              </a:spcAft>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În contextul unei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societăţi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se schimbă, operând modificări de formă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fond la nivelul tuturor subsistemelor sale,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învăţământul</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românesc trebuie să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asume o nouă perspectivă asupra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funcţionării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evoluţiei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sale în noua economie a învățării, ținând cont de competențele-cheie.</a:t>
            </a:r>
            <a:endParaRPr lang="ro-RO" dirty="0"/>
          </a:p>
        </p:txBody>
      </p:sp>
      <p:pic>
        <p:nvPicPr>
          <p:cNvPr id="4" name="Imagine 3">
            <a:hlinkClick r:id="rId2"/>
            <a:extLst>
              <a:ext uri="{FF2B5EF4-FFF2-40B4-BE49-F238E27FC236}">
                <a16:creationId xmlns:a16="http://schemas.microsoft.com/office/drawing/2014/main" id="{AB5CA2FE-81C6-4DBD-8C99-68631CA3F8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pic>
        <p:nvPicPr>
          <p:cNvPr id="5" name="Picture 2" descr="carte frumoasa poza site – Școala Gimnazială ”Mihai Eminescu” Pitești">
            <a:extLst>
              <a:ext uri="{FF2B5EF4-FFF2-40B4-BE49-F238E27FC236}">
                <a16:creationId xmlns:a16="http://schemas.microsoft.com/office/drawing/2014/main" id="{01DFD774-6CE5-48F1-9EAF-25D7B30C4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9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18FE56-36DB-4E5E-8589-AFB974F1BE5A}"/>
              </a:ext>
            </a:extLst>
          </p:cNvPr>
          <p:cNvSpPr>
            <a:spLocks noGrp="1"/>
          </p:cNvSpPr>
          <p:nvPr>
            <p:ph type="title"/>
          </p:nvPr>
        </p:nvSpPr>
        <p:spPr>
          <a:xfrm>
            <a:off x="1227749" y="689499"/>
            <a:ext cx="8596668" cy="411332"/>
          </a:xfrm>
        </p:spPr>
        <p:txBody>
          <a:bodyPr>
            <a:noAutofit/>
          </a:bodyPr>
          <a:lstStyle/>
          <a:p>
            <a:r>
              <a:rPr lang="ro-RO"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CUPRINS</a:t>
            </a:r>
          </a:p>
        </p:txBody>
      </p:sp>
      <p:sp>
        <p:nvSpPr>
          <p:cNvPr id="3" name="Substituent conținut 2">
            <a:extLst>
              <a:ext uri="{FF2B5EF4-FFF2-40B4-BE49-F238E27FC236}">
                <a16:creationId xmlns:a16="http://schemas.microsoft.com/office/drawing/2014/main" id="{4B4F2517-00A8-43B5-8387-0A2255C092B8}"/>
              </a:ext>
            </a:extLst>
          </p:cNvPr>
          <p:cNvSpPr>
            <a:spLocks noGrp="1"/>
          </p:cNvSpPr>
          <p:nvPr>
            <p:ph idx="1"/>
          </p:nvPr>
        </p:nvSpPr>
        <p:spPr/>
        <p:txBody>
          <a:bodyPr/>
          <a:lstStyle/>
          <a:p>
            <a:pPr>
              <a:buFont typeface="Wingdings" panose="05000000000000000000" pitchFamily="2" charset="2"/>
              <a:buChar char="ü"/>
            </a:pPr>
            <a:r>
              <a:rPr lang="ro-RO" altLang="en-US" sz="1800" b="1" dirty="0">
                <a:solidFill>
                  <a:schemeClr val="tx1"/>
                </a:solidFill>
                <a:latin typeface="Calibri" panose="020F0502020204030204" pitchFamily="34" charset="0"/>
                <a:cs typeface="Calibri" panose="020F0502020204030204" pitchFamily="34" charset="0"/>
              </a:rPr>
              <a:t>PLATFORME/APLICAȚII UTILIZATE</a:t>
            </a:r>
          </a:p>
          <a:p>
            <a:pPr>
              <a:buFont typeface="Wingdings" panose="05000000000000000000" pitchFamily="2" charset="2"/>
              <a:buChar char="ü"/>
            </a:pPr>
            <a:r>
              <a:rPr lang="ro-RO" sz="1800" b="1" dirty="0">
                <a:solidFill>
                  <a:schemeClr val="tx1"/>
                </a:solidFill>
                <a:latin typeface="Calibri" panose="020F0502020204030204" pitchFamily="34" charset="0"/>
                <a:cs typeface="Calibri" panose="020F0502020204030204" pitchFamily="34" charset="0"/>
              </a:rPr>
              <a:t>G SUITE FOR EDUCATION</a:t>
            </a:r>
          </a:p>
          <a:p>
            <a:pPr marL="0" indent="0">
              <a:buNone/>
            </a:pPr>
            <a:r>
              <a:rPr lang="ro-RO" b="1" dirty="0">
                <a:solidFill>
                  <a:schemeClr val="tx1"/>
                </a:solidFill>
                <a:latin typeface="Calibri" panose="020F0502020204030204" pitchFamily="34" charset="0"/>
                <a:cs typeface="Calibri" panose="020F0502020204030204" pitchFamily="34" charset="0"/>
              </a:rPr>
              <a:t>1.Introducere: Definirea competențelor-cheie</a:t>
            </a:r>
          </a:p>
          <a:p>
            <a:pPr marL="0" indent="0">
              <a:buNone/>
            </a:pPr>
            <a:r>
              <a:rPr lang="ro-RO" b="1" dirty="0">
                <a:solidFill>
                  <a:schemeClr val="tx1"/>
                </a:solidFill>
                <a:latin typeface="Calibri" panose="020F0502020204030204" pitchFamily="34" charset="0"/>
                <a:cs typeface="Calibri" panose="020F0502020204030204" pitchFamily="34" charset="0"/>
              </a:rPr>
              <a:t>2.Definirea strategiilor-Taxonomii</a:t>
            </a:r>
          </a:p>
          <a:p>
            <a:pPr marL="0" indent="0">
              <a:buNone/>
            </a:pPr>
            <a:r>
              <a:rPr lang="ro-RO" b="1" dirty="0">
                <a:solidFill>
                  <a:schemeClr val="tx1"/>
                </a:solidFill>
                <a:latin typeface="Calibri" panose="020F0502020204030204" pitchFamily="34" charset="0"/>
                <a:cs typeface="Calibri" panose="020F0502020204030204" pitchFamily="34" charset="0"/>
              </a:rPr>
              <a:t>3.Domeniile de competențe-cheie recomandate de Comisia Europeană</a:t>
            </a:r>
          </a:p>
          <a:p>
            <a:pPr marL="0" indent="0">
              <a:buNone/>
            </a:pPr>
            <a:r>
              <a:rPr lang="ro-RO" b="1" dirty="0">
                <a:solidFill>
                  <a:schemeClr val="tx1"/>
                </a:solidFill>
                <a:latin typeface="Calibri" panose="020F0502020204030204" pitchFamily="34" charset="0"/>
                <a:cs typeface="Calibri" panose="020F0502020204030204" pitchFamily="34" charset="0"/>
              </a:rPr>
              <a:t>4. Profilul de formare al absolventului raportat la competențele-cheie</a:t>
            </a:r>
          </a:p>
          <a:p>
            <a:pPr marL="0" indent="0">
              <a:buNone/>
            </a:pPr>
            <a:r>
              <a:rPr lang="ro-RO" b="1" dirty="0">
                <a:solidFill>
                  <a:schemeClr val="tx1"/>
                </a:solidFill>
                <a:latin typeface="Calibri" panose="020F0502020204030204" pitchFamily="34" charset="0"/>
                <a:cs typeface="Calibri" panose="020F0502020204030204" pitchFamily="34" charset="0"/>
              </a:rPr>
              <a:t>5. Exemple de activități ce susțin creativitatea elevilor (Exemplu de bună practică:</a:t>
            </a:r>
          </a:p>
          <a:p>
            <a:pPr marL="0" indent="0">
              <a:buNone/>
            </a:pP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b="1" dirty="0">
                <a:solidFill>
                  <a:schemeClr val="tx1"/>
                </a:solidFill>
                <a:latin typeface="Calibri" panose="020F0502020204030204" pitchFamily="34" charset="0"/>
                <a:cs typeface="Calibri" panose="020F0502020204030204" pitchFamily="34" charset="0"/>
              </a:rPr>
              <a:t>Vizită...”, I. L. Caragiale)</a:t>
            </a:r>
          </a:p>
          <a:p>
            <a:pPr>
              <a:buFont typeface="Wingdings" panose="05000000000000000000" pitchFamily="2" charset="2"/>
              <a:buChar char="ü"/>
            </a:pPr>
            <a:r>
              <a:rPr lang="ro-RO" b="1" dirty="0">
                <a:solidFill>
                  <a:schemeClr val="tx1"/>
                </a:solidFill>
                <a:latin typeface="Calibri" panose="020F0502020204030204" pitchFamily="34" charset="0"/>
                <a:cs typeface="Calibri" panose="020F0502020204030204" pitchFamily="34" charset="0"/>
              </a:rPr>
              <a:t>BIBLIOGRAFIE</a:t>
            </a:r>
          </a:p>
        </p:txBody>
      </p:sp>
      <p:pic>
        <p:nvPicPr>
          <p:cNvPr id="4" name="Imagine 3">
            <a:hlinkClick r:id="rId2"/>
            <a:extLst>
              <a:ext uri="{FF2B5EF4-FFF2-40B4-BE49-F238E27FC236}">
                <a16:creationId xmlns:a16="http://schemas.microsoft.com/office/drawing/2014/main" id="{3924FD9C-8630-4DDD-81F5-B99C5EF136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spTree>
    <p:extLst>
      <p:ext uri="{BB962C8B-B14F-4D97-AF65-F5344CB8AC3E}">
        <p14:creationId xmlns:p14="http://schemas.microsoft.com/office/powerpoint/2010/main" val="4281540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42495329-7353-4C7E-9C1C-1E2ED7B5C4DC}"/>
              </a:ext>
            </a:extLst>
          </p:cNvPr>
          <p:cNvSpPr txBox="1"/>
          <p:nvPr/>
        </p:nvSpPr>
        <p:spPr>
          <a:xfrm>
            <a:off x="1136342" y="1935332"/>
            <a:ext cx="9907479" cy="3536481"/>
          </a:xfrm>
          <a:prstGeom prst="rect">
            <a:avLst/>
          </a:prstGeom>
          <a:noFill/>
        </p:spPr>
        <p:txBody>
          <a:bodyPr wrap="square">
            <a:spAutoFit/>
          </a:bodyPr>
          <a:lstStyle/>
          <a:p>
            <a:pPr algn="just">
              <a:lnSpc>
                <a:spcPct val="107000"/>
              </a:lnSpc>
              <a:spcAft>
                <a:spcPts val="800"/>
              </a:spcAft>
            </a:pPr>
            <a:r>
              <a:rPr lang="en-GB" sz="1800" b="1" i="1" kern="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Activităţile</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propuse, care se vor a fi stimulative, au ca obiectiv dezvoltarea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capacităţii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creatoare a elevilor. De aceea, profesorul de limba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literatura română are un rol important,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anume,  acela de a-i stimula pe copii, de a găsi în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permanenţă</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noi metode care să îi incite la lectură, la descoperire, dar, mai ales, la învățare din proprie inițiativă. Desigur, totul trebuie să pară un joc, destindere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relaxare. </a:t>
            </a:r>
            <a:r>
              <a:rPr lang="en-GB" sz="1800" b="1" i="0" kern="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ro-RO" sz="1800" b="1" i="0" kern="1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kern="1400" dirty="0">
                <a:solidFill>
                  <a:srgbClr val="000000"/>
                </a:solidFill>
                <a:latin typeface="Calibri" panose="020F0502020204030204" pitchFamily="34" charset="0"/>
                <a:cs typeface="Arial" panose="020B0604020202020204" pitchFamily="34" charset="0"/>
              </a:rPr>
              <a:t>Toate acestea se pot realiza și prin:</a:t>
            </a:r>
          </a:p>
          <a:p>
            <a:pPr marL="342900" lvl="0" indent="-342900" algn="just">
              <a:lnSpc>
                <a:spcPct val="107000"/>
              </a:lnSpc>
              <a:buFont typeface="Symbol" panose="05050102010706020507" pitchFamily="18" charset="2"/>
              <a:buChar char=""/>
            </a:pP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exerciţii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citire corectă, fluentă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expresivă;</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exerciţii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identificare a caracteristicilor textelor narative, lirice, dramatice;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exerciţii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grup în care elevii să pună întrebări </a:t>
            </a: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să dea răspunsuri referitoare la textul citit;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o-RO"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exerciţii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motivare a opiniei, pornind de la diverse teme discutate în clasă/ aprecieri personale referitoare la textele studiate/ citite suplimentar;</a:t>
            </a:r>
            <a:r>
              <a:rPr lang="en-GB" sz="1800" b="1" i="1" kern="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dirty="0"/>
          </a:p>
        </p:txBody>
      </p:sp>
      <p:pic>
        <p:nvPicPr>
          <p:cNvPr id="4" name="Imagine 3">
            <a:hlinkClick r:id="rId2"/>
            <a:extLst>
              <a:ext uri="{FF2B5EF4-FFF2-40B4-BE49-F238E27FC236}">
                <a16:creationId xmlns:a16="http://schemas.microsoft.com/office/drawing/2014/main" id="{0C47E68B-B582-4E17-A694-868C3ABCF6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710">
            <a:off x="7574801" y="38323"/>
            <a:ext cx="892348" cy="1947461"/>
          </a:xfrm>
          <a:prstGeom prst="rect">
            <a:avLst/>
          </a:prstGeom>
          <a:noFill/>
          <a:ln>
            <a:noFill/>
          </a:ln>
        </p:spPr>
      </p:pic>
    </p:spTree>
    <p:extLst>
      <p:ext uri="{BB962C8B-B14F-4D97-AF65-F5344CB8AC3E}">
        <p14:creationId xmlns:p14="http://schemas.microsoft.com/office/powerpoint/2010/main" val="2420156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E9C5409-9929-48C0-9813-B7D6061BB688}"/>
              </a:ext>
            </a:extLst>
          </p:cNvPr>
          <p:cNvSpPr>
            <a:spLocks noGrp="1"/>
          </p:cNvSpPr>
          <p:nvPr>
            <p:ph type="title"/>
          </p:nvPr>
        </p:nvSpPr>
        <p:spPr>
          <a:xfrm>
            <a:off x="677334" y="609600"/>
            <a:ext cx="8596668" cy="1077157"/>
          </a:xfrm>
        </p:spPr>
        <p:txBody>
          <a:bodyPr>
            <a:noAutofit/>
          </a:bodyPr>
          <a:lstStyle/>
          <a:p>
            <a:r>
              <a:rPr lang="ro-RO"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În </a:t>
            </a:r>
            <a:r>
              <a:rPr lang="ro-RO"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textul suport:  „</a:t>
            </a:r>
            <a:r>
              <a:rPr lang="ro-RO" sz="2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Vizită...</a:t>
            </a:r>
            <a:r>
              <a:rPr lang="ro-RO"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Ion Luca Caragiale am încercat să utilizez cât mai multe resurse digitale, astfel încât să dezvolt elevilor creativitatea prin strategii cu impact în dezvoltarea competențelor esențiale în noua economie a învățării.  </a:t>
            </a:r>
            <a:br>
              <a:rPr lang="ro-RO" sz="2000" dirty="0">
                <a:effectLst/>
                <a:latin typeface="Calibri" panose="020F0502020204030204" pitchFamily="34" charset="0"/>
                <a:ea typeface="Times New Roman" panose="02020603050405020304" pitchFamily="18" charset="0"/>
                <a:cs typeface="Calibri" panose="020F0502020204030204" pitchFamily="34" charset="0"/>
              </a:rPr>
            </a:br>
            <a:endParaRPr lang="ro-RO" sz="2000" dirty="0">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0F4D0802-B207-47CE-AB26-07FACFF76712}"/>
              </a:ext>
            </a:extLst>
          </p:cNvPr>
          <p:cNvSpPr>
            <a:spLocks noGrp="1"/>
          </p:cNvSpPr>
          <p:nvPr>
            <p:ph idx="1"/>
          </p:nvPr>
        </p:nvSpPr>
        <p:spPr>
          <a:xfrm>
            <a:off x="677333" y="1686757"/>
            <a:ext cx="9194635" cy="4354605"/>
          </a:xfrm>
        </p:spPr>
        <p:txBody>
          <a:bodyPr>
            <a:normAutofit fontScale="40000" lnSpcReduction="20000"/>
          </a:bodyPr>
          <a:lstStyle/>
          <a:p>
            <a:pPr algn="just">
              <a:lnSpc>
                <a:spcPct val="150000"/>
              </a:lnSpc>
            </a:pPr>
            <a:r>
              <a:rPr lang="ro-RO" sz="4500" b="1" dirty="0">
                <a:solidFill>
                  <a:schemeClr val="tx1"/>
                </a:solidFill>
                <a:effectLst/>
                <a:latin typeface="Calibri" panose="020F0502020204030204" pitchFamily="34" charset="0"/>
                <a:cs typeface="Calibri" panose="020F0502020204030204" pitchFamily="34" charset="0"/>
              </a:rPr>
              <a:t>COMPETENŢE GENERALE: </a:t>
            </a:r>
          </a:p>
          <a:p>
            <a:pPr marL="0" indent="0" algn="just">
              <a:lnSpc>
                <a:spcPct val="150000"/>
              </a:lnSpc>
              <a:buNone/>
            </a:pPr>
            <a:r>
              <a:rPr lang="ro-RO" sz="4500" b="1" dirty="0">
                <a:solidFill>
                  <a:schemeClr val="tx1"/>
                </a:solidFill>
                <a:effectLst/>
                <a:latin typeface="Calibri" panose="020F0502020204030204" pitchFamily="34" charset="0"/>
                <a:cs typeface="Calibri" panose="020F0502020204030204" pitchFamily="34" charset="0"/>
              </a:rPr>
              <a:t>      Dezvoltarea </a:t>
            </a:r>
            <a:r>
              <a:rPr lang="ro-RO" sz="4500" b="1" dirty="0" err="1">
                <a:solidFill>
                  <a:schemeClr val="tx1"/>
                </a:solidFill>
                <a:effectLst/>
                <a:latin typeface="Calibri" panose="020F0502020204030204" pitchFamily="34" charset="0"/>
                <a:cs typeface="Calibri" panose="020F0502020204030204" pitchFamily="34" charset="0"/>
              </a:rPr>
              <a:t>capacităţii</a:t>
            </a:r>
            <a:r>
              <a:rPr lang="ro-RO" sz="4500" b="1" dirty="0">
                <a:solidFill>
                  <a:schemeClr val="tx1"/>
                </a:solidFill>
                <a:effectLst/>
                <a:latin typeface="Calibri" panose="020F0502020204030204" pitchFamily="34" charset="0"/>
                <a:cs typeface="Calibri" panose="020F0502020204030204" pitchFamily="34" charset="0"/>
              </a:rPr>
              <a:t> de receptare a mesajului scris;</a:t>
            </a:r>
          </a:p>
          <a:p>
            <a:pPr marL="342900" lvl="0" indent="-342900">
              <a:buFont typeface="Symbol" panose="05050102010706020507" pitchFamily="18" charset="2"/>
              <a:buChar char=""/>
              <a:tabLst>
                <a:tab pos="685800" algn="l"/>
              </a:tabLst>
            </a:pP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Utilizarea corectă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şi</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adecvată a limbii române în producerea de mesaje orale în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situaţii</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comunicare monologată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şi</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dialogată; </a:t>
            </a:r>
          </a:p>
          <a:p>
            <a:pPr algn="just">
              <a:lnSpc>
                <a:spcPct val="150000"/>
              </a:lnSpc>
            </a:pPr>
            <a:r>
              <a:rPr lang="ro-RO" sz="45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COMPETENŢE SPECIFICE</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buFont typeface="Symbol" panose="05050102010706020507" pitchFamily="18" charset="2"/>
              <a:buChar char=""/>
              <a:tabLst>
                <a:tab pos="457200" algn="l"/>
              </a:tabLst>
            </a:pP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 identificarea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secvenţelor</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dialog, de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naraţiune</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şi</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 descriere dintr-un mesaj oral, în scopul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înţelegerii</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modului de structurare a acestora;</a:t>
            </a:r>
          </a:p>
          <a:p>
            <a:pPr marL="342900" lvl="0" indent="-342900" algn="just">
              <a:buFont typeface="Symbol" panose="05050102010706020507" pitchFamily="18" charset="2"/>
              <a:buChar char=""/>
              <a:tabLst>
                <a:tab pos="457200" algn="l"/>
              </a:tabLst>
            </a:pP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3.1. identificarea ideilor principale după citirea globală a unui text;</a:t>
            </a:r>
          </a:p>
          <a:p>
            <a:pPr marL="342900" lvl="0" indent="-342900" algn="just">
              <a:buFont typeface="Symbol" panose="05050102010706020507" pitchFamily="18" charset="2"/>
              <a:buChar char=""/>
              <a:tabLst>
                <a:tab pos="457200" algn="l"/>
              </a:tabLst>
            </a:pP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3.2.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recunoaşterea</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modurilor de expunere utilizate într-un text narativ;</a:t>
            </a:r>
          </a:p>
          <a:p>
            <a:pPr marL="342900" lvl="0" indent="-342900" algn="just">
              <a:buFont typeface="Symbol" panose="05050102010706020507" pitchFamily="18" charset="2"/>
              <a:buChar char=""/>
              <a:tabLst>
                <a:tab pos="457200" algn="l"/>
              </a:tabLst>
            </a:pP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3.4. sesizarea corectitudinii utilizării categoriilor gramaticale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învăţate</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buFont typeface="Symbol" panose="05050102010706020507" pitchFamily="18" charset="2"/>
              <a:buChar char=""/>
              <a:tabLst>
                <a:tab pos="457200" algn="l"/>
              </a:tabLst>
            </a:pP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4.1.  redactarea textelor cu </a:t>
            </a:r>
            <a:r>
              <a:rPr lang="ro-RO" sz="45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destinaţii</a:t>
            </a:r>
            <a:r>
              <a:rPr lang="ro-RO" sz="4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diverse.</a:t>
            </a:r>
          </a:p>
          <a:p>
            <a:pPr marL="0" indent="0">
              <a:buNone/>
            </a:pPr>
            <a:endParaRPr lang="ro-RO" dirty="0"/>
          </a:p>
        </p:txBody>
      </p:sp>
      <p:pic>
        <p:nvPicPr>
          <p:cNvPr id="4" name="Imagine 3">
            <a:hlinkClick r:id="rId2"/>
            <a:extLst>
              <a:ext uri="{FF2B5EF4-FFF2-40B4-BE49-F238E27FC236}">
                <a16:creationId xmlns:a16="http://schemas.microsoft.com/office/drawing/2014/main" id="{454614DD-5CFE-4BA7-9A48-2FC225263C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710">
            <a:off x="8312600" y="4772061"/>
            <a:ext cx="819145" cy="1562300"/>
          </a:xfrm>
          <a:prstGeom prst="rect">
            <a:avLst/>
          </a:prstGeom>
          <a:noFill/>
          <a:ln>
            <a:noFill/>
          </a:ln>
        </p:spPr>
      </p:pic>
    </p:spTree>
    <p:extLst>
      <p:ext uri="{BB962C8B-B14F-4D97-AF65-F5344CB8AC3E}">
        <p14:creationId xmlns:p14="http://schemas.microsoft.com/office/powerpoint/2010/main" val="30709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CE8CE2B-9281-43AF-A033-3B3BD09009D1}"/>
              </a:ext>
            </a:extLst>
          </p:cNvPr>
          <p:cNvSpPr>
            <a:spLocks noGrp="1"/>
          </p:cNvSpPr>
          <p:nvPr>
            <p:ph type="title"/>
          </p:nvPr>
        </p:nvSpPr>
        <p:spPr>
          <a:xfrm>
            <a:off x="677334" y="609600"/>
            <a:ext cx="8596668" cy="651029"/>
          </a:xfrm>
        </p:spPr>
        <p:txBody>
          <a:bodyPr>
            <a:normAutofit/>
          </a:bodyPr>
          <a:lstStyle/>
          <a:p>
            <a:r>
              <a:rPr lang="ro-RO"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Scenariu didactic</a:t>
            </a:r>
          </a:p>
        </p:txBody>
      </p:sp>
      <p:sp>
        <p:nvSpPr>
          <p:cNvPr id="3" name="Substituent conținut 2">
            <a:extLst>
              <a:ext uri="{FF2B5EF4-FFF2-40B4-BE49-F238E27FC236}">
                <a16:creationId xmlns:a16="http://schemas.microsoft.com/office/drawing/2014/main" id="{09637F28-CE97-46FA-817F-2FD01DFDB7C7}"/>
              </a:ext>
            </a:extLst>
          </p:cNvPr>
          <p:cNvSpPr>
            <a:spLocks noGrp="1"/>
          </p:cNvSpPr>
          <p:nvPr>
            <p:ph sz="quarter" idx="13"/>
          </p:nvPr>
        </p:nvSpPr>
        <p:spPr>
          <a:xfrm>
            <a:off x="913774" y="1127465"/>
            <a:ext cx="10363826" cy="4663736"/>
          </a:xfrm>
        </p:spPr>
        <p:txBody>
          <a:bodyPr>
            <a:normAutofit lnSpcReduction="10000"/>
          </a:bodyPr>
          <a:lstStyle/>
          <a:p>
            <a:pPr marL="0" indent="0">
              <a:buNone/>
            </a:pPr>
            <a:r>
              <a:rPr lang="ro-RO" dirty="0">
                <a:latin typeface="Calibri" panose="020F0502020204030204" pitchFamily="34" charset="0"/>
                <a:cs typeface="Calibri" panose="020F0502020204030204" pitchFamily="34" charset="0"/>
              </a:rPr>
              <a:t>Captarea atenției am realizat-o prin vizionarea ecranizării operei literare ”Vizită...”,</a:t>
            </a:r>
            <a:r>
              <a:rPr lang="ro-RO" dirty="0" err="1">
                <a:latin typeface="Calibri" panose="020F0502020204030204" pitchFamily="34" charset="0"/>
                <a:cs typeface="Calibri" panose="020F0502020204030204" pitchFamily="34" charset="0"/>
              </a:rPr>
              <a:t>I.L.Caragiale</a:t>
            </a:r>
            <a:r>
              <a:rPr lang="ro-RO" dirty="0">
                <a:latin typeface="Calibri" panose="020F0502020204030204" pitchFamily="34" charset="0"/>
                <a:cs typeface="Calibri" panose="020F0502020204030204" pitchFamily="34" charset="0"/>
              </a:rPr>
              <a:t>.</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https://youtu.be/nbdNXbFHFBs</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dirty="0">
                <a:latin typeface="Calibri" panose="020F0502020204030204" pitchFamily="34" charset="0"/>
                <a:cs typeface="Calibri" panose="020F0502020204030204" pitchFamily="34" charset="0"/>
              </a:rPr>
              <a:t>Verificarea cunoștințelor, respectiv atenția acordată unor termeni cheie în înțelegerea textului, am realizat-o prin aplicarea unui </a:t>
            </a:r>
            <a:r>
              <a:rPr lang="ro-RO" dirty="0" err="1">
                <a:latin typeface="Calibri" panose="020F0502020204030204" pitchFamily="34" charset="0"/>
                <a:cs typeface="Calibri" panose="020F0502020204030204" pitchFamily="34" charset="0"/>
              </a:rPr>
              <a:t>LearningApps</a:t>
            </a:r>
            <a:r>
              <a:rPr lang="ro-RO" dirty="0">
                <a:latin typeface="Calibri" panose="020F0502020204030204" pitchFamily="34" charset="0"/>
                <a:cs typeface="Calibri" panose="020F0502020204030204" pitchFamily="34" charset="0"/>
              </a:rPr>
              <a:t>.</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https://learningapps.org/display?v=pigthx03a21</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dirty="0">
                <a:latin typeface="Calibri" panose="020F0502020204030204" pitchFamily="34" charset="0"/>
                <a:cs typeface="Calibri" panose="020F0502020204030204" pitchFamily="34" charset="0"/>
              </a:rPr>
              <a:t>Etapele acțiunii sunt mult mai ușor identificate de către elevi prin vizionarea rezumatului. (impactul vizual fiind foarte important).</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https://youtu.be/X4TBn3ybjv4</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dirty="0">
                <a:latin typeface="Calibri" panose="020F0502020204030204" pitchFamily="34" charset="0"/>
                <a:cs typeface="Calibri" panose="020F0502020204030204" pitchFamily="34" charset="0"/>
              </a:rPr>
              <a:t>Evaluarea devine deosebit de atractivă când apare ideea de joc. Am realizat un  </a:t>
            </a:r>
            <a:r>
              <a:rPr lang="ro-RO" dirty="0" err="1">
                <a:latin typeface="Calibri" panose="020F0502020204030204" pitchFamily="34" charset="0"/>
                <a:cs typeface="Calibri" panose="020F0502020204030204" pitchFamily="34" charset="0"/>
              </a:rPr>
              <a:t>Wordwall</a:t>
            </a:r>
            <a:r>
              <a:rPr lang="ro-RO" dirty="0">
                <a:latin typeface="Calibri" panose="020F0502020204030204" pitchFamily="34" charset="0"/>
                <a:cs typeface="Calibri" panose="020F0502020204030204" pitchFamily="34" charset="0"/>
              </a:rPr>
              <a:t> și un chestionar de tip Google </a:t>
            </a:r>
            <a:r>
              <a:rPr lang="ro-RO" dirty="0" err="1">
                <a:latin typeface="Calibri" panose="020F0502020204030204" pitchFamily="34" charset="0"/>
                <a:cs typeface="Calibri" panose="020F0502020204030204" pitchFamily="34" charset="0"/>
              </a:rPr>
              <a:t>Forms</a:t>
            </a:r>
            <a:r>
              <a:rPr lang="ro-RO" dirty="0">
                <a:latin typeface="Calibri" panose="020F0502020204030204" pitchFamily="34" charset="0"/>
                <a:cs typeface="Calibri" panose="020F0502020204030204" pitchFamily="34" charset="0"/>
              </a:rPr>
              <a:t>.</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https://www.wordwall.net/play/12156/346/744</a:t>
            </a:r>
            <a:endPar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https://docs.google.com/forms/d/e/1FAIpQLSfkwcYMni9f5XWr0OS3L-O3VT5za18yQKnPIoHQRE4c9ZzMEw/viewform</a:t>
            </a: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ro-RO"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ro-RO" dirty="0"/>
          </a:p>
        </p:txBody>
      </p:sp>
      <p:pic>
        <p:nvPicPr>
          <p:cNvPr id="4" name="Imagine 3">
            <a:hlinkClick r:id="rId7"/>
            <a:extLst>
              <a:ext uri="{FF2B5EF4-FFF2-40B4-BE49-F238E27FC236}">
                <a16:creationId xmlns:a16="http://schemas.microsoft.com/office/drawing/2014/main" id="{B4AD7A99-20DB-4433-918B-FEABDCA7570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23710">
            <a:off x="8091993" y="4677540"/>
            <a:ext cx="1057997" cy="1839025"/>
          </a:xfrm>
          <a:prstGeom prst="rect">
            <a:avLst/>
          </a:prstGeom>
          <a:noFill/>
          <a:ln>
            <a:noFill/>
          </a:ln>
        </p:spPr>
      </p:pic>
    </p:spTree>
    <p:extLst>
      <p:ext uri="{BB962C8B-B14F-4D97-AF65-F5344CB8AC3E}">
        <p14:creationId xmlns:p14="http://schemas.microsoft.com/office/powerpoint/2010/main" val="2307303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1AD1ED61-3953-4722-81D2-97F08B1BB27F}"/>
              </a:ext>
            </a:extLst>
          </p:cNvPr>
          <p:cNvSpPr txBox="1"/>
          <p:nvPr/>
        </p:nvSpPr>
        <p:spPr>
          <a:xfrm>
            <a:off x="1074199" y="1669003"/>
            <a:ext cx="9055222" cy="3464603"/>
          </a:xfrm>
          <a:prstGeom prst="rect">
            <a:avLst/>
          </a:prstGeom>
          <a:noFill/>
        </p:spPr>
        <p:txBody>
          <a:bodyPr wrap="square">
            <a:spAutoFit/>
          </a:bodyPr>
          <a:lstStyle/>
          <a:p>
            <a:pPr>
              <a:lnSpc>
                <a:spcPct val="107000"/>
              </a:lnSpc>
              <a:spcAft>
                <a:spcPts val="800"/>
              </a:spcAft>
              <a:tabLst>
                <a:tab pos="2865755" algn="ctr"/>
              </a:tabLst>
            </a:pPr>
            <a:r>
              <a:rPr lang="ro-RO" dirty="0">
                <a:latin typeface="Calibri" panose="020F0502020204030204" pitchFamily="34" charset="0"/>
                <a:ea typeface="Times New Roman" panose="02020603050405020304" pitchFamily="18" charset="0"/>
                <a:cs typeface="Calibri" panose="020F0502020204030204" pitchFamily="34" charset="0"/>
              </a:rPr>
              <a:t>C</a:t>
            </a:r>
            <a:r>
              <a:rPr lang="ro-RO" dirty="0">
                <a:effectLst/>
                <a:latin typeface="Calibri" panose="020F0502020204030204" pitchFamily="34" charset="0"/>
                <a:ea typeface="Times New Roman" panose="02020603050405020304" pitchFamily="18" charset="0"/>
                <a:cs typeface="Calibri" panose="020F0502020204030204" pitchFamily="34" charset="0"/>
              </a:rPr>
              <a:t>reativitatea elevilor poate fi susținută și prin:</a:t>
            </a:r>
          </a:p>
          <a:p>
            <a:pPr marL="285750" indent="-285750">
              <a:lnSpc>
                <a:spcPct val="107000"/>
              </a:lnSpc>
              <a:spcAft>
                <a:spcPts val="800"/>
              </a:spcAft>
              <a:buFont typeface="Wingdings" panose="05000000000000000000" pitchFamily="2" charset="2"/>
              <a:buChar char="Ø"/>
              <a:tabLst>
                <a:tab pos="2865755" algn="ctr"/>
              </a:tabLst>
            </a:pPr>
            <a:r>
              <a:rPr lang="ro-RO" dirty="0">
                <a:effectLst/>
                <a:latin typeface="Calibri" panose="020F0502020204030204" pitchFamily="34" charset="0"/>
                <a:ea typeface="Calibri" panose="020F0502020204030204" pitchFamily="34" charset="0"/>
                <a:cs typeface="Times New Roman" panose="02020603050405020304" pitchFamily="18" charset="0"/>
              </a:rPr>
              <a:t>Imaginație: crearea de </a:t>
            </a:r>
            <a:r>
              <a:rPr lang="ro-RO" dirty="0">
                <a:latin typeface="Calibri" panose="020F0502020204030204" pitchFamily="34" charset="0"/>
                <a:ea typeface="Calibri" panose="020F0502020204030204" pitchFamily="34" charset="0"/>
                <a:cs typeface="Times New Roman" panose="02020603050405020304" pitchFamily="18" charset="0"/>
              </a:rPr>
              <a:t>enunțuri care să corespundă cerințelor date și regăsite în programa de E N</a:t>
            </a:r>
            <a:r>
              <a:rPr lang="ro-RO"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Ø"/>
              <a:tabLst>
                <a:tab pos="2865755" algn="ctr"/>
              </a:tabLst>
            </a:pPr>
            <a:r>
              <a:rPr lang="ro-RO" dirty="0">
                <a:latin typeface="Calibri" panose="020F0502020204030204" pitchFamily="34" charset="0"/>
                <a:ea typeface="Calibri" panose="020F0502020204030204" pitchFamily="34" charset="0"/>
                <a:cs typeface="Times New Roman" panose="02020603050405020304" pitchFamily="18" charset="0"/>
              </a:rPr>
              <a:t>Inventivitate: crearea a cât mai multor enunțuri;</a:t>
            </a:r>
          </a:p>
          <a:p>
            <a:pPr marL="285750" indent="-285750">
              <a:lnSpc>
                <a:spcPct val="107000"/>
              </a:lnSpc>
              <a:spcAft>
                <a:spcPts val="800"/>
              </a:spcAft>
              <a:buFont typeface="Wingdings" panose="05000000000000000000" pitchFamily="2" charset="2"/>
              <a:buChar char="Ø"/>
              <a:tabLst>
                <a:tab pos="2865755" algn="ctr"/>
              </a:tabLst>
            </a:pPr>
            <a:r>
              <a:rPr lang="ro-RO" dirty="0">
                <a:effectLst/>
                <a:latin typeface="Calibri" panose="020F0502020204030204" pitchFamily="34" charset="0"/>
                <a:ea typeface="Calibri" panose="020F0502020204030204" pitchFamily="34" charset="0"/>
                <a:cs typeface="Times New Roman" panose="02020603050405020304" pitchFamily="18" charset="0"/>
              </a:rPr>
              <a:t>Flexibilitate: adaptarea la cerințe diverse și complexe;</a:t>
            </a:r>
          </a:p>
          <a:p>
            <a:pPr marL="285750" indent="-285750">
              <a:lnSpc>
                <a:spcPct val="107000"/>
              </a:lnSpc>
              <a:spcAft>
                <a:spcPts val="800"/>
              </a:spcAft>
              <a:buFont typeface="Wingdings" panose="05000000000000000000" pitchFamily="2" charset="2"/>
              <a:buChar char="Ø"/>
              <a:tabLst>
                <a:tab pos="2865755" algn="ctr"/>
              </a:tabLst>
            </a:pPr>
            <a:r>
              <a:rPr lang="ro-RO" dirty="0">
                <a:latin typeface="Calibri" panose="020F0502020204030204" pitchFamily="34" charset="0"/>
                <a:ea typeface="Calibri" panose="020F0502020204030204" pitchFamily="34" charset="0"/>
                <a:cs typeface="Times New Roman" panose="02020603050405020304" pitchFamily="18" charset="0"/>
              </a:rPr>
              <a:t>Ingeniozitate: fluxul întrebărilor;</a:t>
            </a:r>
          </a:p>
          <a:p>
            <a:pPr marL="285750" indent="-285750">
              <a:lnSpc>
                <a:spcPct val="107000"/>
              </a:lnSpc>
              <a:spcAft>
                <a:spcPts val="800"/>
              </a:spcAft>
              <a:buFont typeface="Wingdings" panose="05000000000000000000" pitchFamily="2" charset="2"/>
              <a:buChar char="Ø"/>
              <a:tabLst>
                <a:tab pos="2865755" algn="ctr"/>
              </a:tabLst>
            </a:pPr>
            <a:r>
              <a:rPr lang="ro-RO" dirty="0">
                <a:effectLst/>
                <a:latin typeface="Calibri" panose="020F0502020204030204" pitchFamily="34" charset="0"/>
                <a:ea typeface="Calibri" panose="020F0502020204030204" pitchFamily="34" charset="0"/>
                <a:cs typeface="Times New Roman" panose="02020603050405020304" pitchFamily="18" charset="0"/>
              </a:rPr>
              <a:t>Fluența: oferirea de răspunsuri prompte;</a:t>
            </a:r>
          </a:p>
          <a:p>
            <a:pPr marL="285750" indent="-285750">
              <a:lnSpc>
                <a:spcPct val="107000"/>
              </a:lnSpc>
              <a:spcAft>
                <a:spcPts val="800"/>
              </a:spcAft>
              <a:buFont typeface="Wingdings" panose="05000000000000000000" pitchFamily="2" charset="2"/>
              <a:buChar char="Ø"/>
              <a:tabLst>
                <a:tab pos="2865755" algn="ctr"/>
              </a:tabLst>
            </a:pPr>
            <a:r>
              <a:rPr lang="ro-RO" dirty="0">
                <a:latin typeface="Calibri" panose="020F0502020204030204" pitchFamily="34" charset="0"/>
                <a:ea typeface="Calibri" panose="020F0502020204030204" pitchFamily="34" charset="0"/>
                <a:cs typeface="Times New Roman" panose="02020603050405020304" pitchFamily="18" charset="0"/>
              </a:rPr>
              <a:t>Originalitate: exprimarea opiniei fără ”nicio reținere”;</a:t>
            </a:r>
          </a:p>
          <a:p>
            <a:pPr marL="285750" indent="-285750">
              <a:lnSpc>
                <a:spcPct val="107000"/>
              </a:lnSpc>
              <a:spcAft>
                <a:spcPts val="800"/>
              </a:spcAft>
              <a:buFont typeface="Wingdings" panose="05000000000000000000" pitchFamily="2" charset="2"/>
              <a:buChar char="Ø"/>
              <a:tabLst>
                <a:tab pos="2865755" algn="ctr"/>
              </a:tabLst>
            </a:pPr>
            <a:r>
              <a:rPr lang="ro-RO" dirty="0">
                <a:effectLst/>
                <a:latin typeface="Calibri" panose="020F0502020204030204" pitchFamily="34" charset="0"/>
                <a:ea typeface="Calibri" panose="020F0502020204030204" pitchFamily="34" charset="0"/>
                <a:cs typeface="Times New Roman" panose="02020603050405020304" pitchFamily="18" charset="0"/>
              </a:rPr>
              <a:t>Fluiditate: capacitatea de a schimba registrul comunicării.</a:t>
            </a:r>
          </a:p>
        </p:txBody>
      </p:sp>
      <p:pic>
        <p:nvPicPr>
          <p:cNvPr id="5" name="Imagine 4">
            <a:hlinkClick r:id="rId2"/>
            <a:extLst>
              <a:ext uri="{FF2B5EF4-FFF2-40B4-BE49-F238E27FC236}">
                <a16:creationId xmlns:a16="http://schemas.microsoft.com/office/drawing/2014/main" id="{75B88668-EF3C-480D-86EB-BA59BA52D2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710">
            <a:off x="8072902" y="297715"/>
            <a:ext cx="819145" cy="1562300"/>
          </a:xfrm>
          <a:prstGeom prst="rect">
            <a:avLst/>
          </a:prstGeom>
          <a:noFill/>
          <a:ln>
            <a:noFill/>
          </a:ln>
        </p:spPr>
      </p:pic>
      <p:pic>
        <p:nvPicPr>
          <p:cNvPr id="6" name="Picture 2" descr="carte frumoasa poza site – Școala Gimnazială ”Mihai Eminescu” Pitești">
            <a:extLst>
              <a:ext uri="{FF2B5EF4-FFF2-40B4-BE49-F238E27FC236}">
                <a16:creationId xmlns:a16="http://schemas.microsoft.com/office/drawing/2014/main" id="{BA531667-F4AE-4715-986F-C5AEB2E07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76" y="5188997"/>
            <a:ext cx="2476870" cy="138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65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C7D854C-6889-44ED-B955-A6C561A8CE26}"/>
              </a:ext>
            </a:extLst>
          </p:cNvPr>
          <p:cNvSpPr>
            <a:spLocks noGrp="1"/>
          </p:cNvSpPr>
          <p:nvPr>
            <p:ph type="title"/>
          </p:nvPr>
        </p:nvSpPr>
        <p:spPr/>
        <p:txBody>
          <a:bodyPr>
            <a:normAutofit/>
          </a:bodyPr>
          <a:lstStyle/>
          <a:p>
            <a:r>
              <a:rPr lang="ro-RO"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BIBLIOGRAFIE:</a:t>
            </a:r>
          </a:p>
        </p:txBody>
      </p:sp>
      <p:sp>
        <p:nvSpPr>
          <p:cNvPr id="3" name="Substituent conținut 2">
            <a:extLst>
              <a:ext uri="{FF2B5EF4-FFF2-40B4-BE49-F238E27FC236}">
                <a16:creationId xmlns:a16="http://schemas.microsoft.com/office/drawing/2014/main" id="{07B23672-F8FD-433C-98C1-870468C90773}"/>
              </a:ext>
            </a:extLst>
          </p:cNvPr>
          <p:cNvSpPr>
            <a:spLocks noGrp="1"/>
          </p:cNvSpPr>
          <p:nvPr>
            <p:ph sz="quarter" idx="13"/>
          </p:nvPr>
        </p:nvSpPr>
        <p:spPr>
          <a:xfrm>
            <a:off x="913774" y="1136342"/>
            <a:ext cx="10363826" cy="4654857"/>
          </a:xfrm>
        </p:spPr>
        <p:txBody>
          <a:bodyPr>
            <a:normAutofit/>
          </a:bodyPr>
          <a:lstStyle/>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1. ALBULESCU, M., ALBULESCU, I.  Studiul disciplinelor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socio</a:t>
            </a:r>
            <a:r>
              <a:rPr lang="ro-RO" sz="1800" dirty="0">
                <a:effectLst/>
                <a:latin typeface="Calibri" panose="020F0502020204030204" pitchFamily="34" charset="0"/>
                <a:ea typeface="Calibri" panose="020F0502020204030204" pitchFamily="34" charset="0"/>
                <a:cs typeface="Times New Roman" panose="02020603050405020304" pitchFamily="18" charset="0"/>
              </a:rPr>
              <a:t>-umane. Aspecte formative: structura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dezvoltarea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Cluj-Napoca, Editura Dacia,2002;</a:t>
            </a:r>
          </a:p>
          <a:p>
            <a:pPr marL="0" indent="0">
              <a:buNone/>
            </a:pPr>
            <a:r>
              <a:rPr lang="ro-RO" dirty="0"/>
              <a:t>2.ARDELEAN, A., MÂNDRUȚ, O.</a:t>
            </a:r>
            <a:r>
              <a:rPr lang="ro-RO" dirty="0">
                <a:latin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rPr>
              <a:t>Didactica formării </a:t>
            </a:r>
            <a:r>
              <a:rPr lang="ro-RO" dirty="0" err="1">
                <a:latin typeface="Calibri" panose="020F0502020204030204" pitchFamily="34" charset="0"/>
                <a:ea typeface="Calibri" panose="020F0502020204030204" pitchFamily="34" charset="0"/>
                <a:cs typeface="Times New Roman" panose="02020603050405020304" pitchFamily="18" charset="0"/>
              </a:rPr>
              <a:t>c</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University Press ARAD – 2012;</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3.REY, B.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Compétences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transversales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en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question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Paris: ESF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éditeur</a:t>
            </a:r>
            <a:r>
              <a:rPr lang="ro-RO" sz="1800" dirty="0">
                <a:effectLst/>
                <a:latin typeface="Calibri" panose="020F0502020204030204" pitchFamily="34" charset="0"/>
                <a:ea typeface="Calibri" panose="020F0502020204030204" pitchFamily="34" charset="0"/>
                <a:cs typeface="Times New Roman" panose="02020603050405020304" pitchFamily="18" charset="0"/>
              </a:rPr>
              <a:t>, 1996;</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4.CERGHIT, I., Sisteme de instruire alternative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complementare: Structuri, stiluri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strategii,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Bucureşti</a:t>
            </a:r>
            <a:r>
              <a:rPr lang="ro-RO" sz="1800" dirty="0">
                <a:effectLst/>
                <a:latin typeface="Calibri" panose="020F0502020204030204" pitchFamily="34" charset="0"/>
                <a:ea typeface="Calibri" panose="020F0502020204030204" pitchFamily="34" charset="0"/>
                <a:cs typeface="Times New Roman" panose="02020603050405020304" pitchFamily="18" charset="0"/>
              </a:rPr>
              <a:t>: Ed.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Aramis</a:t>
            </a:r>
            <a:r>
              <a:rPr lang="ro-RO" sz="1800" dirty="0">
                <a:effectLst/>
                <a:latin typeface="Calibri" panose="020F0502020204030204" pitchFamily="34" charset="0"/>
                <a:ea typeface="Calibri" panose="020F0502020204030204" pitchFamily="34" charset="0"/>
                <a:cs typeface="Times New Roman" panose="02020603050405020304" pitchFamily="18" charset="0"/>
              </a:rPr>
              <a:t>, 2002;</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5.CRISTEA,S.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Dicţionar</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pedagogie,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Bucureşti</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E.D.P., 1999;</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6.CUCOŞ, C. Pedagogie,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Iaşi</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Editura Polirom, 1996;</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7.IUCU, R.B. Instruirea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şcolară</a:t>
            </a:r>
            <a:r>
              <a:rPr lang="ro-RO" sz="1800" dirty="0">
                <a:effectLst/>
                <a:latin typeface="Calibri" panose="020F0502020204030204" pitchFamily="34" charset="0"/>
                <a:ea typeface="Calibri" panose="020F0502020204030204" pitchFamily="34" charset="0"/>
                <a:cs typeface="Times New Roman" panose="02020603050405020304" pitchFamily="18" charset="0"/>
              </a:rPr>
              <a:t>. Perspective teoretice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aplicative,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Iaşi</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Editura Polirom, 2001;</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8.JOIŢA, E. Management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educaţional</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Profesorul manager: roluri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metodologie,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Iaşi</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Ed. Polirom, 2000;</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9.NEGREŢ – DOBRIDOR, I. Teoria generală a curriculumului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educaţional</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Iaşi</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Editura Polirom, 2008;</a:t>
            </a:r>
          </a:p>
          <a:p>
            <a:pPr marL="0" indent="0">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10.POTOLEA, D., MANOLESCU, M. Teoria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metodologia curriculumului. MEC, PIR, 2006;</a:t>
            </a:r>
          </a:p>
          <a:p>
            <a:pPr marL="0" indent="0">
              <a:buNone/>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4058436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6B1083A-95FA-4092-93FE-502F991743D2}"/>
              </a:ext>
            </a:extLst>
          </p:cNvPr>
          <p:cNvSpPr>
            <a:spLocks noGrp="1"/>
          </p:cNvSpPr>
          <p:nvPr>
            <p:ph type="title"/>
          </p:nvPr>
        </p:nvSpPr>
        <p:spPr>
          <a:xfrm>
            <a:off x="677334" y="204186"/>
            <a:ext cx="8596668" cy="479395"/>
          </a:xfrm>
        </p:spPr>
        <p:txBody>
          <a:bodyPr>
            <a:normAutofit/>
          </a:bodyPr>
          <a:lstStyle/>
          <a:p>
            <a:r>
              <a:rPr lang="ro-RO"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BIBLIOGRAFIE:</a:t>
            </a:r>
          </a:p>
        </p:txBody>
      </p:sp>
      <p:sp>
        <p:nvSpPr>
          <p:cNvPr id="3" name="Substituent conținut 2">
            <a:extLst>
              <a:ext uri="{FF2B5EF4-FFF2-40B4-BE49-F238E27FC236}">
                <a16:creationId xmlns:a16="http://schemas.microsoft.com/office/drawing/2014/main" id="{E8E423AB-DCC4-4999-BDF5-83AB5E6CBCDD}"/>
              </a:ext>
            </a:extLst>
          </p:cNvPr>
          <p:cNvSpPr>
            <a:spLocks noGrp="1"/>
          </p:cNvSpPr>
          <p:nvPr>
            <p:ph sz="quarter" idx="13"/>
          </p:nvPr>
        </p:nvSpPr>
        <p:spPr>
          <a:xfrm>
            <a:off x="913774" y="683582"/>
            <a:ext cx="10363826" cy="6174418"/>
          </a:xfrm>
        </p:spPr>
        <p:txBody>
          <a:bodyPr>
            <a:normAutofit/>
          </a:bodyPr>
          <a:lstStyle/>
          <a:p>
            <a:pPr marL="0" indent="0">
              <a:buNone/>
            </a:pPr>
            <a:r>
              <a:rPr lang="ro-RO" altLang="en-US" sz="1800" b="1" dirty="0">
                <a:solidFill>
                  <a:schemeClr val="tx1"/>
                </a:solidFill>
                <a:latin typeface="Calibri" panose="020F0502020204030204" pitchFamily="34" charset="0"/>
                <a:cs typeface="Calibri" panose="020F0502020204030204" pitchFamily="34" charset="0"/>
              </a:rPr>
              <a:t>MANUAL DIGITAL CLASA a V-a</a:t>
            </a:r>
          </a:p>
          <a:p>
            <a:pPr marL="0" indent="0">
              <a:buNone/>
            </a:pPr>
            <a:r>
              <a:rPr lang="ro-RO" altLang="en-US" sz="1800" dirty="0">
                <a:solidFill>
                  <a:schemeClr val="tx1"/>
                </a:solidFill>
                <a:latin typeface="Calibri" panose="020F0502020204030204" pitchFamily="34" charset="0"/>
                <a:cs typeface="Calibri" panose="020F0502020204030204" pitchFamily="34" charset="0"/>
              </a:rPr>
              <a:t>EDITURA ART-</a:t>
            </a: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https://manuale.edu.ro/manuale/Clasa%20a%20V-a/Limba%20si%20literatura%20romana/ART/#book/u2-46-47</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b="1" dirty="0" err="1">
                <a:solidFill>
                  <a:schemeClr val="tx1"/>
                </a:solidFill>
                <a:latin typeface="Calibri" panose="020F0502020204030204" pitchFamily="34" charset="0"/>
                <a:ea typeface="Calibri" panose="020F0502020204030204" pitchFamily="34" charset="0"/>
                <a:cs typeface="Calibri" panose="020F0502020204030204" pitchFamily="34" charset="0"/>
              </a:rPr>
              <a:t>SITE-ur</a:t>
            </a:r>
            <a:r>
              <a:rPr lang="ro-RO"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endPar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ro-RO" altLang="en-US" sz="18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t>
            </a:r>
            <a:r>
              <a:rPr lang="en-US" altLang="en-US" sz="18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ttps://www.eduapps.ro/aplicatii-educatie/g-suite-for-education/</a:t>
            </a:r>
            <a:r>
              <a:rPr lang="ro-RO" altLang="en-US" sz="1800" u="sng" dirty="0">
                <a:solidFill>
                  <a:schemeClr val="tx1"/>
                </a:solidFill>
                <a:latin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https://docs.google.com/forms/d/e/1FAIpQLSdNFm8PnJz2UAcbxbxSIPX96sqmZ1DmIw4__PKjc9_ps1e1Cg/viewform</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https://docs.google.com/forms/d/e/1FAIpQLSfkwcYMni9f5XWr0OS3L-O3VT5za18yQKnPIoHQRE4c9ZzMEw/viewform</a:t>
            </a: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https://www.wordwall.net/play/12156/346/744</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https://learningapps.org/display?v=pigthx03a21</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https://youtu.be/X4TBn3ybjv4</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https://youtu.be/nbdNXbFHFBs</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ro-RO" dirty="0"/>
          </a:p>
          <a:p>
            <a:pPr marL="0" indent="0" algn="ctr">
              <a:buNone/>
            </a:pPr>
            <a:r>
              <a:rPr lang="ro-RO" sz="36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VĂ MULȚUMESC!</a:t>
            </a:r>
          </a:p>
          <a:p>
            <a:pPr marL="0" indent="0" algn="ctr">
              <a:buNone/>
            </a:pPr>
            <a:endParaRPr lang="ro-RO" sz="21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a:buNone/>
            </a:pPr>
            <a:endParaRPr lang="ro-RO" sz="21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27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61C1792-4F9D-4383-A85B-69F57AD082C2}"/>
              </a:ext>
            </a:extLst>
          </p:cNvPr>
          <p:cNvSpPr>
            <a:spLocks noGrp="1"/>
          </p:cNvSpPr>
          <p:nvPr>
            <p:ph type="title"/>
          </p:nvPr>
        </p:nvSpPr>
        <p:spPr>
          <a:xfrm>
            <a:off x="677334" y="609600"/>
            <a:ext cx="8596668" cy="686540"/>
          </a:xfrm>
        </p:spPr>
        <p:txBody>
          <a:bodyPr>
            <a:normAutofit/>
          </a:bodyPr>
          <a:lstStyle/>
          <a:p>
            <a:r>
              <a:rPr lang="ro-RO" alt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PLATFORME/APLICAȚII UTILIZATE</a:t>
            </a:r>
            <a:endParaRPr lang="ro-RO"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46E0FC4C-2B09-42D3-82AD-C0FAE2F5FFDB}"/>
              </a:ext>
            </a:extLst>
          </p:cNvPr>
          <p:cNvSpPr>
            <a:spLocks noGrp="1"/>
          </p:cNvSpPr>
          <p:nvPr>
            <p:ph idx="1"/>
          </p:nvPr>
        </p:nvSpPr>
        <p:spPr>
          <a:xfrm>
            <a:off x="597435" y="1019454"/>
            <a:ext cx="8596668" cy="5228946"/>
          </a:xfrm>
        </p:spPr>
        <p:txBody>
          <a:bodyPr>
            <a:normAutofit/>
          </a:bodyPr>
          <a:lstStyle/>
          <a:p>
            <a:pPr>
              <a:buFont typeface="Wingdings" panose="05000000000000000000" pitchFamily="2" charset="2"/>
              <a:buChar char="Ø"/>
            </a:pPr>
            <a:r>
              <a:rPr lang="ro-RO" altLang="en-US" sz="1800" b="1" dirty="0">
                <a:solidFill>
                  <a:schemeClr val="tx1"/>
                </a:solidFill>
                <a:latin typeface="Calibri" panose="020F0502020204030204" pitchFamily="34" charset="0"/>
                <a:cs typeface="Calibri" panose="020F0502020204030204" pitchFamily="34" charset="0"/>
              </a:rPr>
              <a:t>PLATFORMA EDUCAȚIONALĂ UNICĂ LA NIVELUL ȘCOLII</a:t>
            </a:r>
          </a:p>
          <a:p>
            <a:pPr marL="0" indent="0">
              <a:buNone/>
            </a:pPr>
            <a:r>
              <a:rPr lang="ro-RO" altLang="en-US" sz="1800" u="sng"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a:t>
            </a:r>
            <a:r>
              <a:rPr lang="en-US" altLang="en-US" sz="1800" u="sng"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ttps://www.eduapps.ro/aplicatii-educatie/g-suite-for-education/</a:t>
            </a:r>
            <a:r>
              <a:rPr lang="ro-RO" altLang="en-US" sz="1800" u="sng" dirty="0">
                <a:solidFill>
                  <a:schemeClr val="tx1"/>
                </a:solidFill>
                <a:latin typeface="Calibri" panose="020F0502020204030204" pitchFamily="34" charset="0"/>
                <a:cs typeface="Calibri" panose="020F0502020204030204" pitchFamily="34" charset="0"/>
              </a:rPr>
              <a:t> </a:t>
            </a:r>
          </a:p>
          <a:p>
            <a:pPr>
              <a:buFont typeface="Wingdings" panose="05000000000000000000" pitchFamily="2" charset="2"/>
              <a:buChar char="Ø"/>
            </a:pPr>
            <a:r>
              <a:rPr lang="ro-RO" altLang="en-US" sz="1800" b="1" dirty="0">
                <a:solidFill>
                  <a:schemeClr val="tx1"/>
                </a:solidFill>
                <a:latin typeface="Calibri" panose="020F0502020204030204" pitchFamily="34" charset="0"/>
                <a:cs typeface="Calibri" panose="020F0502020204030204" pitchFamily="34" charset="0"/>
              </a:rPr>
              <a:t>RESURSE DIGITALE : Google </a:t>
            </a:r>
            <a:r>
              <a:rPr lang="ro-RO" altLang="en-US" sz="1800" b="1" dirty="0" err="1">
                <a:solidFill>
                  <a:schemeClr val="tx1"/>
                </a:solidFill>
                <a:latin typeface="Calibri" panose="020F0502020204030204" pitchFamily="34" charset="0"/>
                <a:cs typeface="Calibri" panose="020F0502020204030204" pitchFamily="34" charset="0"/>
              </a:rPr>
              <a:t>Forms</a:t>
            </a:r>
            <a:r>
              <a:rPr lang="ro-RO" altLang="en-US" sz="1800" b="1" dirty="0">
                <a:solidFill>
                  <a:schemeClr val="tx1"/>
                </a:solidFill>
                <a:latin typeface="Calibri" panose="020F0502020204030204" pitchFamily="34" charset="0"/>
                <a:cs typeface="Calibri" panose="020F0502020204030204" pitchFamily="34" charset="0"/>
              </a:rPr>
              <a:t>, </a:t>
            </a:r>
            <a:r>
              <a:rPr lang="ro-RO" altLang="en-US" sz="1800" b="1" dirty="0" err="1">
                <a:solidFill>
                  <a:schemeClr val="tx1"/>
                </a:solidFill>
                <a:latin typeface="Calibri" panose="020F0502020204030204" pitchFamily="34" charset="0"/>
                <a:cs typeface="Calibri" panose="020F0502020204030204" pitchFamily="34" charset="0"/>
              </a:rPr>
              <a:t>Wordwal</a:t>
            </a:r>
            <a:r>
              <a:rPr lang="ro-RO" altLang="en-US" sz="1800" b="1" dirty="0">
                <a:solidFill>
                  <a:schemeClr val="tx1"/>
                </a:solidFill>
                <a:latin typeface="Calibri" panose="020F0502020204030204" pitchFamily="34" charset="0"/>
                <a:cs typeface="Calibri" panose="020F0502020204030204" pitchFamily="34" charset="0"/>
              </a:rPr>
              <a:t>, </a:t>
            </a:r>
            <a:r>
              <a:rPr lang="ro-RO" altLang="en-US" sz="1800" b="1" dirty="0" err="1">
                <a:solidFill>
                  <a:schemeClr val="tx1"/>
                </a:solidFill>
                <a:latin typeface="Calibri" panose="020F0502020204030204" pitchFamily="34" charset="0"/>
                <a:cs typeface="Calibri" panose="020F0502020204030204" pitchFamily="34" charset="0"/>
              </a:rPr>
              <a:t>Learning</a:t>
            </a:r>
            <a:r>
              <a:rPr lang="ro-RO" altLang="en-US" sz="1800" b="1" dirty="0">
                <a:solidFill>
                  <a:schemeClr val="tx1"/>
                </a:solidFill>
                <a:latin typeface="Calibri" panose="020F0502020204030204" pitchFamily="34" charset="0"/>
                <a:cs typeface="Calibri" panose="020F0502020204030204" pitchFamily="34" charset="0"/>
              </a:rPr>
              <a:t> </a:t>
            </a:r>
            <a:r>
              <a:rPr lang="ro-RO" altLang="en-US" sz="1800" b="1" dirty="0" err="1">
                <a:solidFill>
                  <a:schemeClr val="tx1"/>
                </a:solidFill>
                <a:latin typeface="Calibri" panose="020F0502020204030204" pitchFamily="34" charset="0"/>
                <a:cs typeface="Calibri" panose="020F0502020204030204" pitchFamily="34" charset="0"/>
              </a:rPr>
              <a:t>Apps</a:t>
            </a:r>
            <a:r>
              <a:rPr lang="ro-RO" altLang="en-US" sz="1800" b="1" dirty="0">
                <a:solidFill>
                  <a:schemeClr val="tx1"/>
                </a:solidFill>
                <a:latin typeface="Calibri" panose="020F0502020204030204" pitchFamily="34" charset="0"/>
                <a:cs typeface="Calibri" panose="020F0502020204030204" pitchFamily="34" charset="0"/>
              </a:rPr>
              <a:t>, </a:t>
            </a:r>
            <a:r>
              <a:rPr lang="ro-RO" altLang="en-US" sz="1800" b="1" dirty="0" err="1">
                <a:solidFill>
                  <a:schemeClr val="tx1"/>
                </a:solidFill>
                <a:latin typeface="Calibri" panose="020F0502020204030204" pitchFamily="34" charset="0"/>
                <a:cs typeface="Calibri" panose="020F0502020204030204" pitchFamily="34" charset="0"/>
              </a:rPr>
              <a:t>YouTube</a:t>
            </a:r>
            <a:endParaRPr lang="ro-RO" altLang="en-US" sz="1800" b="1" dirty="0">
              <a:solidFill>
                <a:schemeClr val="tx1"/>
              </a:solidFill>
              <a:latin typeface="Calibri" panose="020F0502020204030204" pitchFamily="34" charset="0"/>
              <a:cs typeface="Calibri" panose="020F0502020204030204" pitchFamily="34" charset="0"/>
            </a:endParaRP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https://docs.google.com/forms/d/e/1FAIpQLSdNFm8PnJz2UAcbxbxSIPX96sqmZ1DmIw4__PKjc9_ps1e1Cg/viewform</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https://docs.google.com/forms/d/e/1FAIpQLSfkwcYMni9f5XWr0OS3L-O3VT5za18yQKnPIoHQRE4c9ZzMEw/viewform</a:t>
            </a: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https://www.wordwall.net/play/12156/346/744</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https://learningapps.org/display?v=pigthx03a21</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https://youtu.be/X4TBn3ybjv4</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https://youtu.be/nbdNXbFHFBs</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ro-RO" altLang="en-US" sz="1800" b="1" dirty="0">
                <a:solidFill>
                  <a:schemeClr val="tx1"/>
                </a:solidFill>
                <a:latin typeface="Calibri" panose="020F0502020204030204" pitchFamily="34" charset="0"/>
                <a:cs typeface="Calibri" panose="020F0502020204030204" pitchFamily="34" charset="0"/>
              </a:rPr>
              <a:t>MANUAL DIGITAL CLASA a V-a</a:t>
            </a:r>
          </a:p>
          <a:p>
            <a:pPr marL="0" indent="0">
              <a:buNone/>
            </a:pPr>
            <a:r>
              <a:rPr lang="ro-RO" altLang="en-US" sz="1800" dirty="0">
                <a:solidFill>
                  <a:schemeClr val="tx1"/>
                </a:solidFill>
                <a:latin typeface="Calibri" panose="020F0502020204030204" pitchFamily="34" charset="0"/>
                <a:cs typeface="Calibri" panose="020F0502020204030204" pitchFamily="34" charset="0"/>
              </a:rPr>
              <a:t>EDITURA ART-</a:t>
            </a:r>
            <a:r>
              <a:rPr lang="ro-RO"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https://manuale.edu.ro/manuale/Clasa%20a%20V-a/Limba%20si%20literatura%20romana/ART/#book/u2-46-47</a:t>
            </a:r>
            <a:r>
              <a:rPr lang="ro-RO"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2" descr="carte frumoasa poza site – Școala Gimnazială ”Mihai Eminescu” Pitești">
            <a:extLst>
              <a:ext uri="{FF2B5EF4-FFF2-40B4-BE49-F238E27FC236}">
                <a16:creationId xmlns:a16="http://schemas.microsoft.com/office/drawing/2014/main" id="{7CDDC910-F8B3-472A-9840-8E06BF33D0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7849" y="3551068"/>
            <a:ext cx="2521258" cy="146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6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7CFA72-4891-4632-BC63-8A0684C6E3C2}"/>
              </a:ext>
            </a:extLst>
          </p:cNvPr>
          <p:cNvSpPr>
            <a:spLocks noGrp="1"/>
          </p:cNvSpPr>
          <p:nvPr>
            <p:ph type="title"/>
          </p:nvPr>
        </p:nvSpPr>
        <p:spPr>
          <a:xfrm>
            <a:off x="677334" y="609600"/>
            <a:ext cx="8596668" cy="659907"/>
          </a:xfrm>
        </p:spPr>
        <p:txBody>
          <a:bodyPr>
            <a:normAutofit/>
          </a:bodyPr>
          <a:lstStyle/>
          <a:p>
            <a:pPr algn="ctr"/>
            <a:r>
              <a:rPr lang="ro-RO"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SUITE FOR EDUCATION</a:t>
            </a:r>
          </a:p>
        </p:txBody>
      </p:sp>
      <p:sp>
        <p:nvSpPr>
          <p:cNvPr id="3" name="Substituent conținut 2">
            <a:extLst>
              <a:ext uri="{FF2B5EF4-FFF2-40B4-BE49-F238E27FC236}">
                <a16:creationId xmlns:a16="http://schemas.microsoft.com/office/drawing/2014/main" id="{0982D7C9-3B0F-4B13-A567-2A7B3E036EFD}"/>
              </a:ext>
            </a:extLst>
          </p:cNvPr>
          <p:cNvSpPr>
            <a:spLocks noGrp="1"/>
          </p:cNvSpPr>
          <p:nvPr>
            <p:ph idx="1"/>
          </p:nvPr>
        </p:nvSpPr>
        <p:spPr>
          <a:xfrm>
            <a:off x="677334" y="1367161"/>
            <a:ext cx="8596668" cy="4674201"/>
          </a:xfrm>
        </p:spPr>
        <p:txBody>
          <a:bodyPr/>
          <a:lstStyle/>
          <a:p>
            <a:pPr marL="139700" indent="0" algn="just">
              <a:buNone/>
            </a:pPr>
            <a:r>
              <a:rPr lang="ro-RO" sz="1800" dirty="0">
                <a:latin typeface="Calibri" panose="020F0502020204030204" pitchFamily="34" charset="0"/>
                <a:cs typeface="Calibri" panose="020F0502020204030204" pitchFamily="34" charset="0"/>
              </a:rPr>
              <a:t> Pachetul G Suite for </a:t>
            </a:r>
            <a:r>
              <a:rPr lang="ro-RO" sz="1800" dirty="0" err="1">
                <a:latin typeface="Calibri" panose="020F0502020204030204" pitchFamily="34" charset="0"/>
                <a:cs typeface="Calibri" panose="020F0502020204030204" pitchFamily="34" charset="0"/>
              </a:rPr>
              <a:t>Education</a:t>
            </a:r>
            <a:r>
              <a:rPr lang="ro-RO" sz="1800" dirty="0">
                <a:latin typeface="Calibri" panose="020F0502020204030204" pitchFamily="34" charset="0"/>
                <a:cs typeface="Calibri" panose="020F0502020204030204" pitchFamily="34" charset="0"/>
              </a:rPr>
              <a:t> conține instrumente digitale moderne care îmbunătățesc procesele de predare, învățare și colaborare în școală, prin integrarea noilor tehnologii în activitatea didactică și administrativă. Instrumentele Google pentru educație sunt printre cele mai bune aplicații ce pot fi folosite la clasă împreună cu alte instrumente digitale care transformă actul educațional într-o experiență interactivă și interesantă.</a:t>
            </a:r>
          </a:p>
          <a:p>
            <a:pPr marL="139700" indent="0">
              <a:buNone/>
            </a:pPr>
            <a:r>
              <a:rPr lang="ro-RO" sz="2000" dirty="0">
                <a:latin typeface="Calibri" panose="020F0502020204030204" pitchFamily="34" charset="0"/>
                <a:cs typeface="Calibri" panose="020F0502020204030204" pitchFamily="34" charset="0"/>
              </a:rPr>
              <a:t>     Exemple:</a:t>
            </a:r>
          </a:p>
          <a:p>
            <a:pPr marL="139700" indent="0">
              <a:buNone/>
            </a:pPr>
            <a:endParaRPr lang="ro-RO" dirty="0"/>
          </a:p>
        </p:txBody>
      </p:sp>
      <p:pic>
        <p:nvPicPr>
          <p:cNvPr id="4" name="Picture 5">
            <a:extLst>
              <a:ext uri="{FF2B5EF4-FFF2-40B4-BE49-F238E27FC236}">
                <a16:creationId xmlns:a16="http://schemas.microsoft.com/office/drawing/2014/main" id="{7DBD2CEF-2D87-4730-AC6E-D366EE77AC6F}"/>
              </a:ext>
            </a:extLst>
          </p:cNvPr>
          <p:cNvPicPr>
            <a:picLocks noChangeAspect="1"/>
          </p:cNvPicPr>
          <p:nvPr/>
        </p:nvPicPr>
        <p:blipFill>
          <a:blip r:embed="rId2"/>
          <a:stretch>
            <a:fillRect/>
          </a:stretch>
        </p:blipFill>
        <p:spPr>
          <a:xfrm>
            <a:off x="852255" y="3429001"/>
            <a:ext cx="3613213" cy="2871260"/>
          </a:xfrm>
          <a:prstGeom prst="rect">
            <a:avLst/>
          </a:prstGeom>
        </p:spPr>
      </p:pic>
      <p:pic>
        <p:nvPicPr>
          <p:cNvPr id="5" name="Picture 6">
            <a:extLst>
              <a:ext uri="{FF2B5EF4-FFF2-40B4-BE49-F238E27FC236}">
                <a16:creationId xmlns:a16="http://schemas.microsoft.com/office/drawing/2014/main" id="{34D529DF-B3F1-4D9E-931E-8F824BBE7325}"/>
              </a:ext>
            </a:extLst>
          </p:cNvPr>
          <p:cNvPicPr>
            <a:picLocks noChangeAspect="1"/>
          </p:cNvPicPr>
          <p:nvPr/>
        </p:nvPicPr>
        <p:blipFill>
          <a:blip r:embed="rId3"/>
          <a:stretch>
            <a:fillRect/>
          </a:stretch>
        </p:blipFill>
        <p:spPr>
          <a:xfrm>
            <a:off x="4355976" y="3429000"/>
            <a:ext cx="4262954" cy="2871261"/>
          </a:xfrm>
          <a:prstGeom prst="rect">
            <a:avLst/>
          </a:prstGeom>
        </p:spPr>
      </p:pic>
    </p:spTree>
    <p:extLst>
      <p:ext uri="{BB962C8B-B14F-4D97-AF65-F5344CB8AC3E}">
        <p14:creationId xmlns:p14="http://schemas.microsoft.com/office/powerpoint/2010/main" val="416905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DF78444A-438C-410E-A26C-17080C729CE2}"/>
              </a:ext>
            </a:extLst>
          </p:cNvPr>
          <p:cNvSpPr txBox="1"/>
          <p:nvPr/>
        </p:nvSpPr>
        <p:spPr>
          <a:xfrm>
            <a:off x="719091" y="313987"/>
            <a:ext cx="10511161" cy="4661469"/>
          </a:xfrm>
          <a:prstGeom prst="rect">
            <a:avLst/>
          </a:prstGeom>
          <a:noFill/>
        </p:spPr>
        <p:txBody>
          <a:bodyPr wrap="square">
            <a:spAutoFit/>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În momentul actual, </a:t>
            </a:r>
            <a:r>
              <a:rPr lang="ro-RO" dirty="0" err="1">
                <a:latin typeface="Calibri" panose="020F0502020204030204" pitchFamily="34" charset="0"/>
                <a:ea typeface="Calibri" panose="020F0502020204030204" pitchFamily="34" charset="0"/>
                <a:cs typeface="Times New Roman" panose="02020603050405020304" pitchFamily="18" charset="0"/>
              </a:rPr>
              <a:t>e</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ducaţia</a:t>
            </a:r>
            <a:r>
              <a:rPr lang="ro-RO" sz="1800" dirty="0">
                <a:effectLst/>
                <a:latin typeface="Calibri" panose="020F0502020204030204" pitchFamily="34" charset="0"/>
                <a:ea typeface="Calibri" panose="020F0502020204030204" pitchFamily="34" charset="0"/>
                <a:cs typeface="Times New Roman" panose="02020603050405020304" pitchFamily="18" charset="0"/>
              </a:rPr>
              <a:t> bazată pe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a:t>
            </a:r>
            <a:r>
              <a:rPr lang="ro-RO" sz="1800" dirty="0">
                <a:effectLst/>
                <a:latin typeface="Calibri" panose="020F0502020204030204" pitchFamily="34" charset="0"/>
                <a:ea typeface="Calibri" panose="020F0502020204030204" pitchFamily="34" charset="0"/>
                <a:cs typeface="Times New Roman" panose="02020603050405020304" pitchFamily="18" charset="0"/>
              </a:rPr>
              <a:t> presupune o serie de dimensiuni noi, cum ar fi: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ro-RO" sz="1800" dirty="0">
                <a:effectLst/>
                <a:latin typeface="Calibri" panose="020F0502020204030204" pitchFamily="34" charset="0"/>
                <a:ea typeface="Calibri" panose="020F0502020204030204" pitchFamily="34" charset="0"/>
                <a:cs typeface="Times New Roman" panose="02020603050405020304" pitchFamily="18" charset="0"/>
              </a:rPr>
              <a:t> accentuarea urmăririi modului de realizare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finalităţilor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asumate la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sfârşit</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şcolar</a:t>
            </a:r>
            <a:r>
              <a:rPr lang="ro-RO" sz="1800" dirty="0">
                <a:effectLst/>
                <a:latin typeface="Calibri" panose="020F0502020204030204" pitchFamily="34" charset="0"/>
                <a:ea typeface="Calibri" panose="020F0502020204030204" pitchFamily="34" charset="0"/>
                <a:cs typeface="Times New Roman" panose="02020603050405020304" pitchFamily="18" charset="0"/>
              </a:rPr>
              <a:t> sau la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sfârşitul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învăţământului</a:t>
            </a:r>
            <a:r>
              <a:rPr lang="ro-RO" sz="1800" dirty="0">
                <a:effectLst/>
                <a:latin typeface="Calibri" panose="020F0502020204030204" pitchFamily="34" charset="0"/>
                <a:ea typeface="Calibri" panose="020F0502020204030204" pitchFamily="34" charset="0"/>
                <a:cs typeface="Times New Roman" panose="02020603050405020304" pitchFamily="18" charset="0"/>
              </a:rPr>
              <a:t> obligatoriu;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ro-RO" sz="1800" dirty="0">
                <a:effectLst/>
                <a:latin typeface="Calibri" panose="020F0502020204030204" pitchFamily="34" charset="0"/>
                <a:ea typeface="Calibri" panose="020F0502020204030204" pitchFamily="34" charset="0"/>
                <a:cs typeface="Times New Roman" panose="02020603050405020304" pitchFamily="18" charset="0"/>
              </a:rPr>
              <a:t>acordarea unui sens nou procesului 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învăţare</a:t>
            </a:r>
            <a:r>
              <a:rPr lang="ro-RO"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ro-RO" sz="1800" dirty="0">
                <a:effectLst/>
                <a:latin typeface="Calibri" panose="020F0502020204030204" pitchFamily="34" charset="0"/>
                <a:ea typeface="Calibri" panose="020F0502020204030204" pitchFamily="34" charset="0"/>
                <a:cs typeface="Times New Roman" panose="02020603050405020304" pitchFamily="18" charset="0"/>
              </a:rPr>
              <a:t>certificarea rezultatelor instruirii etc.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De la pedagogia prin obiective, trecând prin pedagogia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învăţării</a:t>
            </a:r>
            <a:r>
              <a:rPr lang="ro-RO" sz="1800" dirty="0">
                <a:effectLst/>
                <a:latin typeface="Calibri" panose="020F0502020204030204" pitchFamily="34" charset="0"/>
                <a:ea typeface="Calibri" panose="020F0502020204030204" pitchFamily="34" charset="0"/>
                <a:cs typeface="Times New Roman" panose="02020603050405020304" pitchFamily="18" charset="0"/>
              </a:rPr>
              <a:t> depline”, s-a ajuns la pedagogia     </a:t>
            </a: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rPr>
              <a:t>(didactica) centrată pe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Există în prezent trei dimensiuni ale abordării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 o dimensiune care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originea în sensul strict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ştiinţific</a:t>
            </a:r>
            <a:r>
              <a:rPr lang="ro-RO" sz="1800" dirty="0">
                <a:effectLst/>
                <a:latin typeface="Calibri" panose="020F0502020204030204" pitchFamily="34" charset="0"/>
                <a:ea typeface="Calibri" panose="020F0502020204030204" pitchFamily="34" charset="0"/>
                <a:cs typeface="Times New Roman" panose="02020603050405020304" pitchFamily="18" charset="0"/>
              </a:rPr>
              <a:t> 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 o dimensiune care rezultă din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competenţele</a:t>
            </a:r>
            <a:r>
              <a:rPr lang="ro-RO" sz="1800" dirty="0">
                <a:effectLst/>
                <a:latin typeface="Calibri" panose="020F0502020204030204" pitchFamily="34" charset="0"/>
                <a:ea typeface="Calibri" panose="020F0502020204030204" pitchFamily="34" charset="0"/>
                <a:cs typeface="Times New Roman" panose="02020603050405020304" pitchFamily="18" charset="0"/>
              </a:rPr>
              <a:t> – cheie ofertate la nivel european;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 o dimensiune a concretizării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descrise în curriculum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şcolar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a:t>
            </a:r>
            <a:r>
              <a:rPr lang="ro-RO" sz="1800" dirty="0">
                <a:effectLst/>
                <a:latin typeface="Calibri" panose="020F0502020204030204" pitchFamily="34" charset="0"/>
                <a:ea typeface="Calibri" panose="020F0502020204030204" pitchFamily="34" charset="0"/>
                <a:cs typeface="Times New Roman" panose="02020603050405020304" pitchFamily="18" charset="0"/>
              </a:rPr>
              <a:t> generale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a:t>
            </a:r>
            <a:r>
              <a:rPr lang="ro-RO" sz="1800" dirty="0">
                <a:effectLst/>
                <a:latin typeface="Calibri" panose="020F0502020204030204" pitchFamily="34" charset="0"/>
                <a:ea typeface="Calibri" panose="020F0502020204030204" pitchFamily="34" charset="0"/>
                <a:cs typeface="Times New Roman" panose="02020603050405020304" pitchFamily="18" charset="0"/>
              </a:rPr>
              <a:t> specifice).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carte frumoasa poza site – Școala Gimnazială ”Mihai Eminescu” Pitești">
            <a:extLst>
              <a:ext uri="{FF2B5EF4-FFF2-40B4-BE49-F238E27FC236}">
                <a16:creationId xmlns:a16="http://schemas.microsoft.com/office/drawing/2014/main" id="{B0D033CB-E5B6-4A1B-B0B8-5B1DEC597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7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6630BC3-29E9-4F66-906B-3E17A024F26A}"/>
              </a:ext>
            </a:extLst>
          </p:cNvPr>
          <p:cNvSpPr txBox="1"/>
          <p:nvPr/>
        </p:nvSpPr>
        <p:spPr>
          <a:xfrm>
            <a:off x="958787" y="1214490"/>
            <a:ext cx="10404629" cy="2951642"/>
          </a:xfrm>
          <a:prstGeom prst="rect">
            <a:avLst/>
          </a:prstGeom>
          <a:noFill/>
        </p:spPr>
        <p:txBody>
          <a:bodyPr wrap="square">
            <a:spAutoFit/>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Introducerea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ca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finalităţi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educaţionale</a:t>
            </a:r>
            <a:r>
              <a:rPr lang="ro-RO" sz="1800" dirty="0">
                <a:effectLst/>
                <a:latin typeface="Calibri" panose="020F0502020204030204" pitchFamily="34" charset="0"/>
                <a:ea typeface="Calibri" panose="020F0502020204030204" pitchFamily="34" charset="0"/>
                <a:cs typeface="Times New Roman" panose="02020603050405020304" pitchFamily="18" charset="0"/>
              </a:rPr>
              <a:t> s-a realizat pe parcursul mai multor momente, între 2001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2010.</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Competenţele</a:t>
            </a:r>
            <a:r>
              <a:rPr lang="ro-RO" sz="1800" dirty="0">
                <a:effectLst/>
                <a:latin typeface="Calibri" panose="020F0502020204030204" pitchFamily="34" charset="0"/>
                <a:ea typeface="Calibri" panose="020F0502020204030204" pitchFamily="34" charset="0"/>
                <a:cs typeface="Times New Roman" panose="02020603050405020304" pitchFamily="18" charset="0"/>
              </a:rPr>
              <a:t>–cheie au o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prezenţă</a:t>
            </a:r>
            <a:r>
              <a:rPr lang="ro-RO" sz="1800" dirty="0">
                <a:effectLst/>
                <a:latin typeface="Calibri" panose="020F0502020204030204" pitchFamily="34" charset="0"/>
                <a:ea typeface="Calibri" panose="020F0502020204030204" pitchFamily="34" charset="0"/>
                <a:cs typeface="Times New Roman" panose="02020603050405020304" pitchFamily="18" charset="0"/>
              </a:rPr>
              <a:t> explicită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implicită bine precizate în Legea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Educaţiei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Naţionale</a:t>
            </a:r>
            <a:r>
              <a:rPr lang="ro-RO" sz="1800" dirty="0">
                <a:effectLst/>
                <a:latin typeface="Calibri" panose="020F0502020204030204" pitchFamily="34" charset="0"/>
                <a:ea typeface="Calibri" panose="020F0502020204030204" pitchFamily="34" charset="0"/>
                <a:cs typeface="Times New Roman" panose="02020603050405020304" pitchFamily="18" charset="0"/>
              </a:rPr>
              <a:t>, ceea ce arată că includerea acestora reprezintă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referenţialul</a:t>
            </a:r>
            <a:r>
              <a:rPr lang="ro-RO" sz="1800" dirty="0">
                <a:effectLst/>
                <a:latin typeface="Calibri" panose="020F0502020204030204" pitchFamily="34" charset="0"/>
                <a:ea typeface="Calibri" panose="020F0502020204030204" pitchFamily="34" charset="0"/>
                <a:cs typeface="Times New Roman" panose="02020603050405020304" pitchFamily="18" charset="0"/>
              </a:rPr>
              <a:t> maxim 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finalităţilor</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procesului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educaţional</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Competenţele</a:t>
            </a:r>
            <a:r>
              <a:rPr lang="ro-RO" sz="1800" dirty="0">
                <a:effectLst/>
                <a:latin typeface="Calibri" panose="020F0502020204030204" pitchFamily="34" charset="0"/>
                <a:ea typeface="Calibri" panose="020F0502020204030204" pitchFamily="34" charset="0"/>
                <a:cs typeface="Times New Roman" panose="02020603050405020304" pitchFamily="18" charset="0"/>
              </a:rPr>
              <a:t>-cheie reprezintă un pachet transferabil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multifuncţional</a:t>
            </a:r>
            <a:r>
              <a:rPr lang="ro-RO" sz="1800" dirty="0">
                <a:effectLst/>
                <a:latin typeface="Calibri" panose="020F0502020204030204" pitchFamily="34" charset="0"/>
                <a:ea typeface="Calibri" panose="020F0502020204030204" pitchFamily="34" charset="0"/>
                <a:cs typeface="Times New Roman" panose="02020603050405020304" pitchFamily="18" charset="0"/>
              </a:rPr>
              <a:t> 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cunoştinţe</a:t>
            </a:r>
            <a:r>
              <a:rPr lang="ro-RO" sz="1800" dirty="0">
                <a:effectLst/>
                <a:latin typeface="Calibri" panose="020F0502020204030204" pitchFamily="34" charset="0"/>
                <a:ea typeface="Calibri" panose="020F0502020204030204" pitchFamily="34" charset="0"/>
                <a:cs typeface="Times New Roman" panose="02020603050405020304" pitchFamily="18" charset="0"/>
              </a:rPr>
              <a:t>, deprinderi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abilităţi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atitudini de care au nevoie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indivizii pentru împlinirea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dezvoltarea personală, pentru incluziune socială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inserţie</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profesională. Acestea trebuie dezvoltate până la finalizarea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educaţiei</a:t>
            </a:r>
            <a:r>
              <a:rPr lang="ro-RO" sz="1800" dirty="0">
                <a:effectLst/>
                <a:latin typeface="Calibri" panose="020F0502020204030204" pitchFamily="34" charset="0"/>
                <a:ea typeface="Calibri" panose="020F0502020204030204" pitchFamily="34" charset="0"/>
                <a:cs typeface="Times New Roman" panose="02020603050405020304" pitchFamily="18" charset="0"/>
              </a:rPr>
              <a:t> obligatorii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trebuie să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acţioneze</a:t>
            </a:r>
            <a:r>
              <a:rPr lang="ro-RO" sz="1800" dirty="0">
                <a:effectLst/>
                <a:latin typeface="Calibri" panose="020F0502020204030204" pitchFamily="34" charset="0"/>
                <a:ea typeface="Calibri" panose="020F0502020204030204" pitchFamily="34" charset="0"/>
                <a:cs typeface="Times New Roman" panose="02020603050405020304" pitchFamily="18" charset="0"/>
              </a:rPr>
              <a:t> ca un fundament pentru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învăţarea</a:t>
            </a:r>
            <a:r>
              <a:rPr lang="ro-RO" sz="1800" dirty="0">
                <a:effectLst/>
                <a:latin typeface="Calibri" panose="020F0502020204030204" pitchFamily="34" charset="0"/>
                <a:ea typeface="Calibri" panose="020F0502020204030204" pitchFamily="34" charset="0"/>
                <a:cs typeface="Times New Roman" panose="02020603050405020304" pitchFamily="18" charset="0"/>
              </a:rPr>
              <a:t> în continuare, ca parte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învăţării</a:t>
            </a:r>
            <a:r>
              <a:rPr lang="ro-RO" sz="1800" dirty="0">
                <a:effectLst/>
                <a:latin typeface="Calibri" panose="020F0502020204030204" pitchFamily="34" charset="0"/>
                <a:ea typeface="Calibri" panose="020F0502020204030204" pitchFamily="34" charset="0"/>
                <a:cs typeface="Times New Roman" panose="02020603050405020304" pitchFamily="18" charset="0"/>
              </a:rPr>
              <a:t> pe parcursul întregii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vieţi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carte frumoasa poza site – Școala Gimnazială ”Mihai Eminescu” Pitești">
            <a:extLst>
              <a:ext uri="{FF2B5EF4-FFF2-40B4-BE49-F238E27FC236}">
                <a16:creationId xmlns:a16="http://schemas.microsoft.com/office/drawing/2014/main" id="{78F1E85D-8897-4726-AFBF-0AECC3BC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41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4A6874FD-D2DE-493E-961A-0BBC1F71220A}"/>
              </a:ext>
            </a:extLst>
          </p:cNvPr>
          <p:cNvSpPr txBox="1"/>
          <p:nvPr/>
        </p:nvSpPr>
        <p:spPr>
          <a:xfrm>
            <a:off x="1313895" y="2052284"/>
            <a:ext cx="10280341" cy="2204834"/>
          </a:xfrm>
          <a:prstGeom prst="rect">
            <a:avLst/>
          </a:prstGeom>
          <a:noFill/>
        </p:spPr>
        <p:txBody>
          <a:bodyPr wrap="square">
            <a:spAutoFit/>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       Din această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definiţie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1800" dirty="0">
                <a:effectLst/>
                <a:latin typeface="Calibri" panose="020F0502020204030204" pitchFamily="34" charset="0"/>
                <a:ea typeface="Calibri" panose="020F0502020204030204" pitchFamily="34" charset="0"/>
                <a:cs typeface="Times New Roman" panose="02020603050405020304" pitchFamily="18" charset="0"/>
              </a:rPr>
              <a:t> din analiza specificului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competenţelor</a:t>
            </a:r>
            <a:r>
              <a:rPr lang="ro-RO" sz="1800" dirty="0">
                <a:effectLst/>
                <a:latin typeface="Calibri" panose="020F0502020204030204" pitchFamily="34" charset="0"/>
                <a:ea typeface="Calibri" panose="020F0502020204030204" pitchFamily="34" charset="0"/>
                <a:cs typeface="Times New Roman" panose="02020603050405020304" pitchFamily="18" charset="0"/>
              </a:rPr>
              <a:t>–cheie rezultă următoarele: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ro-RO"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competenţele</a:t>
            </a:r>
            <a:r>
              <a:rPr lang="ro-RO" sz="1800" dirty="0">
                <a:effectLst/>
                <a:latin typeface="Calibri" panose="020F0502020204030204" pitchFamily="34" charset="0"/>
                <a:ea typeface="Calibri" panose="020F0502020204030204" pitchFamily="34" charset="0"/>
                <a:cs typeface="Times New Roman" panose="02020603050405020304" pitchFamily="18" charset="0"/>
              </a:rPr>
              <a:t> se definesc printr-un sistem 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cunoştinţe</a:t>
            </a:r>
            <a:r>
              <a:rPr lang="ro-RO" sz="1800" dirty="0">
                <a:effectLst/>
                <a:latin typeface="Calibri" panose="020F0502020204030204" pitchFamily="34" charset="0"/>
                <a:ea typeface="Calibri" panose="020F0502020204030204" pitchFamily="34" charset="0"/>
                <a:cs typeface="Times New Roman" panose="02020603050405020304" pitchFamily="18" charset="0"/>
              </a:rPr>
              <a:t> – deprinderi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abilităţi</a:t>
            </a:r>
            <a:r>
              <a:rPr lang="ro-RO" sz="1800" dirty="0">
                <a:effectLst/>
                <a:latin typeface="Calibri" panose="020F0502020204030204" pitchFamily="34" charset="0"/>
                <a:ea typeface="Calibri" panose="020F0502020204030204" pitchFamily="34" charset="0"/>
                <a:cs typeface="Times New Roman" panose="02020603050405020304" pitchFamily="18" charset="0"/>
              </a:rPr>
              <a:t>) – atitudini;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ro-RO" sz="1800" dirty="0">
                <a:effectLst/>
                <a:latin typeface="Calibri" panose="020F0502020204030204" pitchFamily="34" charset="0"/>
                <a:ea typeface="Calibri" panose="020F0502020204030204" pitchFamily="34" charset="0"/>
                <a:cs typeface="Times New Roman" panose="02020603050405020304" pitchFamily="18" charset="0"/>
              </a:rPr>
              <a:t>     au un caracter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transdisciplinar</a:t>
            </a:r>
            <a:r>
              <a:rPr lang="ro-RO" sz="1800" dirty="0">
                <a:effectLst/>
                <a:latin typeface="Calibri" panose="020F0502020204030204" pitchFamily="34" charset="0"/>
                <a:ea typeface="Calibri" panose="020F0502020204030204" pitchFamily="34" charset="0"/>
                <a:cs typeface="Times New Roman" panose="02020603050405020304" pitchFamily="18" charset="0"/>
              </a:rPr>
              <a:t> implicit;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competenţele</a:t>
            </a:r>
            <a:r>
              <a:rPr lang="ro-RO" sz="1800" dirty="0">
                <a:effectLst/>
                <a:latin typeface="Calibri" panose="020F0502020204030204" pitchFamily="34" charset="0"/>
                <a:ea typeface="Calibri" panose="020F0502020204030204" pitchFamily="34" charset="0"/>
                <a:cs typeface="Times New Roman" panose="02020603050405020304" pitchFamily="18" charset="0"/>
              </a:rPr>
              <a:t>–cheie reprezintă într-un fel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finalităţile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educaţionale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învăţământului</a:t>
            </a:r>
            <a:r>
              <a:rPr lang="ro-RO" sz="1800" dirty="0">
                <a:effectLst/>
                <a:latin typeface="Calibri" panose="020F0502020204030204" pitchFamily="34" charset="0"/>
                <a:ea typeface="Calibri" panose="020F0502020204030204" pitchFamily="34" charset="0"/>
                <a:cs typeface="Times New Roman" panose="02020603050405020304" pitchFamily="18" charset="0"/>
              </a:rPr>
              <a:t> obligatoriu; acestea trebuie să reprezinte baza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educaţiei</a:t>
            </a:r>
            <a:r>
              <a:rPr lang="ro-RO" sz="1800" dirty="0">
                <a:effectLst/>
                <a:latin typeface="Calibri" panose="020F0502020204030204" pitchFamily="34" charset="0"/>
                <a:ea typeface="Calibri" panose="020F0502020204030204" pitchFamily="34" charset="0"/>
                <a:cs typeface="Times New Roman" panose="02020603050405020304" pitchFamily="18" charset="0"/>
              </a:rPr>
              <a:t> permanente.</a:t>
            </a:r>
          </a:p>
          <a:p>
            <a:pPr algn="just">
              <a:lnSpc>
                <a:spcPct val="107000"/>
              </a:lnSpc>
              <a:spcAft>
                <a:spcPts val="800"/>
              </a:spcAf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carte frumoasa poza site – Școala Gimnazială ”Mihai Eminescu” Pitești">
            <a:extLst>
              <a:ext uri="{FF2B5EF4-FFF2-40B4-BE49-F238E27FC236}">
                <a16:creationId xmlns:a16="http://schemas.microsoft.com/office/drawing/2014/main" id="{5AF9009F-C368-4303-9DED-20BA76E52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2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FE16D6B5-303A-424B-A163-8531529DBB78}"/>
              </a:ext>
            </a:extLst>
          </p:cNvPr>
          <p:cNvSpPr txBox="1"/>
          <p:nvPr/>
        </p:nvSpPr>
        <p:spPr>
          <a:xfrm>
            <a:off x="656948" y="1461109"/>
            <a:ext cx="9863091" cy="2814873"/>
          </a:xfrm>
          <a:prstGeom prst="rect">
            <a:avLst/>
          </a:prstGeom>
          <a:noFill/>
        </p:spPr>
        <p:txBody>
          <a:bodyPr wrap="square">
            <a:spAutoFit/>
          </a:bodyPr>
          <a:lstStyle/>
          <a:p>
            <a:pPr algn="just">
              <a:lnSpc>
                <a:spcPct val="107000"/>
              </a:lnSpc>
              <a:spcAft>
                <a:spcPts val="800"/>
              </a:spcAft>
            </a:pPr>
            <a:r>
              <a:rPr lang="ro-RO"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2000" dirty="0">
                <a:effectLst/>
                <a:latin typeface="Calibri" panose="020F0502020204030204" pitchFamily="34" charset="0"/>
                <a:ea typeface="Calibri" panose="020F0502020204030204" pitchFamily="34" charset="0"/>
                <a:cs typeface="Times New Roman" panose="02020603050405020304" pitchFamily="18" charset="0"/>
              </a:rPr>
              <a:t>Pentru atingerea competențelor-cheie, strategia didactică poate fi considerată ca o activitate de proiectare a unor ansambluri de elemente ale procesului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educaţional</a:t>
            </a:r>
            <a:r>
              <a:rPr lang="ro-RO" sz="2000" dirty="0">
                <a:effectLst/>
                <a:latin typeface="Calibri" panose="020F0502020204030204" pitchFamily="34" charset="0"/>
                <a:ea typeface="Calibri" panose="020F0502020204030204" pitchFamily="34" charset="0"/>
                <a:cs typeface="Times New Roman" panose="02020603050405020304" pitchFamily="18" charset="0"/>
              </a:rPr>
              <a:t> (activitatea elevului, activitatea profesorului, sarcinile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educaţionale</a:t>
            </a:r>
            <a:r>
              <a:rPr lang="ro-RO" sz="2000" dirty="0">
                <a:effectLst/>
                <a:latin typeface="Calibri" panose="020F0502020204030204" pitchFamily="34" charset="0"/>
                <a:ea typeface="Calibri" panose="020F0502020204030204" pitchFamily="34" charset="0"/>
                <a:cs typeface="Times New Roman" panose="02020603050405020304" pitchFamily="18" charset="0"/>
              </a:rPr>
              <a:t>, mijloacele de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învăţământ</a:t>
            </a:r>
            <a:r>
              <a:rPr lang="ro-RO" sz="2000" dirty="0">
                <a:effectLst/>
                <a:latin typeface="Calibri" panose="020F0502020204030204" pitchFamily="34" charset="0"/>
                <a:ea typeface="Calibri" panose="020F0502020204030204" pitchFamily="34" charset="0"/>
                <a:cs typeface="Times New Roman" panose="02020603050405020304" pitchFamily="18" charset="0"/>
              </a:rPr>
              <a:t> etc.), structurate în raport de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finalităţile</a:t>
            </a:r>
            <a:r>
              <a:rPr lang="ro-RO" sz="2000" dirty="0">
                <a:effectLst/>
                <a:latin typeface="Calibri" panose="020F0502020204030204" pitchFamily="34" charset="0"/>
                <a:ea typeface="Calibri" panose="020F0502020204030204" pitchFamily="34" charset="0"/>
                <a:cs typeface="Times New Roman" panose="02020603050405020304" pitchFamily="18" charset="0"/>
              </a:rPr>
              <a:t> urmărite. </a:t>
            </a:r>
            <a:endParaRPr lang="ro-RO"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2000" dirty="0">
                <a:effectLst/>
                <a:latin typeface="Calibri" panose="020F0502020204030204" pitchFamily="34" charset="0"/>
                <a:ea typeface="Calibri" panose="020F0502020204030204" pitchFamily="34" charset="0"/>
                <a:cs typeface="Times New Roman" panose="02020603050405020304" pitchFamily="18" charset="0"/>
              </a:rPr>
              <a:t>   Strategia didactică cuprinde etapele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activităţii</a:t>
            </a:r>
            <a:r>
              <a:rPr lang="ro-RO" sz="2000" dirty="0">
                <a:effectLst/>
                <a:latin typeface="Calibri" panose="020F0502020204030204" pitchFamily="34" charset="0"/>
                <a:ea typeface="Calibri" panose="020F0502020204030204" pitchFamily="34" charset="0"/>
                <a:cs typeface="Times New Roman" panose="02020603050405020304" pitchFamily="18" charset="0"/>
              </a:rPr>
              <a:t> profesorului, dar mai ales activitatea elevului,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experienţele</a:t>
            </a:r>
            <a:r>
              <a:rPr lang="ro-RO" sz="2000" dirty="0">
                <a:effectLst/>
                <a:latin typeface="Calibri" panose="020F0502020204030204" pitchFamily="34" charset="0"/>
                <a:ea typeface="Calibri" panose="020F0502020204030204" pitchFamily="34" charset="0"/>
                <a:cs typeface="Times New Roman" panose="02020603050405020304" pitchFamily="18" charset="0"/>
              </a:rPr>
              <a:t>,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exerciţiile</a:t>
            </a:r>
            <a:r>
              <a:rPr lang="ro-RO" sz="2000" dirty="0">
                <a:effectLst/>
                <a:latin typeface="Calibri" panose="020F0502020204030204" pitchFamily="34" charset="0"/>
                <a:ea typeface="Calibri" panose="020F0502020204030204" pitchFamily="34" charset="0"/>
                <a:cs typeface="Times New Roman" panose="02020603050405020304" pitchFamily="18" charset="0"/>
              </a:rPr>
              <a:t>, întrebările, metodele, procedeele de lucru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chiar formele de organizare a instruirii. Pot fi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menţionate</a:t>
            </a:r>
            <a:r>
              <a:rPr lang="ro-RO" sz="2000" dirty="0">
                <a:effectLst/>
                <a:latin typeface="Calibri" panose="020F0502020204030204" pitchFamily="34" charset="0"/>
                <a:ea typeface="Calibri" panose="020F0502020204030204" pitchFamily="34" charset="0"/>
                <a:cs typeface="Times New Roman" panose="02020603050405020304" pitchFamily="18" charset="0"/>
              </a:rPr>
              <a:t>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simbolizate tipurile predominante de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activităţi</a:t>
            </a:r>
            <a:r>
              <a:rPr lang="ro-RO" sz="2000" dirty="0">
                <a:effectLst/>
                <a:latin typeface="Calibri" panose="020F0502020204030204" pitchFamily="34" charset="0"/>
                <a:ea typeface="Calibri" panose="020F0502020204030204" pitchFamily="34" charset="0"/>
                <a:cs typeface="Times New Roman" panose="02020603050405020304" pitchFamily="18" charset="0"/>
              </a:rPr>
              <a:t> ale elevului, ale profesorului </a:t>
            </a:r>
            <a:r>
              <a:rPr lang="ro-RO" sz="2000" dirty="0" err="1">
                <a:effectLst/>
                <a:latin typeface="Calibri" panose="020F0502020204030204" pitchFamily="34" charset="0"/>
                <a:ea typeface="Calibri" panose="020F0502020204030204" pitchFamily="34" charset="0"/>
                <a:cs typeface="Times New Roman" panose="02020603050405020304" pitchFamily="18" charset="0"/>
              </a:rPr>
              <a:t>şi</a:t>
            </a:r>
            <a:r>
              <a:rPr lang="ro-RO" sz="2000" dirty="0">
                <a:effectLst/>
                <a:latin typeface="Calibri" panose="020F0502020204030204" pitchFamily="34" charset="0"/>
                <a:ea typeface="Calibri" panose="020F0502020204030204" pitchFamily="34" charset="0"/>
                <a:cs typeface="Times New Roman" panose="02020603050405020304" pitchFamily="18" charset="0"/>
              </a:rPr>
              <a:t> sarcinile didactice posibile.</a:t>
            </a:r>
          </a:p>
        </p:txBody>
      </p:sp>
      <p:pic>
        <p:nvPicPr>
          <p:cNvPr id="4" name="Picture 2" descr="carte frumoasa poza site – Școala Gimnazială ”Mihai Eminescu” Pitești">
            <a:extLst>
              <a:ext uri="{FF2B5EF4-FFF2-40B4-BE49-F238E27FC236}">
                <a16:creationId xmlns:a16="http://schemas.microsoft.com/office/drawing/2014/main" id="{95D83FFC-EB48-48D0-86A5-4FFC9FB14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4873840"/>
            <a:ext cx="2476870" cy="169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9385"/>
      </p:ext>
    </p:extLst>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409</TotalTime>
  <Words>4283</Words>
  <Application>Microsoft Office PowerPoint</Application>
  <PresentationFormat>Ecran lat</PresentationFormat>
  <Paragraphs>296</Paragraphs>
  <Slides>35</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35</vt:i4>
      </vt:variant>
    </vt:vector>
  </HeadingPairs>
  <TitlesOfParts>
    <vt:vector size="42" baseType="lpstr">
      <vt:lpstr>Arial</vt:lpstr>
      <vt:lpstr>Calibri</vt:lpstr>
      <vt:lpstr>Symbol</vt:lpstr>
      <vt:lpstr>Trebuchet MS</vt:lpstr>
      <vt:lpstr>Wingdings</vt:lpstr>
      <vt:lpstr>Wingdings 3</vt:lpstr>
      <vt:lpstr>Fațetă</vt:lpstr>
      <vt:lpstr>INSPECTORATUL ȘCOLAR AL JUDEȚULUI CĂLĂRAȘI CERCUL PEDAGOGIC AL PROFESORILOR DE LIMBA ȘI LITERATURA ROMÂNĂ-OLTENIȚA</vt:lpstr>
      <vt:lpstr>TEMA : Creativitate și strategii pentru dezvoltarea competențelor esențiale în noua economie a învățării</vt:lpstr>
      <vt:lpstr>CUPRINS</vt:lpstr>
      <vt:lpstr>PLATFORME/APLICAȚII UTILIZATE</vt:lpstr>
      <vt:lpstr>G SUITE FOR EDUCATION</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Domeniile de competenţe – cheie recomandate de Comisia Europeană (sinteză realizată după documentele Comisiei Europene)  1.Comunicare în limba maternă   </vt:lpstr>
      <vt:lpstr>Domeniile de competenţe – cheie recomandate de Comisia Europeană (sinteză realizată după documentele Comisiei Europene)   2. Comunicare în limbi străine    </vt:lpstr>
      <vt:lpstr>Domeniile de competenţe – cheie recomandate de Comisia Europeană (sinteză realizată după documentele Comisiei Europene)  3. Competenţa digitală (TSI – Tehnologia societăţii informaţiei)  </vt:lpstr>
      <vt:lpstr>Domeniile de competenţe – cheie recomandate de Comisia Europeană (sinteză realizată după documentele Comisiei Europene)   4. Competenţa socială    </vt:lpstr>
      <vt:lpstr>Domeniile de competenţe – cheie recomandate de Comisia Europeană (sinteză realizată după documentele Comisiei Europene)   5. A învăţa să înveţi  </vt:lpstr>
      <vt:lpstr>Domeniile de competenţe – cheie recomandate de Comisia Europeană (sinteză realizată după documentele Comisiei Europene)   6. Sensibilizare şi exprimare culturală  </vt:lpstr>
      <vt:lpstr>Învățământul gimnazial este parte componentă a învățământului general obligatoriu și se axează pe opt domenii de competenţe-cheie care determină profilul de formare a elevilor, cu scopul de a-i familiariza cu o abordare pluri și transdiciplinară a domeniilor cunoașterii.  În cele ce urmează prezint o sinteză a competențelor-cheie pe care procesul instructiv-educativ trebuie să le dezvolte, precum și câteva precizări legate de modul în care încerc să le ating, în cadrul orelor de Limba și literatura română.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  În textul suport:  „Vizită...” de Ion Luca Caragiale am încercat să utilizez cât mai multe resurse digitale, astfel încât să dezvolt elevilor creativitatea prin strategii cu impact în dezvoltarea competențelor esențiale în noua economie a învățării.   </vt:lpstr>
      <vt:lpstr>Scenariu didactic</vt:lpstr>
      <vt:lpstr>Prezentare PowerPoint</vt:lpstr>
      <vt:lpstr>BIBLIOGRAFIE:</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INSPECTORATUL ȘCOLAR AL JUDEȚULUI CĂLĂRAȘI CERCUL PEDAGOGIC AL PROFESORILOR DE LIMBA ȘI LITERATURA ROMÂNĂ-OLTENIȚA</dc:title>
  <dc:creator>Antoanela Constantinescu</dc:creator>
  <cp:lastModifiedBy>Antoanela Constantinescu</cp:lastModifiedBy>
  <cp:revision>43</cp:revision>
  <dcterms:created xsi:type="dcterms:W3CDTF">2021-02-28T16:01:05Z</dcterms:created>
  <dcterms:modified xsi:type="dcterms:W3CDTF">2021-03-11T14:07:42Z</dcterms:modified>
</cp:coreProperties>
</file>