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  <p:sldId id="263" r:id="rId10"/>
    <p:sldId id="264" r:id="rId11"/>
    <p:sldId id="269" r:id="rId12"/>
    <p:sldId id="270" r:id="rId13"/>
    <p:sldId id="265" r:id="rId14"/>
    <p:sldId id="266" r:id="rId15"/>
    <p:sldId id="26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71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BC0D20-74B9-4F6E-96AB-8932026D212D}" type="datetimeFigureOut">
              <a:rPr lang="en-US" smtClean="0"/>
              <a:t>9/6/2020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AED5D0-97D8-4753-822C-DC9D8E21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604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ED5D0-97D8-4753-822C-DC9D8E21C45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AED5D0-97D8-4753-822C-DC9D8E21C45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05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A1878-4A1F-415F-836A-FD9C71E2D70C}" type="datetime1">
              <a:rPr lang="en-US" smtClean="0"/>
              <a:t>9/6/2020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4B182-585F-4B0F-97D7-C020EAF8E4C8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10F7D-9B0E-4ED8-9627-B5271F7DED37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B5B55-37B4-4F5E-A7BE-B6B70D9722A0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E05C3-15F6-4666-9AB1-5B20D5930D2F}" type="datetime1">
              <a:rPr lang="en-US" smtClean="0"/>
              <a:t>9/6/2020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C9BD2F-08E0-4C63-9CB2-1CF70C2B2E2F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472FFF-AFF4-4D9F-9C88-5D44133A5F44}" type="datetime1">
              <a:rPr lang="en-US" smtClean="0"/>
              <a:t>9/6/2020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FC5AF-81DF-4393-9FE9-77B8ED9093C2}" type="datetime1">
              <a:rPr lang="en-US" smtClean="0"/>
              <a:t>9/6/2020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0A2B-E429-43A3-B12F-2C818CA37ABC}" type="datetime1">
              <a:rPr lang="en-US" smtClean="0"/>
              <a:t>9/6/2020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E4AD4-FCA2-4437-AD23-D235F7DB6A5A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22994-E119-4879-A7CD-9B8A2B76D433}" type="datetime1">
              <a:rPr lang="en-US" smtClean="0"/>
              <a:t>9/6/2020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FE8D9C-B07D-4B88-A77B-383A656287A7}" type="datetime1">
              <a:rPr lang="en-US" smtClean="0"/>
              <a:t>9/6/2020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1C9639-E28C-49AA-AEA2-AF99BEDEC4F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audio" Target="file:///I:\poze\ade%20poza\muzica%20clasica\OCARINA%20-%20SIMPLE%20MARLENE.MP3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search?q=Joe+Dassin&amp;stick=H4sIAAAAAAAAAONgVuLUz9U3MMxKN05fxMrllZ-q4JJYXJyZBwCVF3jHGgAAAA&amp;sa=X&amp;ved=2ahUKEwjr97DS-KLrAhVQLewKHdo_DX4QMTAAegQIDhAF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parlez-vous-french.com/le-conditionnel-present/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57199" y="5294521"/>
            <a:ext cx="868680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66875" algn="l"/>
              </a:tabLst>
            </a:pPr>
            <a:r>
              <a:rPr lang="ro-RO" b="1" dirty="0">
                <a:solidFill>
                  <a:srgbClr val="FF0000"/>
                </a:solidFill>
              </a:rPr>
              <a:t>    Coordonnateur:                                                              Auteur: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1666875" algn="l"/>
              </a:tabLst>
            </a:pPr>
            <a:r>
              <a:rPr lang="ro-RO" b="1" dirty="0">
                <a:solidFill>
                  <a:srgbClr val="FF0000"/>
                </a:solidFill>
              </a:rPr>
              <a:t>insp. Corina DIACONU		prof. DANIELA-ELENA DUMITRESCU</a:t>
            </a:r>
            <a:endParaRPr lang="en-US" b="1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75" algn="l"/>
              </a:tabLst>
            </a:pPr>
            <a:r>
              <a:rPr lang="ro-RO" b="1" dirty="0">
                <a:solidFill>
                  <a:srgbClr val="FF0000"/>
                </a:solidFill>
              </a:rPr>
              <a:t>       I.S.J. Călărași		                    COLEGIUL ECONOMIC CĂLĂRAȘI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666875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OCARINA - SIMPLE MARLEN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990600" y="1752600"/>
            <a:ext cx="304800" cy="304800"/>
          </a:xfrm>
          <a:prstGeom prst="rect">
            <a:avLst/>
          </a:prstGeom>
        </p:spPr>
      </p:pic>
      <p:sp>
        <p:nvSpPr>
          <p:cNvPr id="3" name="Dreptunghi 2"/>
          <p:cNvSpPr/>
          <p:nvPr/>
        </p:nvSpPr>
        <p:spPr>
          <a:xfrm>
            <a:off x="3429000" y="3383540"/>
            <a:ext cx="42672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br>
              <a:rPr lang="ro-RO" dirty="0"/>
            </a:br>
            <a:r>
              <a:rPr lang="ro-RO" b="1" dirty="0">
                <a:solidFill>
                  <a:schemeClr val="bg1"/>
                </a:solidFill>
              </a:rPr>
              <a:t>DUR</a:t>
            </a:r>
            <a:r>
              <a:rPr lang="ro-RO" b="1" dirty="0">
                <a:solidFill>
                  <a:schemeClr val="bg1"/>
                </a:solidFill>
                <a:cs typeface="Arial"/>
              </a:rPr>
              <a:t>É</a:t>
            </a:r>
            <a:r>
              <a:rPr lang="ro-RO" b="1" dirty="0">
                <a:solidFill>
                  <a:schemeClr val="bg1"/>
                </a:solidFill>
              </a:rPr>
              <a:t>E:   </a:t>
            </a:r>
            <a:r>
              <a:rPr lang="ro-RO" sz="2800" b="1" dirty="0">
                <a:solidFill>
                  <a:schemeClr val="bg1"/>
                </a:solidFill>
              </a:rPr>
              <a:t>1 </a:t>
            </a:r>
            <a:r>
              <a:rPr lang="ro-RO" b="1" dirty="0">
                <a:solidFill>
                  <a:schemeClr val="bg1"/>
                </a:solidFill>
              </a:rPr>
              <a:t>HEURE</a:t>
            </a:r>
          </a:p>
        </p:txBody>
      </p:sp>
      <p:sp>
        <p:nvSpPr>
          <p:cNvPr id="8" name="CasetăText 7"/>
          <p:cNvSpPr txBox="1"/>
          <p:nvPr/>
        </p:nvSpPr>
        <p:spPr>
          <a:xfrm>
            <a:off x="990600" y="859525"/>
            <a:ext cx="7372275" cy="9848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4000" b="1" dirty="0"/>
              <a:t>LE CONDITIONNEL PRÉSENT</a:t>
            </a:r>
          </a:p>
          <a:p>
            <a:endParaRPr lang="ro-RO" dirty="0"/>
          </a:p>
        </p:txBody>
      </p:sp>
      <p:sp>
        <p:nvSpPr>
          <p:cNvPr id="9" name="CasetăText 8"/>
          <p:cNvSpPr txBox="1"/>
          <p:nvPr/>
        </p:nvSpPr>
        <p:spPr>
          <a:xfrm>
            <a:off x="571498" y="2274332"/>
            <a:ext cx="8458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>
                <a:solidFill>
                  <a:srgbClr val="FF0000"/>
                </a:solidFill>
              </a:rPr>
              <a:t>LEÇON MIXTE (RENFORCEMENT DES CONNAISSANCES ANTÉRIEURES</a:t>
            </a: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ET ACQUISITION DES NOUVELLES CONNAISSANCES)</a:t>
            </a:r>
          </a:p>
          <a:p>
            <a:pPr algn="ctr"/>
            <a:endParaRPr lang="ro-RO" b="1" dirty="0">
              <a:solidFill>
                <a:srgbClr val="FF0000"/>
              </a:solidFill>
            </a:endParaRPr>
          </a:p>
          <a:p>
            <a:pPr algn="ctr"/>
            <a:r>
              <a:rPr lang="ro-RO" b="1" dirty="0">
                <a:solidFill>
                  <a:srgbClr val="FF0000"/>
                </a:solidFill>
              </a:rPr>
              <a:t>IX-</a:t>
            </a:r>
            <a:r>
              <a:rPr lang="ro-RO" b="1" dirty="0">
                <a:solidFill>
                  <a:srgbClr val="FF0000"/>
                </a:solidFill>
                <a:cs typeface="Arial"/>
              </a:rPr>
              <a:t>È</a:t>
            </a:r>
            <a:r>
              <a:rPr lang="ro-RO" b="1" dirty="0">
                <a:solidFill>
                  <a:srgbClr val="FF0000"/>
                </a:solidFill>
              </a:rPr>
              <a:t>ME CLASSE DU LYCÉE, NIVEAU A2+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FD6051A-F3B9-4F76-98E1-F35E9190F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999" showWhenStopped="0"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04800" y="3830597"/>
            <a:ext cx="4495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04800" y="5243899"/>
            <a:ext cx="3657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800600" y="5029200"/>
            <a:ext cx="3581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o-RO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.</a:t>
            </a:r>
            <a:endParaRPr kumimoji="0" 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CasetăText 4"/>
          <p:cNvSpPr txBox="1"/>
          <p:nvPr/>
        </p:nvSpPr>
        <p:spPr>
          <a:xfrm>
            <a:off x="304800" y="533400"/>
            <a:ext cx="868679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b="1" dirty="0"/>
              <a:t>POUVOIR</a:t>
            </a:r>
            <a:r>
              <a:rPr lang="ro-RO" dirty="0"/>
              <a:t>=A PUTEA</a:t>
            </a:r>
            <a:endParaRPr lang="en-US" dirty="0"/>
          </a:p>
          <a:p>
            <a:pPr algn="ctr"/>
            <a:r>
              <a:rPr lang="ro-RO" dirty="0"/>
              <a:t> </a:t>
            </a:r>
          </a:p>
          <a:p>
            <a:r>
              <a:rPr lang="ro-RO" dirty="0"/>
              <a:t>LE RADICAL EST „POURR-” ET ALORS ON VA CONJUGUER: </a:t>
            </a:r>
          </a:p>
          <a:p>
            <a:r>
              <a:rPr lang="ro-RO" dirty="0"/>
              <a:t>JE POURR</a:t>
            </a:r>
            <a:r>
              <a:rPr lang="ro-RO" dirty="0">
                <a:solidFill>
                  <a:srgbClr val="C00000"/>
                </a:solidFill>
              </a:rPr>
              <a:t>AIS</a:t>
            </a:r>
            <a:r>
              <a:rPr lang="ro-RO" dirty="0"/>
              <a:t>  MANGER UN G</a:t>
            </a:r>
            <a:r>
              <a:rPr lang="ro-RO" dirty="0">
                <a:cs typeface="Arial"/>
              </a:rPr>
              <a:t>Â</a:t>
            </a:r>
            <a:r>
              <a:rPr lang="ro-RO" dirty="0"/>
              <a:t>TEAU=EU AȘ PUTEA SĂ MĂNÂNC O PRĂJITURĂ</a:t>
            </a:r>
          </a:p>
          <a:p>
            <a:r>
              <a:rPr lang="ro-RO" dirty="0"/>
              <a:t>TU POURR</a:t>
            </a:r>
            <a:r>
              <a:rPr lang="ro-RO" dirty="0">
                <a:solidFill>
                  <a:srgbClr val="C00000"/>
                </a:solidFill>
              </a:rPr>
              <a:t>AIS</a:t>
            </a:r>
          </a:p>
          <a:p>
            <a:r>
              <a:rPr lang="ro-RO" dirty="0"/>
              <a:t>IL/ELLE/ON POURR</a:t>
            </a:r>
            <a:r>
              <a:rPr lang="ro-RO" dirty="0">
                <a:solidFill>
                  <a:srgbClr val="C00000"/>
                </a:solidFill>
              </a:rPr>
              <a:t>AIT</a:t>
            </a:r>
          </a:p>
          <a:p>
            <a:r>
              <a:rPr lang="ro-RO" dirty="0"/>
              <a:t>NOUS POURR</a:t>
            </a:r>
            <a:r>
              <a:rPr lang="ro-RO" dirty="0">
                <a:solidFill>
                  <a:srgbClr val="C00000"/>
                </a:solidFill>
              </a:rPr>
              <a:t>IONS</a:t>
            </a:r>
            <a:r>
              <a:rPr lang="ro-RO" dirty="0"/>
              <a:t> </a:t>
            </a:r>
          </a:p>
          <a:p>
            <a:r>
              <a:rPr lang="ro-RO" dirty="0"/>
              <a:t>VOUS POURR</a:t>
            </a:r>
            <a:r>
              <a:rPr lang="ro-RO" dirty="0">
                <a:solidFill>
                  <a:srgbClr val="C00000"/>
                </a:solidFill>
              </a:rPr>
              <a:t>IEZ</a:t>
            </a:r>
          </a:p>
          <a:p>
            <a:r>
              <a:rPr lang="ro-RO" dirty="0"/>
              <a:t>ILS/ELLES POURR</a:t>
            </a:r>
            <a:r>
              <a:rPr lang="ro-RO" dirty="0">
                <a:solidFill>
                  <a:srgbClr val="C00000"/>
                </a:solidFill>
              </a:rPr>
              <a:t>AIENT</a:t>
            </a:r>
          </a:p>
          <a:p>
            <a:endParaRPr lang="ro-RO" dirty="0">
              <a:solidFill>
                <a:srgbClr val="C00000"/>
              </a:solidFill>
            </a:endParaRPr>
          </a:p>
          <a:p>
            <a:r>
              <a:rPr lang="ro-RO" dirty="0">
                <a:solidFill>
                  <a:srgbClr val="C00000"/>
                </a:solidFill>
              </a:rPr>
              <a:t>QUELQUES RADICAUX DES VERBES DU </a:t>
            </a:r>
            <a:r>
              <a:rPr lang="ro-RO" dirty="0" err="1">
                <a:solidFill>
                  <a:srgbClr val="C00000"/>
                </a:solidFill>
              </a:rPr>
              <a:t>III-</a:t>
            </a:r>
            <a:r>
              <a:rPr lang="ro-RO" dirty="0" err="1">
                <a:solidFill>
                  <a:srgbClr val="C00000"/>
                </a:solidFill>
                <a:cs typeface="Arial"/>
              </a:rPr>
              <a:t>è</a:t>
            </a:r>
            <a:r>
              <a:rPr lang="ro-RO" dirty="0" err="1">
                <a:solidFill>
                  <a:srgbClr val="C00000"/>
                </a:solidFill>
              </a:rPr>
              <a:t>me</a:t>
            </a:r>
            <a:r>
              <a:rPr lang="ro-RO" dirty="0">
                <a:solidFill>
                  <a:srgbClr val="C00000"/>
                </a:solidFill>
              </a:rPr>
              <a:t> </a:t>
            </a:r>
            <a:r>
              <a:rPr lang="ro-RO" dirty="0" err="1">
                <a:solidFill>
                  <a:srgbClr val="C00000"/>
                </a:solidFill>
              </a:rPr>
              <a:t>groupe</a:t>
            </a:r>
            <a:r>
              <a:rPr lang="ro-RO" dirty="0">
                <a:solidFill>
                  <a:srgbClr val="C00000"/>
                </a:solidFill>
              </a:rPr>
              <a:t>:</a:t>
            </a:r>
          </a:p>
          <a:p>
            <a:r>
              <a:rPr lang="ro-RO" dirty="0" err="1">
                <a:solidFill>
                  <a:srgbClr val="C00000"/>
                </a:solidFill>
              </a:rPr>
              <a:t>Savoir</a:t>
            </a:r>
            <a:r>
              <a:rPr lang="ro-RO" dirty="0">
                <a:solidFill>
                  <a:srgbClr val="C00000"/>
                </a:solidFill>
              </a:rPr>
              <a:t>= </a:t>
            </a:r>
            <a:r>
              <a:rPr lang="ro-RO" dirty="0" err="1">
                <a:solidFill>
                  <a:srgbClr val="C00000"/>
                </a:solidFill>
              </a:rPr>
              <a:t>saur-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Apprendre</a:t>
            </a:r>
            <a:r>
              <a:rPr lang="ro-RO" dirty="0">
                <a:solidFill>
                  <a:srgbClr val="C00000"/>
                </a:solidFill>
              </a:rPr>
              <a:t>=</a:t>
            </a:r>
            <a:r>
              <a:rPr lang="ro-RO" dirty="0" err="1">
                <a:solidFill>
                  <a:srgbClr val="C00000"/>
                </a:solidFill>
              </a:rPr>
              <a:t>apprendr-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Recevoir</a:t>
            </a:r>
            <a:r>
              <a:rPr lang="ro-RO" dirty="0">
                <a:solidFill>
                  <a:srgbClr val="C00000"/>
                </a:solidFill>
              </a:rPr>
              <a:t>= </a:t>
            </a:r>
            <a:r>
              <a:rPr lang="ro-RO" dirty="0" err="1">
                <a:solidFill>
                  <a:srgbClr val="C00000"/>
                </a:solidFill>
              </a:rPr>
              <a:t>recevr-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Prendre</a:t>
            </a:r>
            <a:r>
              <a:rPr lang="ro-RO" dirty="0">
                <a:solidFill>
                  <a:srgbClr val="C00000"/>
                </a:solidFill>
              </a:rPr>
              <a:t>=</a:t>
            </a:r>
            <a:r>
              <a:rPr lang="ro-RO" dirty="0" err="1">
                <a:solidFill>
                  <a:srgbClr val="C00000"/>
                </a:solidFill>
              </a:rPr>
              <a:t>prendr-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Rire</a:t>
            </a:r>
            <a:r>
              <a:rPr lang="ro-RO" dirty="0">
                <a:solidFill>
                  <a:srgbClr val="C00000"/>
                </a:solidFill>
              </a:rPr>
              <a:t>=</a:t>
            </a:r>
            <a:r>
              <a:rPr lang="ro-RO" dirty="0" err="1">
                <a:solidFill>
                  <a:srgbClr val="C00000"/>
                </a:solidFill>
              </a:rPr>
              <a:t>rir-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Rompre</a:t>
            </a:r>
            <a:r>
              <a:rPr lang="ro-RO" dirty="0">
                <a:solidFill>
                  <a:srgbClr val="C00000"/>
                </a:solidFill>
              </a:rPr>
              <a:t>=</a:t>
            </a:r>
            <a:r>
              <a:rPr lang="ro-RO" dirty="0" err="1">
                <a:solidFill>
                  <a:srgbClr val="C00000"/>
                </a:solidFill>
              </a:rPr>
              <a:t>rompr</a:t>
            </a:r>
            <a:endParaRPr lang="ro-RO" dirty="0">
              <a:solidFill>
                <a:srgbClr val="C00000"/>
              </a:solidFill>
            </a:endParaRPr>
          </a:p>
          <a:p>
            <a:endParaRPr lang="ro-RO" dirty="0">
              <a:solidFill>
                <a:srgbClr val="C00000"/>
              </a:solidFill>
            </a:endParaRPr>
          </a:p>
          <a:p>
            <a:r>
              <a:rPr lang="ro-RO" dirty="0" err="1">
                <a:solidFill>
                  <a:srgbClr val="C00000"/>
                </a:solidFill>
              </a:rPr>
              <a:t>Verbes</a:t>
            </a:r>
            <a:r>
              <a:rPr lang="ro-RO" dirty="0">
                <a:solidFill>
                  <a:srgbClr val="C00000"/>
                </a:solidFill>
              </a:rPr>
              <a:t> </a:t>
            </a:r>
            <a:r>
              <a:rPr lang="ro-RO" dirty="0" err="1">
                <a:solidFill>
                  <a:srgbClr val="C00000"/>
                </a:solidFill>
              </a:rPr>
              <a:t>auxiliaires</a:t>
            </a:r>
            <a:r>
              <a:rPr lang="ro-RO" dirty="0">
                <a:solidFill>
                  <a:srgbClr val="C00000"/>
                </a:solidFill>
              </a:rPr>
              <a:t>:                           </a:t>
            </a:r>
            <a:r>
              <a:rPr lang="ro-RO" b="1" dirty="0" err="1">
                <a:solidFill>
                  <a:schemeClr val="accent4">
                    <a:lumMod val="75000"/>
                  </a:schemeClr>
                </a:solidFill>
              </a:rPr>
              <a:t>Verbes</a:t>
            </a:r>
            <a:r>
              <a:rPr lang="ro-RO" b="1" dirty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o-RO" b="1" dirty="0" err="1">
                <a:solidFill>
                  <a:schemeClr val="accent4">
                    <a:lumMod val="75000"/>
                  </a:schemeClr>
                </a:solidFill>
              </a:rPr>
              <a:t>semi-auxiliaires</a:t>
            </a:r>
            <a:r>
              <a:rPr lang="ro-RO" b="1" dirty="0">
                <a:solidFill>
                  <a:schemeClr val="accent4">
                    <a:lumMod val="75000"/>
                  </a:schemeClr>
                </a:solidFill>
              </a:rPr>
              <a:t>:</a:t>
            </a:r>
          </a:p>
          <a:p>
            <a:r>
              <a:rPr lang="ro-RO" dirty="0" err="1">
                <a:solidFill>
                  <a:srgbClr val="C00000"/>
                </a:solidFill>
                <a:cs typeface="Arial"/>
              </a:rPr>
              <a:t>Ê</a:t>
            </a:r>
            <a:r>
              <a:rPr lang="ro-RO" dirty="0" err="1">
                <a:solidFill>
                  <a:srgbClr val="C00000"/>
                </a:solidFill>
              </a:rPr>
              <a:t>tre</a:t>
            </a:r>
            <a:r>
              <a:rPr lang="ro-RO" dirty="0">
                <a:solidFill>
                  <a:srgbClr val="C00000"/>
                </a:solidFill>
              </a:rPr>
              <a:t>                                  </a:t>
            </a:r>
            <a:r>
              <a:rPr lang="ro-RO" dirty="0" err="1">
                <a:solidFill>
                  <a:srgbClr val="C00000"/>
                </a:solidFill>
              </a:rPr>
              <a:t>Avoir</a:t>
            </a:r>
            <a:r>
              <a:rPr lang="ro-RO" dirty="0">
                <a:solidFill>
                  <a:srgbClr val="C00000"/>
                </a:solidFill>
              </a:rPr>
              <a:t>                   </a:t>
            </a:r>
            <a:r>
              <a:rPr lang="ro-RO" dirty="0" err="1">
                <a:solidFill>
                  <a:srgbClr val="C00000"/>
                </a:solidFill>
              </a:rPr>
              <a:t>aller</a:t>
            </a:r>
            <a:r>
              <a:rPr lang="ro-RO" dirty="0">
                <a:solidFill>
                  <a:srgbClr val="C00000"/>
                </a:solidFill>
              </a:rPr>
              <a:t>                   </a:t>
            </a:r>
            <a:r>
              <a:rPr lang="ro-RO" dirty="0" err="1">
                <a:solidFill>
                  <a:srgbClr val="C00000"/>
                </a:solidFill>
              </a:rPr>
              <a:t>faire</a:t>
            </a:r>
            <a:r>
              <a:rPr lang="ro-RO" dirty="0">
                <a:solidFill>
                  <a:srgbClr val="C00000"/>
                </a:solidFill>
              </a:rPr>
              <a:t>               </a:t>
            </a:r>
            <a:r>
              <a:rPr lang="ro-RO" dirty="0" err="1">
                <a:solidFill>
                  <a:srgbClr val="C00000"/>
                </a:solidFill>
              </a:rPr>
              <a:t>venir</a:t>
            </a:r>
            <a:endParaRPr lang="ro-RO" dirty="0">
              <a:solidFill>
                <a:srgbClr val="C00000"/>
              </a:solidFill>
            </a:endParaRPr>
          </a:p>
          <a:p>
            <a:r>
              <a:rPr lang="ro-RO" dirty="0">
                <a:solidFill>
                  <a:srgbClr val="C00000"/>
                </a:solidFill>
              </a:rPr>
              <a:t>Je serais......                   J</a:t>
            </a:r>
            <a:r>
              <a:rPr lang="ro-RO" dirty="0">
                <a:solidFill>
                  <a:srgbClr val="C00000"/>
                </a:solidFill>
                <a:cs typeface="Arial"/>
              </a:rPr>
              <a:t>ʼ</a:t>
            </a:r>
            <a:r>
              <a:rPr lang="ro-RO" dirty="0" err="1">
                <a:solidFill>
                  <a:srgbClr val="C00000"/>
                </a:solidFill>
                <a:cs typeface="Arial"/>
              </a:rPr>
              <a:t>aurais</a:t>
            </a:r>
            <a:r>
              <a:rPr lang="ro-RO" dirty="0">
                <a:solidFill>
                  <a:srgbClr val="C00000"/>
                </a:solidFill>
                <a:cs typeface="Arial"/>
              </a:rPr>
              <a:t>                </a:t>
            </a:r>
            <a:r>
              <a:rPr lang="ro-RO" dirty="0" err="1">
                <a:solidFill>
                  <a:srgbClr val="C00000"/>
                </a:solidFill>
                <a:cs typeface="Arial"/>
              </a:rPr>
              <a:t>J</a:t>
            </a:r>
            <a:r>
              <a:rPr lang="ro-RO" dirty="0">
                <a:solidFill>
                  <a:srgbClr val="C00000"/>
                </a:solidFill>
                <a:cs typeface="Arial"/>
              </a:rPr>
              <a:t>ʼirais                  je ferais          je viendrais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8E408F5-09DF-4833-8E67-D2BFC3573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Dreptunghi 2"/>
          <p:cNvSpPr/>
          <p:nvPr/>
        </p:nvSpPr>
        <p:spPr>
          <a:xfrm>
            <a:off x="569976" y="152400"/>
            <a:ext cx="7467600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b="1" dirty="0">
                <a:solidFill>
                  <a:srgbClr val="222222"/>
                </a:solidFill>
                <a:latin typeface="arial"/>
              </a:rPr>
              <a:t>Maintenant</a:t>
            </a:r>
            <a:r>
              <a:rPr kumimoji="0" lang="fr-FR" sz="1800" b="1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on va écouter la chanson de</a:t>
            </a:r>
            <a:r>
              <a:rPr kumimoji="0" lang="fr-FR" sz="1800" b="0" i="0" u="none" strike="noStrike" kern="1200" cap="none" spc="0" normalizeH="0" baseline="0" noProof="0" dirty="0">
                <a:ln>
                  <a:noFill/>
                </a:ln>
                <a:solidFill>
                  <a:srgbClr val="222222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lang="fr-FR" dirty="0">
                <a:solidFill>
                  <a:srgbClr val="660099"/>
                </a:solidFill>
                <a:latin typeface="arial"/>
                <a:hlinkClick r:id="rId2"/>
              </a:rPr>
              <a:t>Joe Dassin</a:t>
            </a:r>
            <a:r>
              <a:rPr lang="ro-RO" dirty="0">
                <a:solidFill>
                  <a:srgbClr val="660099"/>
                </a:solidFill>
                <a:latin typeface="arial"/>
              </a:rPr>
              <a:t> </a:t>
            </a:r>
            <a:endParaRPr lang="en-US" dirty="0">
              <a:solidFill>
                <a:srgbClr val="660099"/>
              </a:solidFill>
              <a:latin typeface="arial"/>
            </a:endParaRPr>
          </a:p>
          <a:p>
            <a:pPr algn="ctr"/>
            <a:r>
              <a:rPr lang="fr-FR" b="1" i="1" dirty="0">
                <a:solidFill>
                  <a:srgbClr val="222222"/>
                </a:solidFill>
                <a:latin typeface="arial"/>
              </a:rPr>
              <a:t>Et si tu n'existais pas</a:t>
            </a:r>
            <a:endParaRPr lang="fr-FR" dirty="0">
              <a:solidFill>
                <a:srgbClr val="70757A"/>
              </a:solidFill>
              <a:latin typeface="arial"/>
            </a:endParaRP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Dis-moi pourquoi j'existerais?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Pour traîner dans un monde sans toi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Sans espoir et sans regrets</a:t>
            </a: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J'essaierais d'inventer l'amour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Comme un peintre qui voit sous ses doigts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Naître les couleurs du jour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Et qui n'en revient pas</a:t>
            </a: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Dis-moi pour qui j'existerais?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Des passantes endormies dans mes bras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Que je n'aimerai jamais</a:t>
            </a: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Je ne serais qu'un point de plus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Dans ce monde qui vient et qui va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Je me sentirais perdu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J'aurais besoin de toi</a:t>
            </a: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Dis-moi comment j'existerais?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Je pourrais faire semblant d'être moi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Mais je ne serais pas vrai</a:t>
            </a:r>
          </a:p>
          <a:p>
            <a:r>
              <a:rPr lang="fr-FR" dirty="0">
                <a:solidFill>
                  <a:srgbClr val="222222"/>
                </a:solidFill>
                <a:latin typeface="arial"/>
              </a:rPr>
              <a:t>Et si tu n'existais pas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Je crois que je l'aurais trouvé</a:t>
            </a:r>
            <a:br>
              <a:rPr lang="fr-FR" dirty="0">
                <a:solidFill>
                  <a:srgbClr val="222222"/>
                </a:solidFill>
                <a:latin typeface="arial"/>
              </a:rPr>
            </a:br>
            <a:r>
              <a:rPr lang="fr-FR" dirty="0">
                <a:solidFill>
                  <a:srgbClr val="222222"/>
                </a:solidFill>
                <a:latin typeface="arial"/>
              </a:rPr>
              <a:t>Le secret de la…</a:t>
            </a:r>
            <a:endParaRPr lang="fr-FR" b="0" i="0" dirty="0">
              <a:solidFill>
                <a:srgbClr val="222222"/>
              </a:solidFill>
              <a:effectLst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11062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" name="Dreptunghi 2"/>
          <p:cNvSpPr/>
          <p:nvPr/>
        </p:nvSpPr>
        <p:spPr>
          <a:xfrm>
            <a:off x="990600" y="914400"/>
            <a:ext cx="7467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o-RO" b="1" dirty="0">
                <a:solidFill>
                  <a:prstClr val="black"/>
                </a:solidFill>
                <a:cs typeface="Arial"/>
              </a:rPr>
              <a:t>                                             ÉVALUATION</a:t>
            </a:r>
          </a:p>
          <a:p>
            <a:pPr lvl="0"/>
            <a:endParaRPr lang="ro-RO" dirty="0">
              <a:solidFill>
                <a:prstClr val="black"/>
              </a:solidFill>
              <a:cs typeface="Arial"/>
            </a:endParaRPr>
          </a:p>
          <a:p>
            <a:pPr lvl="0"/>
            <a:endParaRPr lang="ro-RO" dirty="0">
              <a:solidFill>
                <a:prstClr val="black"/>
              </a:solidFill>
              <a:cs typeface="Arial"/>
            </a:endParaRPr>
          </a:p>
          <a:p>
            <a:pPr lvl="0"/>
            <a:r>
              <a:rPr lang="ro-RO" dirty="0">
                <a:solidFill>
                  <a:prstClr val="black"/>
                </a:solidFill>
                <a:cs typeface="Arial"/>
              </a:rPr>
              <a:t>À partir de la chanson „Et si tu nʼexistais pas”, </a:t>
            </a:r>
            <a:r>
              <a:rPr lang="en-US" dirty="0">
                <a:solidFill>
                  <a:prstClr val="black"/>
                </a:solidFill>
                <a:cs typeface="Arial"/>
              </a:rPr>
              <a:t>je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vous</a:t>
            </a:r>
            <a:r>
              <a:rPr lang="en-US" dirty="0">
                <a:solidFill>
                  <a:prstClr val="black"/>
                </a:solidFill>
                <a:cs typeface="Arial"/>
              </a:rPr>
              <a:t> propose de/d’ </a:t>
            </a:r>
            <a:r>
              <a:rPr lang="ro-RO" dirty="0">
                <a:solidFill>
                  <a:prstClr val="black"/>
                </a:solidFill>
                <a:cs typeface="Arial"/>
              </a:rPr>
              <a:t>:</a:t>
            </a:r>
          </a:p>
          <a:p>
            <a:pPr lvl="0"/>
            <a:endParaRPr lang="ro-RO" dirty="0">
              <a:solidFill>
                <a:prstClr val="black"/>
              </a:solidFill>
            </a:endParaRPr>
          </a:p>
          <a:p>
            <a:pPr lvl="0"/>
            <a:r>
              <a:rPr lang="ro-RO" dirty="0" err="1">
                <a:solidFill>
                  <a:prstClr val="black"/>
                </a:solidFill>
                <a:ea typeface="Times New Roman"/>
              </a:rPr>
              <a:t>-identifier</a:t>
            </a:r>
            <a:r>
              <a:rPr lang="ro-RO" dirty="0">
                <a:solidFill>
                  <a:prstClr val="black"/>
                </a:solidFill>
                <a:ea typeface="Times New Roman"/>
              </a:rPr>
              <a:t> 5 </a:t>
            </a:r>
            <a:r>
              <a:rPr lang="ro-RO" dirty="0" err="1">
                <a:solidFill>
                  <a:prstClr val="black"/>
                </a:solidFill>
                <a:ea typeface="Times New Roman"/>
              </a:rPr>
              <a:t>verbes</a:t>
            </a:r>
            <a:r>
              <a:rPr lang="ro-RO" dirty="0">
                <a:solidFill>
                  <a:prstClr val="black"/>
                </a:solidFill>
                <a:ea typeface="Times New Roman"/>
              </a:rPr>
              <a:t> au </a:t>
            </a:r>
            <a:r>
              <a:rPr lang="ro-RO" dirty="0" err="1">
                <a:solidFill>
                  <a:prstClr val="black"/>
                </a:solidFill>
                <a:ea typeface="Times New Roman"/>
              </a:rPr>
              <a:t>conditionnel</a:t>
            </a:r>
            <a:r>
              <a:rPr lang="ro-RO" dirty="0">
                <a:solidFill>
                  <a:prstClr val="black"/>
                </a:solidFill>
                <a:ea typeface="Times New Roman"/>
              </a:rPr>
              <a:t> </a:t>
            </a:r>
            <a:r>
              <a:rPr lang="ro-RO" dirty="0" err="1">
                <a:solidFill>
                  <a:prstClr val="black"/>
                </a:solidFill>
                <a:ea typeface="Times New Roman"/>
              </a:rPr>
              <a:t>pr</a:t>
            </a:r>
            <a:r>
              <a:rPr lang="fr-FR" dirty="0">
                <a:solidFill>
                  <a:prstClr val="black"/>
                </a:solidFill>
                <a:ea typeface="Times New Roman"/>
              </a:rPr>
              <a:t>é</a:t>
            </a:r>
            <a:r>
              <a:rPr lang="ro-RO" dirty="0" err="1">
                <a:solidFill>
                  <a:prstClr val="black"/>
                </a:solidFill>
                <a:ea typeface="Times New Roman"/>
              </a:rPr>
              <a:t>sent</a:t>
            </a:r>
            <a:r>
              <a:rPr lang="ro-RO" dirty="0">
                <a:solidFill>
                  <a:prstClr val="black"/>
                </a:solidFill>
                <a:ea typeface="Times New Roman"/>
              </a:rPr>
              <a:t>; </a:t>
            </a:r>
          </a:p>
          <a:p>
            <a:pPr lvl="0"/>
            <a:r>
              <a:rPr lang="ro-RO" dirty="0">
                <a:solidFill>
                  <a:prstClr val="black"/>
                </a:solidFill>
                <a:ea typeface="Times New Roman"/>
              </a:rPr>
              <a:t>-intégrer le conditionnel présent des 5 verbes dans des contextes nouveaux;</a:t>
            </a:r>
          </a:p>
          <a:p>
            <a:pPr lvl="0"/>
            <a:r>
              <a:rPr lang="ro-RO" dirty="0">
                <a:solidFill>
                  <a:prstClr val="black"/>
                </a:solidFill>
                <a:ea typeface="Times New Roman"/>
              </a:rPr>
              <a:t>-sélecter  2 verbes utiles pour exprimer une supposition et un souhait.</a:t>
            </a:r>
          </a:p>
        </p:txBody>
      </p:sp>
      <p:pic>
        <p:nvPicPr>
          <p:cNvPr id="1026" name="Picture 2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4515" y="4800600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5765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tăText 5"/>
          <p:cNvSpPr txBox="1"/>
          <p:nvPr/>
        </p:nvSpPr>
        <p:spPr>
          <a:xfrm>
            <a:off x="914400" y="685799"/>
            <a:ext cx="8612807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FEED-BACK</a:t>
            </a:r>
          </a:p>
          <a:p>
            <a:endParaRPr lang="ro-RO" dirty="0"/>
          </a:p>
          <a:p>
            <a:r>
              <a:rPr lang="ro-RO" dirty="0" err="1"/>
              <a:t>Je</a:t>
            </a:r>
            <a:r>
              <a:rPr lang="ro-RO" dirty="0"/>
              <a:t> </a:t>
            </a:r>
            <a:r>
              <a:rPr lang="ro-RO" dirty="0" err="1"/>
              <a:t>vous</a:t>
            </a:r>
            <a:r>
              <a:rPr lang="ro-RO" dirty="0"/>
              <a:t> </a:t>
            </a:r>
            <a:r>
              <a:rPr lang="ro-RO" dirty="0" err="1"/>
              <a:t>propose</a:t>
            </a:r>
            <a:r>
              <a:rPr lang="ro-RO" dirty="0"/>
              <a:t> des </a:t>
            </a:r>
            <a:r>
              <a:rPr lang="ro-RO" dirty="0" err="1"/>
              <a:t>fiches</a:t>
            </a:r>
            <a:r>
              <a:rPr lang="ro-RO" dirty="0"/>
              <a:t> </a:t>
            </a:r>
            <a:r>
              <a:rPr lang="ro-RO" dirty="0" err="1"/>
              <a:t>individuelles</a:t>
            </a:r>
            <a:r>
              <a:rPr lang="ro-RO" dirty="0"/>
              <a:t> de </a:t>
            </a:r>
            <a:r>
              <a:rPr lang="ro-RO" dirty="0" err="1"/>
              <a:t>travail</a:t>
            </a:r>
            <a:r>
              <a:rPr lang="ro-RO" dirty="0"/>
              <a:t> </a:t>
            </a:r>
            <a:r>
              <a:rPr lang="ro-RO" dirty="0" err="1"/>
              <a:t>qui</a:t>
            </a:r>
            <a:r>
              <a:rPr lang="ro-RO" dirty="0"/>
              <a:t> </a:t>
            </a:r>
            <a:r>
              <a:rPr lang="ro-RO" dirty="0" err="1"/>
              <a:t>contiennent</a:t>
            </a:r>
            <a:r>
              <a:rPr lang="ro-RO" dirty="0"/>
              <a:t> des </a:t>
            </a:r>
            <a:r>
              <a:rPr lang="ro-RO" dirty="0" err="1"/>
              <a:t>exercices</a:t>
            </a:r>
            <a:r>
              <a:rPr lang="ro-RO" dirty="0"/>
              <a:t>:</a:t>
            </a:r>
          </a:p>
          <a:p>
            <a:endParaRPr lang="ro-RO" dirty="0"/>
          </a:p>
          <a:p>
            <a:r>
              <a:rPr lang="ro-RO" dirty="0"/>
              <a:t>1.Lisez </a:t>
            </a:r>
            <a:r>
              <a:rPr lang="ro-RO" dirty="0" err="1"/>
              <a:t>les</a:t>
            </a:r>
            <a:r>
              <a:rPr lang="ro-RO" dirty="0"/>
              <a:t> </a:t>
            </a:r>
            <a:r>
              <a:rPr lang="ro-RO" dirty="0" err="1"/>
              <a:t>exemples</a:t>
            </a:r>
            <a:r>
              <a:rPr lang="ro-RO" dirty="0"/>
              <a:t> </a:t>
            </a:r>
            <a:r>
              <a:rPr lang="ro-RO" dirty="0" err="1"/>
              <a:t>suivants</a:t>
            </a:r>
            <a:r>
              <a:rPr lang="ro-RO" dirty="0"/>
              <a:t> et </a:t>
            </a:r>
            <a:r>
              <a:rPr lang="fr-FR" dirty="0">
                <a:latin typeface="Constantia" panose="02030602050306030303" pitchFamily="18" charset="0"/>
              </a:rPr>
              <a:t>discutez avec votre copain les valeurs du conditionnel</a:t>
            </a:r>
            <a:r>
              <a:rPr lang="ro-RO" dirty="0">
                <a:latin typeface="Constantia" panose="02030602050306030303" pitchFamily="18" charset="0"/>
              </a:rPr>
              <a:t>:</a:t>
            </a:r>
          </a:p>
          <a:p>
            <a:r>
              <a:rPr lang="ro-RO" dirty="0"/>
              <a:t>Auriez-vous encore un peu de café?</a:t>
            </a:r>
          </a:p>
          <a:p>
            <a:r>
              <a:rPr lang="ro-RO" dirty="0" err="1"/>
              <a:t>Je</a:t>
            </a:r>
            <a:r>
              <a:rPr lang="ro-RO" dirty="0"/>
              <a:t> </a:t>
            </a:r>
            <a:r>
              <a:rPr lang="ro-RO" dirty="0" err="1"/>
              <a:t>voudrais</a:t>
            </a:r>
            <a:r>
              <a:rPr lang="ro-RO" dirty="0"/>
              <a:t> </a:t>
            </a:r>
            <a:r>
              <a:rPr lang="ro-RO" dirty="0" err="1"/>
              <a:t>faire</a:t>
            </a:r>
            <a:r>
              <a:rPr lang="ro-RO" dirty="0"/>
              <a:t> le </a:t>
            </a:r>
            <a:r>
              <a:rPr lang="ro-RO" dirty="0" err="1"/>
              <a:t>tour</a:t>
            </a:r>
            <a:r>
              <a:rPr lang="ro-RO" dirty="0"/>
              <a:t> de la </a:t>
            </a:r>
            <a:r>
              <a:rPr lang="ro-RO" dirty="0" err="1"/>
              <a:t>ville</a:t>
            </a:r>
            <a:r>
              <a:rPr lang="ro-RO" dirty="0"/>
              <a:t>.</a:t>
            </a:r>
          </a:p>
          <a:p>
            <a:r>
              <a:rPr lang="ro-RO" dirty="0" err="1"/>
              <a:t>Vous</a:t>
            </a:r>
            <a:r>
              <a:rPr lang="ro-RO" dirty="0"/>
              <a:t> </a:t>
            </a:r>
            <a:r>
              <a:rPr lang="ro-RO" dirty="0" err="1"/>
              <a:t>devriez</a:t>
            </a:r>
            <a:r>
              <a:rPr lang="ro-RO" dirty="0"/>
              <a:t> </a:t>
            </a:r>
            <a:r>
              <a:rPr lang="ro-RO" dirty="0" err="1"/>
              <a:t>apprendre</a:t>
            </a:r>
            <a:r>
              <a:rPr lang="ro-RO" dirty="0"/>
              <a:t> </a:t>
            </a:r>
            <a:r>
              <a:rPr lang="ro-RO" dirty="0" err="1"/>
              <a:t>plusieures</a:t>
            </a:r>
            <a:r>
              <a:rPr lang="ro-RO" dirty="0"/>
              <a:t> </a:t>
            </a:r>
            <a:r>
              <a:rPr lang="ro-RO" dirty="0" err="1"/>
              <a:t>langues</a:t>
            </a:r>
            <a:r>
              <a:rPr lang="ro-RO" dirty="0"/>
              <a:t> </a:t>
            </a:r>
            <a:r>
              <a:rPr lang="ro-RO" dirty="0" err="1"/>
              <a:t>étrang</a:t>
            </a:r>
            <a:r>
              <a:rPr lang="ro-RO" dirty="0" err="1">
                <a:cs typeface="Arial"/>
              </a:rPr>
              <a:t>è</a:t>
            </a:r>
            <a:r>
              <a:rPr lang="ro-RO" dirty="0" err="1"/>
              <a:t>re</a:t>
            </a:r>
            <a:r>
              <a:rPr lang="ro-RO" i="1" dirty="0" err="1"/>
              <a:t>s</a:t>
            </a:r>
            <a:r>
              <a:rPr lang="ro-RO" i="1" dirty="0"/>
              <a:t>.</a:t>
            </a:r>
          </a:p>
          <a:p>
            <a:r>
              <a:rPr lang="ro-RO" dirty="0">
                <a:cs typeface="Times New Roman" pitchFamily="18" charset="0"/>
              </a:rPr>
              <a:t>Tu</a:t>
            </a:r>
            <a:r>
              <a:rPr lang="ro-RO" i="1" dirty="0">
                <a:cs typeface="Times New Roman" pitchFamily="18" charset="0"/>
              </a:rPr>
              <a:t> </a:t>
            </a:r>
            <a:r>
              <a:rPr lang="ro-RO" dirty="0" err="1">
                <a:cs typeface="Times New Roman" pitchFamily="18" charset="0"/>
              </a:rPr>
              <a:t>pourrais</a:t>
            </a:r>
            <a:r>
              <a:rPr lang="ro-RO" dirty="0">
                <a:cs typeface="Times New Roman" pitchFamily="18" charset="0"/>
              </a:rPr>
              <a:t> </a:t>
            </a:r>
            <a:r>
              <a:rPr lang="ro-RO" dirty="0" err="1">
                <a:cs typeface="Times New Roman" pitchFamily="18" charset="0"/>
              </a:rPr>
              <a:t>penser</a:t>
            </a:r>
            <a:r>
              <a:rPr lang="ro-RO" dirty="0">
                <a:cs typeface="Times New Roman" pitchFamily="18" charset="0"/>
              </a:rPr>
              <a:t> </a:t>
            </a:r>
            <a:r>
              <a:rPr lang="ro-RO" dirty="0">
                <a:cs typeface="Arial"/>
              </a:rPr>
              <a:t>à </a:t>
            </a:r>
            <a:r>
              <a:rPr lang="ro-RO" dirty="0" err="1">
                <a:cs typeface="Times New Roman" pitchFamily="18" charset="0"/>
              </a:rPr>
              <a:t>tes</a:t>
            </a:r>
            <a:r>
              <a:rPr lang="ro-RO" dirty="0">
                <a:cs typeface="Times New Roman" pitchFamily="18" charset="0"/>
              </a:rPr>
              <a:t> </a:t>
            </a:r>
            <a:r>
              <a:rPr lang="ro-RO" dirty="0" err="1">
                <a:cs typeface="Times New Roman" pitchFamily="18" charset="0"/>
              </a:rPr>
              <a:t>parents</a:t>
            </a:r>
            <a:r>
              <a:rPr lang="ro-RO" dirty="0">
                <a:cs typeface="Times New Roman" pitchFamily="18" charset="0"/>
              </a:rPr>
              <a:t>?</a:t>
            </a:r>
          </a:p>
          <a:p>
            <a:r>
              <a:rPr lang="ro-RO" dirty="0">
                <a:cs typeface="Times New Roman" pitchFamily="18" charset="0"/>
              </a:rPr>
              <a:t>Moi, </a:t>
            </a:r>
            <a:r>
              <a:rPr lang="ro-RO" dirty="0">
                <a:cs typeface="Arial"/>
              </a:rPr>
              <a:t>à ta place, je ne lui dirais pas.</a:t>
            </a:r>
          </a:p>
          <a:p>
            <a:r>
              <a:rPr lang="ro-RO" dirty="0">
                <a:cs typeface="Arial"/>
              </a:rPr>
              <a:t>Le </a:t>
            </a:r>
            <a:r>
              <a:rPr lang="ro-RO" dirty="0" err="1">
                <a:cs typeface="Arial"/>
              </a:rPr>
              <a:t>blessé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serait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hors</a:t>
            </a:r>
            <a:r>
              <a:rPr lang="ro-RO" dirty="0">
                <a:cs typeface="Arial"/>
              </a:rPr>
              <a:t> de </a:t>
            </a:r>
            <a:r>
              <a:rPr lang="ro-RO" dirty="0" err="1">
                <a:cs typeface="Arial"/>
              </a:rPr>
              <a:t>danger</a:t>
            </a:r>
            <a:r>
              <a:rPr lang="ro-RO" dirty="0">
                <a:cs typeface="Arial"/>
              </a:rPr>
              <a:t>.</a:t>
            </a:r>
          </a:p>
          <a:p>
            <a:endParaRPr lang="ro-RO" dirty="0">
              <a:cs typeface="Arial"/>
            </a:endParaRPr>
          </a:p>
          <a:p>
            <a:r>
              <a:rPr lang="ro-RO" dirty="0">
                <a:cs typeface="Arial"/>
              </a:rPr>
              <a:t>2.Récrivez les phrases ci-dessous en mettant les verbes au conditionnel présent:</a:t>
            </a:r>
          </a:p>
          <a:p>
            <a:r>
              <a:rPr lang="ro-RO" dirty="0">
                <a:cs typeface="Arial"/>
              </a:rPr>
              <a:t>Jʼaime vivre à la campagne.</a:t>
            </a:r>
          </a:p>
          <a:p>
            <a:r>
              <a:rPr lang="ro-RO" dirty="0" err="1">
                <a:cs typeface="Arial"/>
              </a:rPr>
              <a:t>Chaque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jour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je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me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lève</a:t>
            </a:r>
            <a:r>
              <a:rPr lang="ro-RO" dirty="0">
                <a:cs typeface="Arial"/>
              </a:rPr>
              <a:t> de </a:t>
            </a:r>
            <a:r>
              <a:rPr lang="ro-RO" dirty="0" err="1">
                <a:cs typeface="Arial"/>
              </a:rPr>
              <a:t>bonne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heure</a:t>
            </a:r>
            <a:r>
              <a:rPr lang="ro-RO" dirty="0">
                <a:cs typeface="Arial"/>
              </a:rPr>
              <a:t>.</a:t>
            </a:r>
          </a:p>
          <a:p>
            <a:r>
              <a:rPr lang="ro-RO" dirty="0" err="1">
                <a:cs typeface="Arial"/>
              </a:rPr>
              <a:t>Je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donne</a:t>
            </a:r>
            <a:r>
              <a:rPr lang="ro-RO" dirty="0">
                <a:cs typeface="Arial"/>
              </a:rPr>
              <a:t> à </a:t>
            </a:r>
            <a:r>
              <a:rPr lang="ro-RO" dirty="0" err="1">
                <a:cs typeface="Arial"/>
              </a:rPr>
              <a:t>manger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aux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volailles</a:t>
            </a:r>
            <a:r>
              <a:rPr lang="ro-RO" dirty="0">
                <a:cs typeface="Arial"/>
              </a:rPr>
              <a:t>.</a:t>
            </a:r>
          </a:p>
          <a:p>
            <a:r>
              <a:rPr lang="ro-RO" dirty="0" err="1">
                <a:cs typeface="Arial"/>
              </a:rPr>
              <a:t>Je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coupe</a:t>
            </a:r>
            <a:r>
              <a:rPr lang="ro-RO" dirty="0">
                <a:cs typeface="Arial"/>
              </a:rPr>
              <a:t> le </a:t>
            </a:r>
            <a:r>
              <a:rPr lang="ro-RO" dirty="0" err="1">
                <a:cs typeface="Arial"/>
              </a:rPr>
              <a:t>bois</a:t>
            </a:r>
            <a:r>
              <a:rPr lang="ro-RO" dirty="0">
                <a:cs typeface="Arial"/>
              </a:rPr>
              <a:t>.</a:t>
            </a:r>
          </a:p>
          <a:p>
            <a:r>
              <a:rPr lang="ro-RO" dirty="0" err="1">
                <a:cs typeface="Arial"/>
              </a:rPr>
              <a:t>Je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vais</a:t>
            </a:r>
            <a:r>
              <a:rPr lang="ro-RO" dirty="0">
                <a:cs typeface="Arial"/>
              </a:rPr>
              <a:t> dans la </a:t>
            </a:r>
            <a:r>
              <a:rPr lang="ro-RO" dirty="0" err="1">
                <a:cs typeface="Arial"/>
              </a:rPr>
              <a:t>forêt</a:t>
            </a:r>
            <a:r>
              <a:rPr lang="ro-RO" dirty="0">
                <a:cs typeface="Arial"/>
              </a:rPr>
              <a:t>.</a:t>
            </a:r>
          </a:p>
          <a:p>
            <a:r>
              <a:rPr lang="ro-RO" dirty="0" err="1">
                <a:cs typeface="Arial"/>
              </a:rPr>
              <a:t>Les</a:t>
            </a:r>
            <a:r>
              <a:rPr lang="ro-RO" dirty="0">
                <a:cs typeface="Arial"/>
              </a:rPr>
              <a:t> </a:t>
            </a:r>
            <a:r>
              <a:rPr lang="ro-RO" dirty="0" err="1">
                <a:cs typeface="Arial"/>
              </a:rPr>
              <a:t>enfants</a:t>
            </a:r>
            <a:r>
              <a:rPr lang="ro-RO" dirty="0">
                <a:cs typeface="Arial"/>
              </a:rPr>
              <a:t> du </a:t>
            </a:r>
            <a:r>
              <a:rPr lang="ro-RO" dirty="0" err="1">
                <a:cs typeface="Arial"/>
              </a:rPr>
              <a:t>village</a:t>
            </a:r>
            <a:r>
              <a:rPr lang="ro-RO" dirty="0">
                <a:cs typeface="Arial"/>
              </a:rPr>
              <a:t> mʼ </a:t>
            </a:r>
            <a:r>
              <a:rPr lang="ro-RO" dirty="0" err="1">
                <a:cs typeface="Arial"/>
              </a:rPr>
              <a:t>accompagnent</a:t>
            </a:r>
            <a:r>
              <a:rPr lang="ro-RO" dirty="0">
                <a:cs typeface="Arial"/>
              </a:rPr>
              <a:t>. </a:t>
            </a:r>
          </a:p>
          <a:p>
            <a:endParaRPr lang="ro-RO" dirty="0"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01FBAC3-CC2A-4CF2-8347-CC25506DF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>
    <p:split dir="in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tăText 6"/>
          <p:cNvSpPr txBox="1"/>
          <p:nvPr/>
        </p:nvSpPr>
        <p:spPr>
          <a:xfrm>
            <a:off x="533400" y="914400"/>
            <a:ext cx="83674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                                    </a:t>
            </a:r>
            <a:r>
              <a:rPr lang="ro-RO" b="1" dirty="0"/>
              <a:t>LE DEVOIR </a:t>
            </a:r>
            <a:r>
              <a:rPr lang="ro-RO" b="1" dirty="0">
                <a:cs typeface="Arial"/>
              </a:rPr>
              <a:t>À</a:t>
            </a:r>
            <a:r>
              <a:rPr lang="ro-RO" b="1" dirty="0"/>
              <a:t> LA MAISON</a:t>
            </a: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r>
              <a:rPr lang="ro-RO" dirty="0">
                <a:ea typeface="Times New Roman"/>
              </a:rPr>
              <a:t>- conjuguez 3 verbes du 3-</a:t>
            </a:r>
            <a:r>
              <a:rPr lang="fr-FR" dirty="0">
                <a:ea typeface="Times New Roman"/>
              </a:rPr>
              <a:t>è</a:t>
            </a:r>
            <a:r>
              <a:rPr lang="ro-RO" dirty="0">
                <a:ea typeface="Times New Roman"/>
              </a:rPr>
              <a:t>me groupe</a:t>
            </a:r>
            <a:r>
              <a:rPr lang="en-US" dirty="0">
                <a:ea typeface="Times New Roman"/>
              </a:rPr>
              <a:t>,</a:t>
            </a:r>
            <a:r>
              <a:rPr lang="ro-RO" dirty="0">
                <a:ea typeface="Times New Roman"/>
              </a:rPr>
              <a:t> de votre choix</a:t>
            </a:r>
            <a:r>
              <a:rPr lang="en-US" dirty="0">
                <a:ea typeface="Times New Roman"/>
              </a:rPr>
              <a:t>,</a:t>
            </a:r>
            <a:r>
              <a:rPr lang="ro-RO" dirty="0">
                <a:ea typeface="Times New Roman"/>
              </a:rPr>
              <a:t> au conditionnel pr</a:t>
            </a:r>
            <a:r>
              <a:rPr lang="fr-FR" dirty="0">
                <a:ea typeface="Times New Roman"/>
              </a:rPr>
              <a:t>é</a:t>
            </a:r>
            <a:r>
              <a:rPr lang="ro-RO" dirty="0" err="1">
                <a:ea typeface="Times New Roman"/>
              </a:rPr>
              <a:t>sent</a:t>
            </a:r>
            <a:r>
              <a:rPr lang="ro-RO" dirty="0">
                <a:ea typeface="Times New Roman"/>
              </a:rPr>
              <a:t>;</a:t>
            </a:r>
          </a:p>
          <a:p>
            <a:r>
              <a:rPr lang="ro-RO" dirty="0">
                <a:ea typeface="Times New Roman"/>
              </a:rPr>
              <a:t>- </a:t>
            </a:r>
            <a:r>
              <a:rPr lang="en-US" dirty="0" err="1">
                <a:ea typeface="Times New Roman"/>
              </a:rPr>
              <a:t>formulez</a:t>
            </a:r>
            <a:r>
              <a:rPr lang="en-US" dirty="0">
                <a:ea typeface="Times New Roman"/>
              </a:rPr>
              <a:t>, </a:t>
            </a:r>
            <a:r>
              <a:rPr lang="en-US" dirty="0" err="1">
                <a:ea typeface="Times New Roman"/>
              </a:rPr>
              <a:t>en</a:t>
            </a:r>
            <a:r>
              <a:rPr lang="en-US" dirty="0">
                <a:ea typeface="Times New Roman"/>
              </a:rPr>
              <a:t> </a:t>
            </a:r>
            <a:r>
              <a:rPr lang="en-US" dirty="0" err="1">
                <a:ea typeface="Times New Roman"/>
              </a:rPr>
              <a:t>écrit</a:t>
            </a:r>
            <a:r>
              <a:rPr lang="en-US" dirty="0">
                <a:ea typeface="Times New Roman"/>
              </a:rPr>
              <a:t>,</a:t>
            </a:r>
            <a:r>
              <a:rPr lang="ro-RO" dirty="0">
                <a:ea typeface="Times New Roman"/>
              </a:rPr>
              <a:t> 3 phrases avec </a:t>
            </a:r>
            <a:r>
              <a:rPr lang="en-US" dirty="0">
                <a:ea typeface="Times New Roman"/>
              </a:rPr>
              <a:t>c</a:t>
            </a:r>
            <a:r>
              <a:rPr lang="ro-RO" dirty="0">
                <a:ea typeface="Times New Roman"/>
              </a:rPr>
              <a:t>es verbes au conditionnel pr</a:t>
            </a:r>
            <a:r>
              <a:rPr lang="fr-FR" dirty="0">
                <a:ea typeface="Times New Roman"/>
              </a:rPr>
              <a:t>é</a:t>
            </a:r>
            <a:r>
              <a:rPr lang="ro-RO" dirty="0">
                <a:ea typeface="Times New Roman"/>
              </a:rPr>
              <a:t>sent. </a:t>
            </a:r>
          </a:p>
          <a:p>
            <a:endParaRPr lang="ro-RO" dirty="0"/>
          </a:p>
          <a:p>
            <a:endParaRPr lang="ro-RO" dirty="0"/>
          </a:p>
        </p:txBody>
      </p:sp>
      <p:pic>
        <p:nvPicPr>
          <p:cNvPr id="4098" name="Picture 2" descr="C:\Program Files (x86)\Microsoft Office\MEDIA\CAGCAT10\j0230876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819400"/>
            <a:ext cx="2514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tăText 7"/>
          <p:cNvSpPr txBox="1"/>
          <p:nvPr/>
        </p:nvSpPr>
        <p:spPr>
          <a:xfrm>
            <a:off x="228600" y="4724400"/>
            <a:ext cx="867227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     N</a:t>
            </a:r>
            <a:r>
              <a:rPr lang="ro-RO" dirty="0">
                <a:cs typeface="Arial"/>
              </a:rPr>
              <a:t>ʼ</a:t>
            </a:r>
            <a:r>
              <a:rPr lang="ro-RO" dirty="0" err="1">
                <a:cs typeface="Arial"/>
              </a:rPr>
              <a:t>hésitez</a:t>
            </a:r>
            <a:r>
              <a:rPr lang="ro-RO" dirty="0">
                <a:cs typeface="Arial"/>
              </a:rPr>
              <a:t> pas à </a:t>
            </a:r>
            <a:r>
              <a:rPr lang="ro-RO" dirty="0" err="1">
                <a:cs typeface="Arial"/>
              </a:rPr>
              <a:t>consulter</a:t>
            </a:r>
            <a:r>
              <a:rPr lang="en-US" dirty="0">
                <a:cs typeface="Arial"/>
              </a:rPr>
              <a:t>:</a:t>
            </a:r>
            <a:r>
              <a:rPr lang="ro-RO" dirty="0">
                <a:cs typeface="Arial"/>
              </a:rPr>
              <a:t> </a:t>
            </a:r>
            <a:r>
              <a:rPr lang="ro-RO" dirty="0">
                <a:solidFill>
                  <a:schemeClr val="tx2"/>
                </a:solidFill>
                <a:latin typeface="Arial"/>
                <a:cs typeface="Arial"/>
                <a:hlinkClick r:id="rId4"/>
              </a:rPr>
              <a:t>https://parlez-vous-french.com/le-conditionnel-present/</a:t>
            </a:r>
            <a:endParaRPr lang="ro-RO" dirty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ro-RO" dirty="0">
                <a:solidFill>
                  <a:schemeClr val="tx2"/>
                </a:solidFill>
                <a:latin typeface="Arial"/>
                <a:cs typeface="Arial"/>
              </a:rPr>
              <a:t>                                                                                         </a:t>
            </a:r>
          </a:p>
          <a:p>
            <a:r>
              <a:rPr lang="ro-RO" dirty="0">
                <a:solidFill>
                  <a:srgbClr val="C00000"/>
                </a:solidFill>
              </a:rPr>
              <a:t>                                             </a:t>
            </a:r>
            <a:r>
              <a:rPr lang="ro-RO" b="1" dirty="0">
                <a:solidFill>
                  <a:schemeClr val="accent4">
                    <a:lumMod val="75000"/>
                  </a:schemeClr>
                </a:solidFill>
              </a:rPr>
              <a:t>BONNE CHANCE!!!</a:t>
            </a:r>
          </a:p>
          <a:p>
            <a:endParaRPr lang="ro-RO" b="1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ro-RO" dirty="0"/>
              <a:t>Bibliographie: Limba franceză, clasa a IX-a, L2, Doina Groza, Gina Belabed, Claudia Dobre, Diana Ionescu, Editura Corint, 2005</a:t>
            </a:r>
          </a:p>
          <a:p>
            <a:endParaRPr lang="ro-RO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3E8C43-4C34-4397-8144-7FC6B6A5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tăText 6"/>
          <p:cNvSpPr txBox="1"/>
          <p:nvPr/>
        </p:nvSpPr>
        <p:spPr>
          <a:xfrm>
            <a:off x="533400" y="914400"/>
            <a:ext cx="83674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</a:t>
            </a:r>
            <a:r>
              <a:rPr lang="en-US" b="1" dirty="0"/>
              <a:t>SOMMAIRE:</a:t>
            </a:r>
            <a:endParaRPr lang="ro-RO" b="1" dirty="0"/>
          </a:p>
        </p:txBody>
      </p:sp>
      <p:sp>
        <p:nvSpPr>
          <p:cNvPr id="8" name="CasetăText 7"/>
          <p:cNvSpPr txBox="1"/>
          <p:nvPr/>
        </p:nvSpPr>
        <p:spPr>
          <a:xfrm>
            <a:off x="228600" y="4724400"/>
            <a:ext cx="8672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o-RO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F3E8C43-4C34-4397-8144-7FC6B6A501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AE138DF-6789-4085-9669-B947F717A63F}"/>
              </a:ext>
            </a:extLst>
          </p:cNvPr>
          <p:cNvSpPr txBox="1"/>
          <p:nvPr/>
        </p:nvSpPr>
        <p:spPr>
          <a:xfrm>
            <a:off x="568036" y="172084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b="1" dirty="0"/>
              <a:t>LE CONDITIONNEL PRÉSENT</a:t>
            </a:r>
            <a:r>
              <a:rPr lang="en-US" b="1" dirty="0"/>
              <a:t>…………………</a:t>
            </a:r>
            <a:r>
              <a:rPr lang="ro-RO" b="1" dirty="0"/>
              <a:t>.</a:t>
            </a:r>
            <a:r>
              <a:rPr lang="en-US" b="1" dirty="0"/>
              <a:t>………………………………….…..1</a:t>
            </a:r>
          </a:p>
          <a:p>
            <a:pPr algn="r"/>
            <a:r>
              <a:rPr lang="ro-RO" b="1" dirty="0"/>
              <a:t>COMPÉTENCES </a:t>
            </a:r>
            <a:r>
              <a:rPr lang="en-US" b="1" dirty="0"/>
              <a:t>………………….……………………</a:t>
            </a:r>
            <a:r>
              <a:rPr lang="ro-RO" b="1" dirty="0"/>
              <a:t>.</a:t>
            </a:r>
            <a:r>
              <a:rPr lang="en-US" b="1" dirty="0"/>
              <a:t>………………………………….…..2</a:t>
            </a:r>
          </a:p>
          <a:p>
            <a:pPr algn="r"/>
            <a:r>
              <a:rPr lang="ro-RO" b="1" dirty="0">
                <a:cs typeface="Arial" pitchFamily="34" charset="0"/>
              </a:rPr>
              <a:t>ON</a:t>
            </a:r>
            <a:r>
              <a:rPr lang="ro-RO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b="1" dirty="0"/>
              <a:t>S</a:t>
            </a:r>
            <a:r>
              <a:rPr lang="ro-RO" b="1" dirty="0">
                <a:latin typeface="Elephant"/>
              </a:rPr>
              <a:t>'</a:t>
            </a:r>
            <a:r>
              <a:rPr lang="ro-RO" b="1" dirty="0"/>
              <a:t> ADRESSE</a:t>
            </a:r>
            <a:r>
              <a:rPr lang="en-US" b="1" dirty="0"/>
              <a:t>………………………………………………</a:t>
            </a:r>
            <a:r>
              <a:rPr lang="ro-RO" b="1" dirty="0"/>
              <a:t>.</a:t>
            </a:r>
            <a:r>
              <a:rPr lang="en-US" b="1" dirty="0"/>
              <a:t>………………………..…….…3</a:t>
            </a:r>
          </a:p>
          <a:p>
            <a:pPr algn="r"/>
            <a:r>
              <a:rPr lang="ro-RO" b="1" dirty="0"/>
              <a:t>QU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EST-CE QU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ON VA FAIRE AUJOURD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HUI</a:t>
            </a:r>
            <a:r>
              <a:rPr lang="ro-RO" dirty="0"/>
              <a:t>?</a:t>
            </a:r>
            <a:r>
              <a:rPr lang="en-US" b="1" dirty="0"/>
              <a:t>..</a:t>
            </a:r>
            <a:r>
              <a:rPr lang="ro-RO" b="1" dirty="0"/>
              <a:t>.</a:t>
            </a:r>
            <a:r>
              <a:rPr lang="en-US" b="1" dirty="0"/>
              <a:t>............................4</a:t>
            </a:r>
          </a:p>
          <a:p>
            <a:pPr algn="r"/>
            <a:r>
              <a:rPr lang="ro-RO" b="1" dirty="0"/>
              <a:t>STRAT</a:t>
            </a:r>
            <a:r>
              <a:rPr lang="ro-RO" b="1" dirty="0">
                <a:cs typeface="Arial"/>
              </a:rPr>
              <a:t>É</a:t>
            </a:r>
            <a:r>
              <a:rPr lang="ro-RO" b="1" dirty="0"/>
              <a:t>GIES DIDACTIQUES</a:t>
            </a:r>
            <a:r>
              <a:rPr lang="en-US" b="1" dirty="0"/>
              <a:t>…</a:t>
            </a:r>
            <a:r>
              <a:rPr lang="ro-RO" b="1" dirty="0"/>
              <a:t>....</a:t>
            </a:r>
            <a:r>
              <a:rPr lang="en-US" b="1" dirty="0"/>
              <a:t>........................................................5</a:t>
            </a:r>
          </a:p>
          <a:p>
            <a:pPr algn="r"/>
            <a:r>
              <a:rPr lang="ro-RO" b="1" dirty="0"/>
              <a:t>FORMES D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ORGANISATION......</a:t>
            </a:r>
            <a:r>
              <a:rPr lang="en-US" b="1" dirty="0"/>
              <a:t>……………………………………………………..6</a:t>
            </a:r>
            <a:endParaRPr lang="ro-RO" b="1" dirty="0"/>
          </a:p>
          <a:p>
            <a:pPr algn="r"/>
            <a:r>
              <a:rPr lang="ro-RO" b="1" dirty="0"/>
              <a:t>CHANSON-ET SI TU N</a:t>
            </a:r>
            <a:r>
              <a:rPr lang="ro-RO" b="1" dirty="0">
                <a:cs typeface="Arial"/>
              </a:rPr>
              <a:t>ʼEXISTAIS PAS.................................................7</a:t>
            </a:r>
            <a:endParaRPr lang="en-US" dirty="0"/>
          </a:p>
          <a:p>
            <a:pPr algn="r"/>
            <a:r>
              <a:rPr lang="ro-RO" b="1" dirty="0"/>
              <a:t>EXPLICATION...</a:t>
            </a:r>
            <a:r>
              <a:rPr lang="en-US" b="1" dirty="0"/>
              <a:t>…………………………………</a:t>
            </a:r>
            <a:r>
              <a:rPr lang="ro-RO" b="1" dirty="0"/>
              <a:t>............................................8-11</a:t>
            </a:r>
          </a:p>
          <a:p>
            <a:pPr algn="r"/>
            <a:r>
              <a:rPr lang="ro-RO" b="1" dirty="0"/>
              <a:t>ÉVALUATION.....................................................................................12</a:t>
            </a:r>
          </a:p>
          <a:p>
            <a:pPr algn="r"/>
            <a:r>
              <a:rPr lang="ro-RO" b="1" dirty="0"/>
              <a:t>FEED-BACK</a:t>
            </a:r>
            <a:r>
              <a:rPr lang="en-US" b="1" dirty="0"/>
              <a:t>…………</a:t>
            </a:r>
            <a:r>
              <a:rPr lang="ro-RO" b="1" dirty="0"/>
              <a:t>.</a:t>
            </a:r>
            <a:r>
              <a:rPr lang="en-US" b="1" dirty="0"/>
              <a:t>……………………………………………………………………………1</a:t>
            </a:r>
            <a:r>
              <a:rPr lang="ro-RO" b="1" dirty="0"/>
              <a:t>3</a:t>
            </a:r>
            <a:endParaRPr lang="en-US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algn="r"/>
            <a:r>
              <a:rPr lang="ro-RO" b="1" dirty="0"/>
              <a:t> LE DEVOIR </a:t>
            </a:r>
            <a:r>
              <a:rPr lang="ro-RO" b="1" dirty="0">
                <a:cs typeface="Arial"/>
              </a:rPr>
              <a:t>À</a:t>
            </a:r>
            <a:r>
              <a:rPr lang="ro-RO" b="1" dirty="0"/>
              <a:t> LA MAISON</a:t>
            </a:r>
            <a:r>
              <a:rPr lang="en-US" b="1" dirty="0"/>
              <a:t>…</a:t>
            </a:r>
            <a:r>
              <a:rPr lang="ro-RO" b="1" dirty="0"/>
              <a:t>.</a:t>
            </a:r>
            <a:r>
              <a:rPr lang="en-US" b="1" dirty="0"/>
              <a:t>…………………</a:t>
            </a:r>
            <a:r>
              <a:rPr lang="ro-RO" b="1" dirty="0"/>
              <a:t>.</a:t>
            </a:r>
            <a:r>
              <a:rPr lang="en-US" b="1" dirty="0"/>
              <a:t>………………………………</a:t>
            </a:r>
            <a:r>
              <a:rPr lang="ro-RO" b="1" dirty="0"/>
              <a:t>..........14</a:t>
            </a:r>
          </a:p>
          <a:p>
            <a:pPr algn="r"/>
            <a:r>
              <a:rPr lang="ro-RO" b="1" dirty="0"/>
              <a:t>SOMMAIRE........................................................................................15</a:t>
            </a:r>
          </a:p>
          <a:p>
            <a:pPr algn="r"/>
            <a:endParaRPr lang="ro-RO" b="1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88711200"/>
      </p:ext>
    </p:extLst>
  </p:cSld>
  <p:clrMapOvr>
    <a:masterClrMapping/>
  </p:clrMapOvr>
  <p:transition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609600" y="24096"/>
            <a:ext cx="74295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o-RO" b="1" dirty="0">
              <a:solidFill>
                <a:schemeClr val="accent1">
                  <a:lumMod val="75000"/>
                </a:schemeClr>
              </a:solidFill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o-RO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COMPÉTENCES GÉNÉRALES   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en-US" b="1" dirty="0" err="1">
                <a:ea typeface="Times New Roman"/>
                <a:cs typeface="Arial" pitchFamily="34" charset="0"/>
              </a:rPr>
              <a:t>Receptarea</a:t>
            </a:r>
            <a:r>
              <a:rPr lang="en-US" b="1" dirty="0">
                <a:ea typeface="Times New Roman"/>
                <a:cs typeface="Arial" pitchFamily="34" charset="0"/>
              </a:rPr>
              <a:t> </a:t>
            </a:r>
            <a:r>
              <a:rPr lang="en-US" b="1" dirty="0" err="1">
                <a:ea typeface="Times New Roman"/>
                <a:cs typeface="Arial" pitchFamily="34" charset="0"/>
              </a:rPr>
              <a:t>mesajelor</a:t>
            </a:r>
            <a:r>
              <a:rPr lang="en-US" b="1" dirty="0">
                <a:ea typeface="Times New Roman"/>
                <a:cs typeface="Arial" pitchFamily="34" charset="0"/>
              </a:rPr>
              <a:t> </a:t>
            </a:r>
            <a:r>
              <a:rPr lang="en-US" b="1" dirty="0" err="1">
                <a:ea typeface="Times New Roman"/>
                <a:cs typeface="Arial" pitchFamily="34" charset="0"/>
              </a:rPr>
              <a:t>transmise</a:t>
            </a:r>
            <a:r>
              <a:rPr lang="en-US" b="1" dirty="0">
                <a:ea typeface="Times New Roman"/>
                <a:cs typeface="Arial" pitchFamily="34" charset="0"/>
              </a:rPr>
              <a:t> oral </a:t>
            </a:r>
            <a:r>
              <a:rPr lang="en-US" b="1" dirty="0" err="1">
                <a:ea typeface="Times New Roman"/>
                <a:cs typeface="Arial" pitchFamily="34" charset="0"/>
              </a:rPr>
              <a:t>sau</a:t>
            </a:r>
            <a:r>
              <a:rPr lang="en-US" b="1" dirty="0">
                <a:ea typeface="Times New Roman"/>
                <a:cs typeface="Arial" pitchFamily="34" charset="0"/>
              </a:rPr>
              <a:t> </a:t>
            </a:r>
            <a:r>
              <a:rPr lang="ro-RO" b="1" dirty="0">
                <a:ea typeface="Times New Roman"/>
                <a:cs typeface="Arial" pitchFamily="34" charset="0"/>
              </a:rPr>
              <a:t>î</a:t>
            </a:r>
            <a:r>
              <a:rPr lang="en-US" b="1" dirty="0">
                <a:ea typeface="Times New Roman"/>
                <a:cs typeface="Arial" pitchFamily="34" charset="0"/>
              </a:rPr>
              <a:t>n </a:t>
            </a:r>
            <a:r>
              <a:rPr lang="en-US" b="1" dirty="0" err="1">
                <a:ea typeface="Times New Roman"/>
                <a:cs typeface="Arial" pitchFamily="34" charset="0"/>
              </a:rPr>
              <a:t>scris</a:t>
            </a:r>
            <a:r>
              <a:rPr lang="ro-RO" b="1" dirty="0">
                <a:ea typeface="Times New Roman"/>
                <a:cs typeface="Arial" pitchFamily="34" charset="0"/>
              </a:rPr>
              <a:t> în diferite situații de comunicare</a:t>
            </a: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o-RO" b="1" dirty="0">
                <a:ea typeface="Times New Roman"/>
                <a:cs typeface="Arial" pitchFamily="34" charset="0"/>
              </a:rPr>
              <a:t>3.   Realizarea de interacțiuni în comunicarea orală sau scrisă</a:t>
            </a:r>
            <a:r>
              <a:rPr lang="en-US" b="1" dirty="0">
                <a:ea typeface="Times New Roman"/>
                <a:cs typeface="Arial" pitchFamily="34" charset="0"/>
              </a:rPr>
              <a:t> </a:t>
            </a:r>
            <a:endParaRPr lang="ro-RO" b="1" dirty="0">
              <a:ea typeface="Times New Roman"/>
              <a:cs typeface="Arial" pitchFamily="34" charset="0"/>
            </a:endParaRPr>
          </a:p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o-RO" dirty="0">
                <a:ea typeface="Times New Roman"/>
              </a:rPr>
              <a:t> </a:t>
            </a:r>
            <a:r>
              <a:rPr lang="ro-RO" b="1" dirty="0">
                <a:solidFill>
                  <a:schemeClr val="accent1">
                    <a:lumMod val="75000"/>
                  </a:schemeClr>
                </a:solidFill>
                <a:cs typeface="Arial" pitchFamily="34" charset="0"/>
              </a:rPr>
              <a:t>COMPÉTENCES SPÉCIFIQUES</a:t>
            </a:r>
            <a:endParaRPr kumimoji="0" lang="ro-RO" sz="1800" b="1" i="0" u="none" strike="noStrike" kern="1200" cap="none" spc="0" normalizeH="0" baseline="0" noProof="0" dirty="0">
              <a:ln>
                <a:noFill/>
              </a:ln>
              <a:solidFill>
                <a:srgbClr val="0F6FC6">
                  <a:lumMod val="75000"/>
                </a:srgbClr>
              </a:solidFill>
              <a:effectLst/>
              <a:uLnTx/>
              <a:uFillTx/>
              <a:latin typeface="Constantia"/>
              <a:ea typeface="+mn-ea"/>
              <a:cs typeface="Arial" pitchFamily="34" charset="0"/>
            </a:endParaRP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o-RO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  <a:ea typeface="+mn-ea"/>
                <a:cs typeface="Arial" pitchFamily="34" charset="0"/>
              </a:rPr>
              <a:t>1.3. Identificarea unor informații specifice dintr-un text ascultat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o-RO" dirty="0">
                <a:latin typeface="Constantia"/>
                <a:cs typeface="Arial" pitchFamily="34" charset="0"/>
              </a:rPr>
              <a:t>3.1. Comunicarea interactivă într-un schimb de informații simplu și direct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kumimoji="0" lang="ro-RO" sz="1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onstantia"/>
                <a:ea typeface="+mn-ea"/>
                <a:cs typeface="Arial" pitchFamily="34" charset="0"/>
              </a:rPr>
              <a:t>3.2. Redactarea unor mesaje simple </a:t>
            </a:r>
          </a:p>
          <a:p>
            <a:pPr marL="285750" marR="0" lvl="0" indent="-28575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</a:pPr>
            <a:r>
              <a:rPr lang="ro-RO" dirty="0">
                <a:latin typeface="Constantia"/>
                <a:cs typeface="Arial" pitchFamily="34" charset="0"/>
              </a:rPr>
              <a:t>3.4. Notarea informațiilor dintr-o comunicare pe subiecte cunoscute, rostită clar și rar, pe care o poate întrerupe pentru a cere repetări</a:t>
            </a:r>
            <a:endParaRPr kumimoji="0" lang="en-US" sz="1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onstantia"/>
              <a:ea typeface="+mn-ea"/>
              <a:cs typeface="Arial" pitchFamily="34" charset="0"/>
            </a:endParaRPr>
          </a:p>
          <a:p>
            <a:pPr marR="0" lvl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Arial" pitchFamily="34" charset="0"/>
              </a:rPr>
              <a:t>OBJECTIFS</a:t>
            </a:r>
            <a:r>
              <a:rPr lang="ro-RO" dirty="0">
                <a:cs typeface="Arial" pitchFamily="34" charset="0"/>
              </a:rPr>
              <a:t> </a:t>
            </a: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srgbClr val="0F6FC6">
                    <a:lumMod val="75000"/>
                  </a:srgbClr>
                </a:solidFill>
                <a:effectLst/>
                <a:uLnTx/>
                <a:uFillTx/>
                <a:latin typeface="Constantia"/>
                <a:ea typeface="+mn-ea"/>
                <a:cs typeface="Arial" pitchFamily="34" charset="0"/>
              </a:rPr>
              <a:t>OPERATIONNELS</a:t>
            </a:r>
            <a:endParaRPr lang="ro-RO" dirty="0">
              <a:cs typeface="Arial" pitchFamily="34" charset="0"/>
            </a:endParaRPr>
          </a:p>
          <a:p>
            <a:pPr marR="0" lvl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o-RO" dirty="0">
                <a:cs typeface="Arial" pitchFamily="34" charset="0"/>
              </a:rPr>
              <a:t>À la fin de la classe, les </a:t>
            </a:r>
            <a:r>
              <a:rPr lang="ro-RO" dirty="0">
                <a:cs typeface="Arial"/>
              </a:rPr>
              <a:t>élèves seront capables de</a:t>
            </a:r>
            <a:r>
              <a:rPr lang="en-US" dirty="0">
                <a:cs typeface="Arial"/>
              </a:rPr>
              <a:t>/d’</a:t>
            </a:r>
            <a:r>
              <a:rPr lang="ro-RO" dirty="0">
                <a:cs typeface="Arial"/>
              </a:rPr>
              <a:t>: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dirty="0">
                <a:cs typeface="Arial"/>
              </a:rPr>
              <a:t>identifier des </a:t>
            </a:r>
            <a:r>
              <a:rPr lang="en-US" dirty="0" err="1">
                <a:cs typeface="Arial"/>
              </a:rPr>
              <a:t>verbes</a:t>
            </a:r>
            <a:r>
              <a:rPr lang="en-US" dirty="0">
                <a:cs typeface="Arial"/>
              </a:rPr>
              <a:t> au </a:t>
            </a:r>
            <a:r>
              <a:rPr lang="en-US" dirty="0" err="1">
                <a:cs typeface="Arial"/>
              </a:rPr>
              <a:t>conditionnel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présent</a:t>
            </a:r>
            <a:r>
              <a:rPr lang="ro-RO" dirty="0">
                <a:cs typeface="Arial"/>
              </a:rPr>
              <a:t>;</a:t>
            </a:r>
            <a:endParaRPr lang="en-US" dirty="0">
              <a:cs typeface="Arial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utiliser</a:t>
            </a:r>
            <a:r>
              <a:rPr lang="ro-RO" dirty="0">
                <a:solidFill>
                  <a:prstClr val="black"/>
                </a:solidFill>
                <a:cs typeface="Arial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/>
              </a:rPr>
              <a:t>correctement</a:t>
            </a:r>
            <a:r>
              <a:rPr lang="en-US" dirty="0">
                <a:solidFill>
                  <a:prstClr val="black"/>
                </a:solidFill>
                <a:cs typeface="Arial"/>
              </a:rPr>
              <a:t> </a:t>
            </a:r>
            <a:r>
              <a:rPr lang="ro-RO" dirty="0">
                <a:cs typeface="Arial"/>
              </a:rPr>
              <a:t>les racines verbales du futur et les terminaisons de 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 l</a:t>
            </a:r>
            <a:r>
              <a:rPr lang="ro-RO" dirty="0">
                <a:solidFill>
                  <a:prstClr val="black"/>
                </a:solidFill>
                <a:cs typeface="Arial"/>
              </a:rPr>
              <a:t>ʼ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imparfait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afin de conjuguer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,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 a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u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conditionnel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present, 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des verbes 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du 3-ème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groupe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verbal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communiquer en français avec les copains;</a:t>
            </a: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i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ntégrer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les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connaissances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acquises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dans des situations </a:t>
            </a:r>
            <a:r>
              <a:rPr lang="en-US" dirty="0" err="1">
                <a:solidFill>
                  <a:prstClr val="black"/>
                </a:solidFill>
                <a:cs typeface="Arial" pitchFamily="34" charset="0"/>
              </a:rPr>
              <a:t>différentes</a:t>
            </a:r>
            <a:r>
              <a:rPr lang="en-US" dirty="0">
                <a:solidFill>
                  <a:prstClr val="black"/>
                </a:solidFill>
                <a:cs typeface="Arial" pitchFamily="34" charset="0"/>
              </a:rPr>
              <a:t> de communication</a:t>
            </a:r>
            <a:r>
              <a:rPr lang="ro-RO" dirty="0">
                <a:solidFill>
                  <a:prstClr val="black"/>
                </a:solidFill>
                <a:cs typeface="Arial" pitchFamily="34" charset="0"/>
              </a:rPr>
              <a:t>.</a:t>
            </a:r>
            <a:endParaRPr lang="ro-RO" dirty="0">
              <a:cs typeface="Arial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B1539B-D58A-4D93-B436-08A88006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>
    <p:strips dir="r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2667000" y="1143000"/>
            <a:ext cx="1917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cs typeface="Arial" pitchFamily="34" charset="0"/>
              </a:rPr>
              <a:t>ON</a:t>
            </a:r>
            <a:r>
              <a:rPr lang="ro-RO" b="1" dirty="0">
                <a:latin typeface="Arial" pitchFamily="34" charset="0"/>
                <a:cs typeface="Arial" pitchFamily="34" charset="0"/>
              </a:rPr>
              <a:t> </a:t>
            </a:r>
            <a:r>
              <a:rPr lang="ro-RO" b="1" dirty="0"/>
              <a:t>S</a:t>
            </a:r>
            <a:r>
              <a:rPr lang="ro-RO" b="1" dirty="0">
                <a:latin typeface="Elephant"/>
              </a:rPr>
              <a:t>'</a:t>
            </a:r>
            <a:r>
              <a:rPr lang="ro-RO" b="1" dirty="0"/>
              <a:t> ADRESSE</a:t>
            </a:r>
            <a:r>
              <a:rPr lang="ro-RO" dirty="0"/>
              <a:t>: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381000" y="2819400"/>
            <a:ext cx="846801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-AUX </a:t>
            </a:r>
            <a:r>
              <a:rPr lang="ro-RO" dirty="0">
                <a:cs typeface="Arial"/>
              </a:rPr>
              <a:t>ÉLÈ</a:t>
            </a:r>
            <a:r>
              <a:rPr lang="ro-RO" dirty="0"/>
              <a:t>VES ;</a:t>
            </a:r>
          </a:p>
          <a:p>
            <a:r>
              <a:rPr lang="ro-RO" dirty="0"/>
              <a:t>-AUX ENSEIGNANTS ;</a:t>
            </a:r>
          </a:p>
          <a:p>
            <a:r>
              <a:rPr lang="ro-RO" dirty="0"/>
              <a:t>-LA LEÇON EST UTILE DANS LA DOCUMENTATION OU L</a:t>
            </a:r>
            <a:r>
              <a:rPr lang="ro-RO" dirty="0">
                <a:cs typeface="Arial"/>
              </a:rPr>
              <a:t>ʼ</a:t>
            </a:r>
            <a:r>
              <a:rPr lang="ro-RO" dirty="0"/>
              <a:t>APPRENTISSAGE T</a:t>
            </a:r>
            <a:r>
              <a:rPr lang="ro-RO" dirty="0">
                <a:cs typeface="Arial"/>
              </a:rPr>
              <a:t>Ê</a:t>
            </a:r>
            <a:r>
              <a:rPr lang="ro-RO" dirty="0"/>
              <a:t>TE </a:t>
            </a:r>
            <a:r>
              <a:rPr lang="ro-RO" dirty="0">
                <a:cs typeface="Arial"/>
              </a:rPr>
              <a:t>À</a:t>
            </a:r>
            <a:r>
              <a:rPr lang="ro-RO" dirty="0"/>
              <a:t> T</a:t>
            </a:r>
            <a:r>
              <a:rPr lang="ro-RO" dirty="0">
                <a:cs typeface="Arial"/>
              </a:rPr>
              <a:t>Ê</a:t>
            </a:r>
            <a:r>
              <a:rPr lang="ro-RO" dirty="0"/>
              <a:t>TE OU EN LIGNE;</a:t>
            </a:r>
          </a:p>
          <a:p>
            <a:r>
              <a:rPr lang="ro-RO" dirty="0"/>
              <a:t> LES EXPLICATIONS SONT UTILES AU PUBLIC DE LA IX-</a:t>
            </a:r>
            <a:r>
              <a:rPr lang="ro-RO" dirty="0">
                <a:cs typeface="Arial"/>
              </a:rPr>
              <a:t>È</a:t>
            </a:r>
            <a:r>
              <a:rPr lang="ro-RO" dirty="0"/>
              <a:t>ME CLASSE DU LYC</a:t>
            </a:r>
            <a:r>
              <a:rPr lang="ro-RO" dirty="0">
                <a:cs typeface="Arial"/>
              </a:rPr>
              <a:t>È</a:t>
            </a:r>
            <a:r>
              <a:rPr lang="ro-RO" dirty="0"/>
              <a:t>E, NIVEAU A2+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5B559-3837-40E9-9480-6BE7455C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066800" y="1538881"/>
            <a:ext cx="7543800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28700" algn="l"/>
              </a:tabLst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CasetăText 1"/>
          <p:cNvSpPr txBox="1"/>
          <p:nvPr/>
        </p:nvSpPr>
        <p:spPr>
          <a:xfrm>
            <a:off x="930004" y="1521948"/>
            <a:ext cx="76403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QU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EST-CE QU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ON VA FAIRE AUJOURD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HUI</a:t>
            </a:r>
            <a:r>
              <a:rPr lang="ro-RO" dirty="0"/>
              <a:t>?</a:t>
            </a:r>
          </a:p>
          <a:p>
            <a:endParaRPr lang="ro-RO" dirty="0"/>
          </a:p>
          <a:p>
            <a:r>
              <a:rPr lang="ro-RO" dirty="0" err="1"/>
              <a:t>Je</a:t>
            </a:r>
            <a:r>
              <a:rPr lang="ro-RO" dirty="0"/>
              <a:t> </a:t>
            </a:r>
            <a:r>
              <a:rPr lang="ro-RO" dirty="0" err="1"/>
              <a:t>vous</a:t>
            </a:r>
            <a:r>
              <a:rPr lang="ro-RO" dirty="0"/>
              <a:t> </a:t>
            </a:r>
            <a:r>
              <a:rPr lang="ro-RO" dirty="0" err="1"/>
              <a:t>propose</a:t>
            </a:r>
            <a:r>
              <a:rPr lang="ro-RO" dirty="0"/>
              <a:t> un </a:t>
            </a:r>
            <a:r>
              <a:rPr lang="ro-RO" dirty="0" err="1"/>
              <a:t>renforcement</a:t>
            </a:r>
            <a:r>
              <a:rPr lang="ro-RO" dirty="0"/>
              <a:t> des </a:t>
            </a:r>
            <a:r>
              <a:rPr lang="ro-RO" dirty="0" err="1"/>
              <a:t>connaissances</a:t>
            </a:r>
            <a:r>
              <a:rPr lang="ro-RO" dirty="0"/>
              <a:t> </a:t>
            </a:r>
          </a:p>
          <a:p>
            <a:r>
              <a:rPr lang="ro-RO" dirty="0"/>
              <a:t>pour consolider le conditionnel pr</a:t>
            </a:r>
            <a:r>
              <a:rPr lang="ro-RO" dirty="0">
                <a:cs typeface="Arial"/>
              </a:rPr>
              <a:t>é</a:t>
            </a:r>
            <a:r>
              <a:rPr lang="ro-RO" dirty="0"/>
              <a:t>sent, où on a besoin de la</a:t>
            </a:r>
            <a:r>
              <a:rPr lang="ro-RO" dirty="0">
                <a:cs typeface="Arial"/>
              </a:rPr>
              <a:t>/des:</a:t>
            </a:r>
            <a:endParaRPr lang="ro-RO" dirty="0"/>
          </a:p>
        </p:txBody>
      </p:sp>
      <p:pic>
        <p:nvPicPr>
          <p:cNvPr id="1026" name="Picture 2" descr="C:\Program Files (x86)\Microsoft Office\MEDIA\CAGCAT10\j0157763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583" y="3352800"/>
            <a:ext cx="1794967" cy="18114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asetăText 2"/>
          <p:cNvSpPr txBox="1"/>
          <p:nvPr/>
        </p:nvSpPr>
        <p:spPr>
          <a:xfrm>
            <a:off x="1295400" y="3352800"/>
            <a:ext cx="16033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 DÉFINITION</a:t>
            </a:r>
          </a:p>
        </p:txBody>
      </p:sp>
      <p:sp>
        <p:nvSpPr>
          <p:cNvPr id="4" name="CasetăText 3"/>
          <p:cNvSpPr txBox="1"/>
          <p:nvPr/>
        </p:nvSpPr>
        <p:spPr>
          <a:xfrm>
            <a:off x="6553200" y="3276600"/>
            <a:ext cx="1799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EXPLICATIONS</a:t>
            </a:r>
          </a:p>
        </p:txBody>
      </p:sp>
      <p:sp>
        <p:nvSpPr>
          <p:cNvPr id="5" name="CasetăText 4"/>
          <p:cNvSpPr txBox="1"/>
          <p:nvPr/>
        </p:nvSpPr>
        <p:spPr>
          <a:xfrm>
            <a:off x="3674516" y="5791200"/>
            <a:ext cx="137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EXERCICES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34E557-7425-40A2-AC4B-D3B71D902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09600" y="1944806"/>
            <a:ext cx="4176713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endParaRPr lang="en-US" sz="1100" dirty="0">
              <a:solidFill>
                <a:prstClr val="black"/>
              </a:solidFill>
              <a:latin typeface="Arial" pitchFamily="34" charset="0"/>
            </a:endParaRPr>
          </a:p>
          <a:p>
            <a:pPr lvl="0" indent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1009650" algn="l"/>
              </a:tabLst>
            </a:pPr>
            <a:endParaRPr lang="en-US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2" name="CasetăText 1"/>
          <p:cNvSpPr txBox="1"/>
          <p:nvPr/>
        </p:nvSpPr>
        <p:spPr>
          <a:xfrm>
            <a:off x="2673547" y="751933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b="1" dirty="0"/>
              <a:t>STRAT</a:t>
            </a:r>
            <a:r>
              <a:rPr lang="ro-RO" b="1" dirty="0">
                <a:cs typeface="Arial"/>
              </a:rPr>
              <a:t>É</a:t>
            </a:r>
            <a:r>
              <a:rPr lang="ro-RO" b="1" dirty="0"/>
              <a:t>GIES DIDACTIQUES</a:t>
            </a:r>
          </a:p>
        </p:txBody>
      </p:sp>
      <p:pic>
        <p:nvPicPr>
          <p:cNvPr id="2050" name="Picture 2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43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Program Files (x86)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143" y="2646273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setăText 3"/>
          <p:cNvSpPr txBox="1"/>
          <p:nvPr/>
        </p:nvSpPr>
        <p:spPr>
          <a:xfrm>
            <a:off x="914400" y="3428999"/>
            <a:ext cx="2355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solidFill>
                  <a:srgbClr val="FF0000"/>
                </a:solidFill>
              </a:rPr>
              <a:t>LA CONVERSATION</a:t>
            </a:r>
          </a:p>
        </p:txBody>
      </p:sp>
      <p:sp>
        <p:nvSpPr>
          <p:cNvPr id="6" name="CasetăText 5"/>
          <p:cNvSpPr txBox="1"/>
          <p:nvPr/>
        </p:nvSpPr>
        <p:spPr>
          <a:xfrm>
            <a:off x="1143000" y="4267200"/>
            <a:ext cx="15703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solidFill>
                  <a:schemeClr val="accent5">
                    <a:lumMod val="75000"/>
                  </a:schemeClr>
                </a:solidFill>
              </a:rPr>
              <a:t>LA LECTURE</a:t>
            </a:r>
          </a:p>
        </p:txBody>
      </p:sp>
      <p:sp>
        <p:nvSpPr>
          <p:cNvPr id="7" name="CasetăText 6"/>
          <p:cNvSpPr txBox="1"/>
          <p:nvPr/>
        </p:nvSpPr>
        <p:spPr>
          <a:xfrm>
            <a:off x="1272374" y="5450933"/>
            <a:ext cx="27104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solidFill>
                  <a:srgbClr val="7030A0"/>
                </a:solidFill>
              </a:rPr>
              <a:t>Ľ EXERCICE, L EXPOS</a:t>
            </a:r>
            <a:r>
              <a:rPr lang="ro-RO" b="1" dirty="0">
                <a:solidFill>
                  <a:srgbClr val="7030A0"/>
                </a:solidFill>
                <a:cs typeface="Arial"/>
              </a:rPr>
              <a:t>É</a:t>
            </a:r>
            <a:endParaRPr lang="ro-RO" b="1" dirty="0">
              <a:solidFill>
                <a:srgbClr val="7030A0"/>
              </a:solidFill>
            </a:endParaRPr>
          </a:p>
        </p:txBody>
      </p:sp>
      <p:sp>
        <p:nvSpPr>
          <p:cNvPr id="8" name="CasetăText 7"/>
          <p:cNvSpPr txBox="1"/>
          <p:nvPr/>
        </p:nvSpPr>
        <p:spPr>
          <a:xfrm>
            <a:off x="6214533" y="3403598"/>
            <a:ext cx="2004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>
                <a:solidFill>
                  <a:srgbClr val="FFFF00"/>
                </a:solidFill>
                <a:latin typeface="Elephant"/>
                <a:cs typeface="Arial"/>
              </a:rPr>
              <a:t>Ľ</a:t>
            </a:r>
            <a:r>
              <a:rPr lang="ro-RO" b="1" dirty="0">
                <a:solidFill>
                  <a:srgbClr val="FFFF00"/>
                </a:solidFill>
              </a:rPr>
              <a:t> EXPLICATION </a:t>
            </a:r>
          </a:p>
        </p:txBody>
      </p:sp>
      <p:sp>
        <p:nvSpPr>
          <p:cNvPr id="9" name="CasetăText 8"/>
          <p:cNvSpPr txBox="1"/>
          <p:nvPr/>
        </p:nvSpPr>
        <p:spPr>
          <a:xfrm>
            <a:off x="6096000" y="4728233"/>
            <a:ext cx="2842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LE MANUEL, LE CAHIER</a:t>
            </a:r>
          </a:p>
          <a:p>
            <a:r>
              <a:rPr lang="ro-RO" b="1" dirty="0"/>
              <a:t>LES FICHES DE TRAVAIL</a:t>
            </a:r>
          </a:p>
        </p:txBody>
      </p:sp>
      <p:sp>
        <p:nvSpPr>
          <p:cNvPr id="11" name="CasetăText 10"/>
          <p:cNvSpPr txBox="1"/>
          <p:nvPr/>
        </p:nvSpPr>
        <p:spPr>
          <a:xfrm>
            <a:off x="775887" y="1436133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                   </a:t>
            </a:r>
            <a:r>
              <a:rPr lang="ro-RO" b="1" dirty="0"/>
              <a:t>M</a:t>
            </a:r>
            <a:r>
              <a:rPr lang="ro-RO" b="1" dirty="0">
                <a:cs typeface="Arial"/>
              </a:rPr>
              <a:t>É</a:t>
            </a:r>
            <a:r>
              <a:rPr lang="ro-RO" b="1" dirty="0"/>
              <a:t>THODES ET MOYENS D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ENSEIGNEMENTS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43248AF-9FE0-4155-A61D-E0744FA4E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>
    <p:strips dir="r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4899" y="2121528"/>
            <a:ext cx="2574202" cy="2614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tăText 1"/>
          <p:cNvSpPr txBox="1"/>
          <p:nvPr/>
        </p:nvSpPr>
        <p:spPr>
          <a:xfrm>
            <a:off x="2819400" y="990600"/>
            <a:ext cx="34104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FORMES D</a:t>
            </a:r>
            <a:r>
              <a:rPr lang="ro-RO" b="1" dirty="0">
                <a:latin typeface="Arial"/>
                <a:cs typeface="Arial"/>
              </a:rPr>
              <a:t>ʼ</a:t>
            </a:r>
            <a:r>
              <a:rPr lang="ro-RO" b="1" dirty="0"/>
              <a:t> ORGANISATION </a:t>
            </a:r>
            <a:r>
              <a:rPr lang="ro-RO" dirty="0"/>
              <a:t>: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762000" y="2590800"/>
            <a:ext cx="1354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FRONTALE</a:t>
            </a:r>
          </a:p>
        </p:txBody>
      </p:sp>
      <p:sp>
        <p:nvSpPr>
          <p:cNvPr id="4" name="CasetăText 3"/>
          <p:cNvSpPr txBox="1"/>
          <p:nvPr/>
        </p:nvSpPr>
        <p:spPr>
          <a:xfrm>
            <a:off x="3505200" y="5486400"/>
            <a:ext cx="17924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INDIVIDUELLE</a:t>
            </a:r>
          </a:p>
        </p:txBody>
      </p:sp>
      <p:sp>
        <p:nvSpPr>
          <p:cNvPr id="5" name="CasetăText 4"/>
          <p:cNvSpPr txBox="1"/>
          <p:nvPr/>
        </p:nvSpPr>
        <p:spPr>
          <a:xfrm>
            <a:off x="6858000" y="2960132"/>
            <a:ext cx="1560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dirty="0"/>
              <a:t>COLLECTIVE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8ECB6C-5CE6-4FDA-A2FB-680B712FE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>
    <p:diamond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254211" y="1246201"/>
            <a:ext cx="4783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b="1" dirty="0">
                <a:solidFill>
                  <a:schemeClr val="tx2"/>
                </a:solidFill>
              </a:rPr>
              <a:t>ON FORME LE CONDITIONNEL PRÉSENT</a:t>
            </a:r>
            <a:r>
              <a:rPr lang="ro-RO" b="1" dirty="0">
                <a:solidFill>
                  <a:schemeClr val="tx2"/>
                </a:solidFill>
              </a:rPr>
              <a:t>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4343400"/>
          <a:ext cx="2819400" cy="6096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503187"/>
              </p:ext>
            </p:extLst>
          </p:nvPr>
        </p:nvGraphicFramePr>
        <p:xfrm>
          <a:off x="5029200" y="2514600"/>
          <a:ext cx="2590800" cy="42672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CasetăText 1"/>
          <p:cNvSpPr txBox="1"/>
          <p:nvPr/>
        </p:nvSpPr>
        <p:spPr>
          <a:xfrm>
            <a:off x="685800" y="1676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>
                <a:cs typeface="Arial" pitchFamily="34" charset="0"/>
              </a:rPr>
              <a:t>À</a:t>
            </a:r>
            <a:r>
              <a:rPr lang="ro-RO" dirty="0"/>
              <a:t> PARTIR DU RADICAL DU FUTUR ET </a:t>
            </a:r>
            <a:endParaRPr lang="en-US" dirty="0"/>
          </a:p>
          <a:p>
            <a:r>
              <a:rPr lang="ro-RO" dirty="0"/>
              <a:t>LES TERMINAISONS</a:t>
            </a:r>
            <a:r>
              <a:rPr lang="en-US" dirty="0"/>
              <a:t> </a:t>
            </a:r>
            <a:r>
              <a:rPr lang="ro-RO" dirty="0"/>
              <a:t>DE Ľ IMPARFAIT: AIS, AIS, AIT, IONS,IEZ,AIENT</a:t>
            </a:r>
          </a:p>
        </p:txBody>
      </p:sp>
      <p:sp>
        <p:nvSpPr>
          <p:cNvPr id="3" name="CasetăText 2"/>
          <p:cNvSpPr txBox="1"/>
          <p:nvPr/>
        </p:nvSpPr>
        <p:spPr>
          <a:xfrm>
            <a:off x="525441" y="2785747"/>
            <a:ext cx="601722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4617B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LE CONDITIONNEL PRÉSENT</a:t>
            </a:r>
            <a:r>
              <a:rPr lang="ro-RO" dirty="0"/>
              <a:t> PEUT EXPRIMER:</a:t>
            </a:r>
            <a:endParaRPr lang="en-US" dirty="0"/>
          </a:p>
          <a:p>
            <a:r>
              <a:rPr lang="en-US" dirty="0"/>
              <a:t>		     </a:t>
            </a:r>
            <a:r>
              <a:rPr lang="ro-RO" dirty="0"/>
              <a:t>UNE DEMANDE POLIE</a:t>
            </a:r>
          </a:p>
          <a:p>
            <a:r>
              <a:rPr lang="ro-RO" dirty="0"/>
              <a:t>                                     UNE SUPPOSITION</a:t>
            </a:r>
          </a:p>
          <a:p>
            <a:r>
              <a:rPr lang="ro-RO" dirty="0"/>
              <a:t>                                     UN SOUHAIT</a:t>
            </a:r>
          </a:p>
          <a:p>
            <a:r>
              <a:rPr lang="ro-RO" dirty="0"/>
              <a:t>                                     UNE PRÉFÉRENCE</a:t>
            </a:r>
          </a:p>
          <a:p>
            <a:r>
              <a:rPr lang="ro-RO" dirty="0"/>
              <a:t>                                 </a:t>
            </a:r>
            <a:r>
              <a:rPr lang="en-US" dirty="0"/>
              <a:t>   </a:t>
            </a:r>
            <a:r>
              <a:rPr lang="ro-RO" dirty="0"/>
              <a:t> UNE SUGGESTION</a:t>
            </a:r>
          </a:p>
          <a:p>
            <a:r>
              <a:rPr lang="ro-RO" dirty="0"/>
              <a:t>                                  </a:t>
            </a:r>
            <a:r>
              <a:rPr lang="en-US" dirty="0"/>
              <a:t>   </a:t>
            </a:r>
            <a:r>
              <a:rPr lang="ro-RO" dirty="0"/>
              <a:t>UN CONSEIL</a:t>
            </a:r>
          </a:p>
          <a:p>
            <a:r>
              <a:rPr lang="ro-RO" dirty="0"/>
              <a:t>                                  </a:t>
            </a:r>
            <a:r>
              <a:rPr lang="en-US" dirty="0"/>
              <a:t>   </a:t>
            </a:r>
            <a:r>
              <a:rPr lang="ro-RO" dirty="0"/>
              <a:t>UNE PROPOSITION</a:t>
            </a:r>
          </a:p>
          <a:p>
            <a:r>
              <a:rPr lang="ro-RO" dirty="0"/>
              <a:t>                                  </a:t>
            </a:r>
            <a:r>
              <a:rPr lang="en-US" dirty="0"/>
              <a:t>   </a:t>
            </a:r>
            <a:r>
              <a:rPr lang="ro-RO" dirty="0"/>
              <a:t>UN REPROCHE</a:t>
            </a:r>
          </a:p>
          <a:p>
            <a:r>
              <a:rPr lang="ro-RO" dirty="0"/>
              <a:t>                                 </a:t>
            </a:r>
            <a:r>
              <a:rPr lang="en-US" dirty="0"/>
              <a:t>   </a:t>
            </a:r>
            <a:r>
              <a:rPr lang="ro-RO" dirty="0"/>
              <a:t> UNE INFORMATION  INCERTAINE</a:t>
            </a:r>
            <a:r>
              <a:rPr lang="ro-RO" dirty="0">
                <a:latin typeface="Arial"/>
                <a:cs typeface="Arial"/>
              </a:rPr>
              <a:t> </a:t>
            </a:r>
            <a:endParaRPr lang="ro-RO" dirty="0"/>
          </a:p>
        </p:txBody>
      </p:sp>
      <p:sp>
        <p:nvSpPr>
          <p:cNvPr id="4" name="CasetăText 3"/>
          <p:cNvSpPr txBox="1"/>
          <p:nvPr/>
        </p:nvSpPr>
        <p:spPr>
          <a:xfrm>
            <a:off x="2963332" y="685800"/>
            <a:ext cx="1741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b="1" dirty="0"/>
              <a:t>EXPLICATION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7BFDA0-7EE8-41E6-80B0-E9F550BC1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număr diapozitiv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3" name="CasetăText 2"/>
          <p:cNvSpPr txBox="1"/>
          <p:nvPr/>
        </p:nvSpPr>
        <p:spPr>
          <a:xfrm>
            <a:off x="990600" y="914400"/>
            <a:ext cx="73152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/>
              <a:t>Voià</a:t>
            </a:r>
            <a:r>
              <a:rPr lang="en-US" b="1" dirty="0"/>
              <a:t> ci-dessous </a:t>
            </a:r>
            <a:r>
              <a:rPr lang="en-US" b="1" dirty="0" err="1"/>
              <a:t>quelques</a:t>
            </a:r>
            <a:r>
              <a:rPr lang="en-US" b="1" dirty="0"/>
              <a:t> </a:t>
            </a:r>
            <a:r>
              <a:rPr lang="en-US" b="1" dirty="0" err="1"/>
              <a:t>exemples</a:t>
            </a:r>
            <a:r>
              <a:rPr lang="en-US" b="1" dirty="0"/>
              <a:t> d’ </a:t>
            </a:r>
            <a:r>
              <a:rPr lang="en-US" b="1" dirty="0" err="1"/>
              <a:t>utilisation</a:t>
            </a:r>
            <a:r>
              <a:rPr lang="en-US" b="1" dirty="0"/>
              <a:t> du </a:t>
            </a:r>
            <a:r>
              <a:rPr lang="en-US" b="1" dirty="0" err="1"/>
              <a:t>conditionnel</a:t>
            </a:r>
            <a:r>
              <a:rPr lang="en-US" b="1" dirty="0"/>
              <a:t> </a:t>
            </a:r>
            <a:r>
              <a:rPr lang="en-US" b="1" dirty="0" err="1"/>
              <a:t>présent</a:t>
            </a:r>
            <a:r>
              <a:rPr lang="en-US" b="1" dirty="0"/>
              <a:t>. </a:t>
            </a:r>
          </a:p>
          <a:p>
            <a:r>
              <a:rPr lang="en-US" b="1" dirty="0"/>
              <a:t>À </a:t>
            </a:r>
            <a:r>
              <a:rPr lang="en-US" b="1" dirty="0" err="1"/>
              <a:t>vous</a:t>
            </a:r>
            <a:r>
              <a:rPr lang="en-US" b="1" dirty="0"/>
              <a:t> de </a:t>
            </a:r>
            <a:r>
              <a:rPr lang="en-US" b="1" dirty="0" err="1"/>
              <a:t>vous</a:t>
            </a:r>
            <a:r>
              <a:rPr lang="en-US" b="1" dirty="0"/>
              <a:t> consulter avec </a:t>
            </a:r>
            <a:r>
              <a:rPr lang="en-US" b="1" dirty="0" err="1"/>
              <a:t>votre</a:t>
            </a:r>
            <a:r>
              <a:rPr lang="en-US" b="1" dirty="0"/>
              <a:t> </a:t>
            </a:r>
            <a:r>
              <a:rPr lang="en-US" b="1" dirty="0" err="1"/>
              <a:t>copain</a:t>
            </a:r>
            <a:r>
              <a:rPr lang="en-US" b="1" dirty="0"/>
              <a:t> </a:t>
            </a:r>
            <a:r>
              <a:rPr lang="en-US" b="1" dirty="0" err="1"/>
              <a:t>afin</a:t>
            </a:r>
            <a:r>
              <a:rPr lang="en-US" b="1" dirty="0"/>
              <a:t> de proposer un </a:t>
            </a:r>
            <a:r>
              <a:rPr lang="en-US" b="1" dirty="0" err="1"/>
              <a:t>autre</a:t>
            </a:r>
            <a:r>
              <a:rPr lang="en-US" b="1" dirty="0"/>
              <a:t> </a:t>
            </a:r>
            <a:r>
              <a:rPr lang="en-US" b="1" dirty="0" err="1"/>
              <a:t>exemple</a:t>
            </a:r>
            <a:r>
              <a:rPr lang="en-US" b="1" dirty="0"/>
              <a:t> pour </a:t>
            </a:r>
            <a:r>
              <a:rPr lang="en-US" b="1" dirty="0" err="1"/>
              <a:t>chaque</a:t>
            </a:r>
            <a:r>
              <a:rPr lang="en-US" b="1" dirty="0"/>
              <a:t> </a:t>
            </a:r>
            <a:r>
              <a:rPr lang="en-US" b="1" dirty="0" err="1"/>
              <a:t>valeur</a:t>
            </a:r>
            <a:r>
              <a:rPr lang="en-US" b="1" dirty="0"/>
              <a:t> du </a:t>
            </a:r>
            <a:r>
              <a:rPr lang="en-US" b="1" dirty="0" err="1"/>
              <a:t>conditionnel</a:t>
            </a:r>
            <a:endParaRPr lang="ro-RO" b="1" dirty="0"/>
          </a:p>
          <a:p>
            <a:endParaRPr lang="ro-RO" b="1" dirty="0"/>
          </a:p>
          <a:p>
            <a:endParaRPr lang="ro-RO" b="1" dirty="0"/>
          </a:p>
          <a:p>
            <a:r>
              <a:rPr lang="ro-RO" dirty="0"/>
              <a:t>-</a:t>
            </a:r>
            <a:r>
              <a:rPr lang="ro-RO" dirty="0">
                <a:solidFill>
                  <a:srgbClr val="FF0000"/>
                </a:solidFill>
              </a:rPr>
              <a:t>une demande polie: 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ro-RO" dirty="0">
                <a:solidFill>
                  <a:srgbClr val="FF0000"/>
                </a:solidFill>
              </a:rPr>
              <a:t>Pourrais-tu m</a:t>
            </a:r>
            <a:r>
              <a:rPr lang="ro-RO" dirty="0">
                <a:solidFill>
                  <a:srgbClr val="FF0000"/>
                </a:solidFill>
                <a:latin typeface="Arial"/>
                <a:cs typeface="Arial"/>
              </a:rPr>
              <a:t>ʼ</a:t>
            </a:r>
            <a:r>
              <a:rPr lang="ro-RO" dirty="0">
                <a:solidFill>
                  <a:srgbClr val="FF0000"/>
                </a:solidFill>
              </a:rPr>
              <a:t> apporter un stylo?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exemple</a:t>
            </a:r>
            <a:r>
              <a:rPr lang="en-US" dirty="0"/>
              <a:t>: ………………………………………………………………</a:t>
            </a:r>
            <a:endParaRPr lang="ro-RO" dirty="0"/>
          </a:p>
          <a:p>
            <a:r>
              <a:rPr lang="ro-RO" dirty="0"/>
              <a:t>-</a:t>
            </a:r>
            <a:r>
              <a:rPr lang="ro-RO" dirty="0">
                <a:solidFill>
                  <a:srgbClr val="FF0000"/>
                </a:solidFill>
              </a:rPr>
              <a:t>une supposition: Le bless</a:t>
            </a:r>
            <a:r>
              <a:rPr lang="ro-RO" dirty="0">
                <a:solidFill>
                  <a:srgbClr val="FF0000"/>
                </a:solidFill>
                <a:cs typeface="Arial"/>
              </a:rPr>
              <a:t>é serait hors de danger.</a:t>
            </a:r>
            <a:endParaRPr lang="en-US" dirty="0">
              <a:solidFill>
                <a:srgbClr val="FF0000"/>
              </a:solidFill>
              <a:cs typeface="Arial"/>
            </a:endParaRPr>
          </a:p>
          <a:p>
            <a:r>
              <a:rPr lang="en-US" dirty="0" err="1">
                <a:cs typeface="Arial"/>
              </a:rPr>
              <a:t>Votre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exemple</a:t>
            </a:r>
            <a:r>
              <a:rPr lang="en-US" dirty="0">
                <a:cs typeface="Arial"/>
              </a:rPr>
              <a:t>: ………………………………………………………………</a:t>
            </a:r>
            <a:endParaRPr lang="ro-RO" dirty="0">
              <a:cs typeface="Arial"/>
            </a:endParaRPr>
          </a:p>
          <a:p>
            <a:r>
              <a:rPr lang="ro-RO" dirty="0">
                <a:solidFill>
                  <a:srgbClr val="FF0000"/>
                </a:solidFill>
                <a:cs typeface="Arial"/>
              </a:rPr>
              <a:t>-un souhait,une préférence: Je voudrais faire le tour de la ville.</a:t>
            </a:r>
            <a:endParaRPr lang="en-US" dirty="0">
              <a:solidFill>
                <a:srgbClr val="FF0000"/>
              </a:solidFill>
              <a:cs typeface="Arial"/>
            </a:endParaRPr>
          </a:p>
          <a:p>
            <a:r>
              <a:rPr lang="en-US" dirty="0" err="1">
                <a:cs typeface="Arial"/>
              </a:rPr>
              <a:t>Votre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exemple</a:t>
            </a:r>
            <a:r>
              <a:rPr lang="en-US" dirty="0">
                <a:cs typeface="Arial"/>
              </a:rPr>
              <a:t>: ………………………………………………………………</a:t>
            </a:r>
            <a:endParaRPr lang="ro-RO" dirty="0">
              <a:cs typeface="Arial"/>
            </a:endParaRPr>
          </a:p>
          <a:p>
            <a:r>
              <a:rPr lang="ro-RO" dirty="0">
                <a:solidFill>
                  <a:srgbClr val="FF0000"/>
                </a:solidFill>
                <a:cs typeface="Arial"/>
              </a:rPr>
              <a:t>-un conseil:Tu pourrais penser à ton avenir!</a:t>
            </a:r>
            <a:endParaRPr lang="en-US" dirty="0">
              <a:solidFill>
                <a:srgbClr val="FF0000"/>
              </a:solidFill>
              <a:cs typeface="Arial"/>
            </a:endParaRPr>
          </a:p>
          <a:p>
            <a:r>
              <a:rPr lang="en-US" dirty="0" err="1">
                <a:cs typeface="Arial"/>
              </a:rPr>
              <a:t>Votre</a:t>
            </a:r>
            <a:r>
              <a:rPr lang="en-US" dirty="0">
                <a:cs typeface="Arial"/>
              </a:rPr>
              <a:t> </a:t>
            </a:r>
            <a:r>
              <a:rPr lang="en-US" dirty="0" err="1">
                <a:cs typeface="Arial"/>
              </a:rPr>
              <a:t>exemple</a:t>
            </a:r>
            <a:r>
              <a:rPr lang="en-US" dirty="0">
                <a:cs typeface="Arial"/>
              </a:rPr>
              <a:t>: ………………………………………………………………</a:t>
            </a:r>
            <a:endParaRPr lang="ro-RO" dirty="0">
              <a:cs typeface="Arial"/>
            </a:endParaRPr>
          </a:p>
          <a:p>
            <a:r>
              <a:rPr lang="ro-RO" dirty="0" err="1">
                <a:solidFill>
                  <a:srgbClr val="FF0000"/>
                </a:solidFill>
                <a:cs typeface="Arial"/>
              </a:rPr>
              <a:t>-un</a:t>
            </a:r>
            <a:r>
              <a:rPr lang="ro-RO" dirty="0">
                <a:solidFill>
                  <a:srgbClr val="FF0000"/>
                </a:solidFill>
                <a:cs typeface="Arial"/>
              </a:rPr>
              <a:t> </a:t>
            </a:r>
            <a:r>
              <a:rPr lang="ro-RO" dirty="0" err="1">
                <a:solidFill>
                  <a:srgbClr val="FF0000"/>
                </a:solidFill>
                <a:cs typeface="Arial"/>
              </a:rPr>
              <a:t>reproche</a:t>
            </a:r>
            <a:r>
              <a:rPr lang="ro-RO" dirty="0">
                <a:solidFill>
                  <a:srgbClr val="FF0000"/>
                </a:solidFill>
                <a:cs typeface="Arial"/>
              </a:rPr>
              <a:t>:Comment! </a:t>
            </a:r>
            <a:r>
              <a:rPr lang="ro-RO" dirty="0" err="1">
                <a:solidFill>
                  <a:srgbClr val="FF0000"/>
                </a:solidFill>
                <a:cs typeface="Arial"/>
              </a:rPr>
              <a:t>Vous</a:t>
            </a:r>
            <a:r>
              <a:rPr lang="ro-RO" dirty="0">
                <a:solidFill>
                  <a:srgbClr val="FF0000"/>
                </a:solidFill>
                <a:cs typeface="Arial"/>
              </a:rPr>
              <a:t> </a:t>
            </a:r>
            <a:r>
              <a:rPr lang="ro-RO" dirty="0" err="1">
                <a:solidFill>
                  <a:srgbClr val="FF0000"/>
                </a:solidFill>
                <a:cs typeface="Arial"/>
              </a:rPr>
              <a:t>manqueriez</a:t>
            </a:r>
            <a:r>
              <a:rPr lang="ro-RO" dirty="0">
                <a:solidFill>
                  <a:srgbClr val="FF0000"/>
                </a:solidFill>
                <a:cs typeface="Arial"/>
              </a:rPr>
              <a:t> à </a:t>
            </a:r>
            <a:r>
              <a:rPr lang="ro-RO" dirty="0" err="1">
                <a:solidFill>
                  <a:srgbClr val="FF0000"/>
                </a:solidFill>
                <a:cs typeface="Arial"/>
              </a:rPr>
              <a:t>votre</a:t>
            </a:r>
            <a:r>
              <a:rPr lang="ro-RO" dirty="0">
                <a:solidFill>
                  <a:srgbClr val="FF0000"/>
                </a:solidFill>
                <a:cs typeface="Arial"/>
              </a:rPr>
              <a:t> parole!</a:t>
            </a:r>
            <a:endParaRPr lang="ro-RO" dirty="0"/>
          </a:p>
          <a:p>
            <a:r>
              <a:rPr lang="en-US" dirty="0" err="1"/>
              <a:t>Votre</a:t>
            </a:r>
            <a:r>
              <a:rPr lang="en-US" dirty="0"/>
              <a:t> </a:t>
            </a:r>
            <a:r>
              <a:rPr lang="en-US" dirty="0" err="1"/>
              <a:t>exemple</a:t>
            </a:r>
            <a:r>
              <a:rPr lang="en-US" dirty="0"/>
              <a:t>: ………………………………………………………………</a:t>
            </a:r>
            <a:endParaRPr lang="ro-RO" dirty="0"/>
          </a:p>
          <a:p>
            <a:endParaRPr lang="ro-RO" dirty="0"/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Pour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résoudre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la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tâche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, </a:t>
            </a:r>
            <a:r>
              <a:rPr kumimoji="0" lang="en-US" sz="18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rapellez-vous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:</a:t>
            </a:r>
            <a:r>
              <a:rPr kumimoji="0" lang="ro-RO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+mn-cs"/>
              </a:rPr>
              <a:t> 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onstantia"/>
              <a:ea typeface="+mn-ea"/>
              <a:cs typeface="+mn-cs"/>
            </a:endParaRPr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401705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0783"/>
              </p:ext>
            </p:extLst>
          </p:nvPr>
        </p:nvGraphicFramePr>
        <p:xfrm>
          <a:off x="457200" y="1143000"/>
          <a:ext cx="3048000" cy="19812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81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8643758"/>
              </p:ext>
            </p:extLst>
          </p:nvPr>
        </p:nvGraphicFramePr>
        <p:xfrm>
          <a:off x="4495800" y="609600"/>
          <a:ext cx="3124200" cy="838200"/>
        </p:xfrm>
        <a:graphic>
          <a:graphicData uri="http://schemas.openxmlformats.org/drawingml/2006/table">
            <a:tbl>
              <a:tblPr/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CasetăText 3"/>
          <p:cNvSpPr txBox="1"/>
          <p:nvPr/>
        </p:nvSpPr>
        <p:spPr>
          <a:xfrm>
            <a:off x="1414445" y="1219200"/>
            <a:ext cx="6725046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EN FRANÇAIS,</a:t>
            </a:r>
            <a:endParaRPr lang="ro-RO" b="1" dirty="0"/>
          </a:p>
          <a:p>
            <a:r>
              <a:rPr lang="ro-RO" b="1" dirty="0"/>
              <a:t>IL Y A 3 GROUPES VERBAUX </a:t>
            </a:r>
            <a:r>
              <a:rPr lang="ro-RO" dirty="0"/>
              <a:t>: I: - ER,II- IR </a:t>
            </a:r>
            <a:r>
              <a:rPr lang="ro-RO" sz="1400" dirty="0"/>
              <a:t>(ISS),</a:t>
            </a:r>
            <a:r>
              <a:rPr lang="ro-RO" dirty="0"/>
              <a:t>III:- IR,-OIR,-RE</a:t>
            </a:r>
          </a:p>
          <a:p>
            <a:endParaRPr lang="ro-RO" dirty="0"/>
          </a:p>
          <a:p>
            <a:endParaRPr lang="ro-RO" dirty="0"/>
          </a:p>
          <a:p>
            <a:r>
              <a:rPr lang="ro-RO" b="1" dirty="0"/>
              <a:t>PARLER</a:t>
            </a:r>
            <a:r>
              <a:rPr lang="ro-RO" dirty="0"/>
              <a:t>= A VORBI</a:t>
            </a:r>
          </a:p>
          <a:p>
            <a:r>
              <a:rPr lang="ro-RO" dirty="0"/>
              <a:t>JE PARLER</a:t>
            </a:r>
            <a:r>
              <a:rPr lang="ro-RO" dirty="0">
                <a:solidFill>
                  <a:srgbClr val="C00000"/>
                </a:solidFill>
              </a:rPr>
              <a:t>AIS LE FRANÇAIS=EU AS VORBI FRANCEZA</a:t>
            </a:r>
          </a:p>
          <a:p>
            <a:r>
              <a:rPr lang="ro-RO" dirty="0"/>
              <a:t>TU PARLER</a:t>
            </a:r>
            <a:r>
              <a:rPr lang="ro-RO" dirty="0">
                <a:solidFill>
                  <a:srgbClr val="C00000"/>
                </a:solidFill>
              </a:rPr>
              <a:t>AIS</a:t>
            </a:r>
          </a:p>
          <a:p>
            <a:r>
              <a:rPr lang="ro-RO" dirty="0"/>
              <a:t>IL/ELLE/ON PARLER</a:t>
            </a:r>
            <a:r>
              <a:rPr lang="ro-RO" dirty="0">
                <a:solidFill>
                  <a:srgbClr val="C00000"/>
                </a:solidFill>
              </a:rPr>
              <a:t>AIT</a:t>
            </a:r>
          </a:p>
          <a:p>
            <a:r>
              <a:rPr lang="ro-RO" dirty="0"/>
              <a:t>NOUS PARLER</a:t>
            </a:r>
            <a:r>
              <a:rPr lang="ro-RO" dirty="0">
                <a:solidFill>
                  <a:srgbClr val="C00000"/>
                </a:solidFill>
              </a:rPr>
              <a:t>IONS</a:t>
            </a:r>
          </a:p>
          <a:p>
            <a:r>
              <a:rPr lang="ro-RO" dirty="0"/>
              <a:t>VOUS PARLER</a:t>
            </a:r>
            <a:r>
              <a:rPr lang="ro-RO" dirty="0">
                <a:solidFill>
                  <a:srgbClr val="C00000"/>
                </a:solidFill>
              </a:rPr>
              <a:t>IEZ</a:t>
            </a:r>
          </a:p>
          <a:p>
            <a:r>
              <a:rPr lang="ro-RO" dirty="0"/>
              <a:t>ILS/ELLES PARLER</a:t>
            </a:r>
            <a:r>
              <a:rPr lang="ro-RO" dirty="0">
                <a:solidFill>
                  <a:srgbClr val="C00000"/>
                </a:solidFill>
              </a:rPr>
              <a:t>AIENT</a:t>
            </a:r>
          </a:p>
          <a:p>
            <a:endParaRPr lang="ro-RO" dirty="0"/>
          </a:p>
          <a:p>
            <a:pPr algn="ctr"/>
            <a:r>
              <a:rPr lang="en-US" b="1" dirty="0"/>
              <a:t>RAPELLEZ-VOUS!</a:t>
            </a:r>
          </a:p>
          <a:p>
            <a:pPr algn="ctr"/>
            <a:r>
              <a:rPr lang="en-US" dirty="0"/>
              <a:t>LA CONJUGAISON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tantia"/>
                <a:ea typeface="+mn-ea"/>
                <a:cs typeface="Arial"/>
              </a:rPr>
              <a:t> AU CONDITIONNEL</a:t>
            </a:r>
            <a:r>
              <a:rPr lang="en-US" dirty="0"/>
              <a:t> PRÉSENT</a:t>
            </a:r>
          </a:p>
          <a:p>
            <a:pPr algn="ctr"/>
            <a:r>
              <a:rPr lang="en-US" dirty="0"/>
              <a:t>DES VERBES DU</a:t>
            </a:r>
            <a:r>
              <a:rPr lang="ro-RO" dirty="0"/>
              <a:t> III-</a:t>
            </a:r>
            <a:r>
              <a:rPr lang="ro-RO" dirty="0">
                <a:cs typeface="Arial"/>
              </a:rPr>
              <a:t>ÈME GROUPE VERBAL</a:t>
            </a:r>
            <a:r>
              <a:rPr lang="en-US" dirty="0">
                <a:cs typeface="Arial"/>
              </a:rPr>
              <a:t> SE FAIT  </a:t>
            </a:r>
          </a:p>
          <a:p>
            <a:pPr algn="ctr"/>
            <a:r>
              <a:rPr lang="ro-RO" dirty="0">
                <a:cs typeface="Arial"/>
              </a:rPr>
              <a:t>À PARTIR DU</a:t>
            </a:r>
            <a:r>
              <a:rPr lang="en-US" dirty="0">
                <a:cs typeface="Arial"/>
              </a:rPr>
              <a:t> </a:t>
            </a:r>
            <a:r>
              <a:rPr lang="ro-RO" dirty="0">
                <a:cs typeface="Arial"/>
              </a:rPr>
              <a:t>RADICAL DU FUTUR</a:t>
            </a:r>
            <a:r>
              <a:rPr lang="en-US" dirty="0">
                <a:cs typeface="Arial"/>
              </a:rPr>
              <a:t>:</a:t>
            </a:r>
            <a:endParaRPr lang="ro-RO" dirty="0">
              <a:cs typeface="Arial"/>
            </a:endParaRPr>
          </a:p>
          <a:p>
            <a:endParaRPr lang="ro-RO" dirty="0">
              <a:latin typeface="Arial"/>
              <a:cs typeface="Arial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CA00CD29-BB42-498B-9370-D5250BBE5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C9639-E28C-49AA-AEA2-AF99BEDEC4F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680</TotalTime>
  <Words>1232</Words>
  <Application>Microsoft Office PowerPoint</Application>
  <PresentationFormat>On-screen Show (4:3)</PresentationFormat>
  <Paragraphs>198</Paragraphs>
  <Slides>15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</vt:lpstr>
      <vt:lpstr>Calibri</vt:lpstr>
      <vt:lpstr>Constantia</vt:lpstr>
      <vt:lpstr>Elephant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 name</dc:creator>
  <cp:lastModifiedBy>GEELOOPC</cp:lastModifiedBy>
  <cp:revision>81</cp:revision>
  <dcterms:created xsi:type="dcterms:W3CDTF">2011-02-13T16:22:30Z</dcterms:created>
  <dcterms:modified xsi:type="dcterms:W3CDTF">2020-09-06T15:36:50Z</dcterms:modified>
</cp:coreProperties>
</file>