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67" r:id="rId5"/>
    <p:sldId id="272" r:id="rId6"/>
    <p:sldId id="259" r:id="rId7"/>
    <p:sldId id="273" r:id="rId8"/>
    <p:sldId id="260" r:id="rId9"/>
    <p:sldId id="261" r:id="rId10"/>
    <p:sldId id="262" r:id="rId11"/>
    <p:sldId id="263" r:id="rId12"/>
    <p:sldId id="274" r:id="rId13"/>
    <p:sldId id="270" r:id="rId14"/>
    <p:sldId id="266" r:id="rId15"/>
    <p:sldId id="265" r:id="rId16"/>
    <p:sldId id="271" r:id="rId17"/>
    <p:sldId id="269" r:id="rId18"/>
    <p:sldId id="268" r:id="rId19"/>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AE046D91-86F0-47A5-A8E8-5347ED63761E}" type="datetimeFigureOut">
              <a:rPr lang="ro-RO" smtClean="0"/>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B5D01-7798-4E19-A8A4-8DB732C55EA9}" type="slidenum">
              <a:rPr lang="ro-RO" smtClean="0"/>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ro-RO"/>
          </a:p>
        </p:txBody>
      </p:sp>
      <p:sp>
        <p:nvSpPr>
          <p:cNvPr id="4" name="Date Placeholder 3"/>
          <p:cNvSpPr>
            <a:spLocks noGrp="1"/>
          </p:cNvSpPr>
          <p:nvPr>
            <p:ph type="dt" sz="half" idx="10"/>
          </p:nvPr>
        </p:nvSpPr>
        <p:spPr/>
        <p:txBody>
          <a:bodyPr/>
          <a:lstStyle/>
          <a:p>
            <a:fld id="{AE046D91-86F0-47A5-A8E8-5347ED63761E}" type="datetimeFigureOut">
              <a:rPr lang="ro-RO" smtClean="0"/>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B5D01-7798-4E19-A8A4-8DB732C55EA9}" type="slidenum">
              <a:rPr lang="ro-RO" smtClean="0"/>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ro-RO"/>
          </a:p>
        </p:txBody>
      </p:sp>
      <p:sp>
        <p:nvSpPr>
          <p:cNvPr id="4" name="Date Placeholder 3"/>
          <p:cNvSpPr>
            <a:spLocks noGrp="1"/>
          </p:cNvSpPr>
          <p:nvPr>
            <p:ph type="dt" sz="half" idx="10"/>
          </p:nvPr>
        </p:nvSpPr>
        <p:spPr/>
        <p:txBody>
          <a:bodyPr/>
          <a:lstStyle/>
          <a:p>
            <a:fld id="{AE046D91-86F0-47A5-A8E8-5347ED63761E}" type="datetimeFigureOut">
              <a:rPr lang="ro-RO" smtClean="0"/>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B5D01-7798-4E19-A8A4-8DB732C55EA9}" type="slidenum">
              <a:rPr lang="ro-RO" smtClean="0"/>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ro-RO"/>
          </a:p>
        </p:txBody>
      </p:sp>
      <p:sp>
        <p:nvSpPr>
          <p:cNvPr id="4" name="Date Placeholder 3"/>
          <p:cNvSpPr>
            <a:spLocks noGrp="1"/>
          </p:cNvSpPr>
          <p:nvPr>
            <p:ph type="dt" sz="half" idx="10"/>
          </p:nvPr>
        </p:nvSpPr>
        <p:spPr/>
        <p:txBody>
          <a:bodyPr/>
          <a:lstStyle/>
          <a:p>
            <a:fld id="{AE046D91-86F0-47A5-A8E8-5347ED63761E}" type="datetimeFigureOut">
              <a:rPr lang="ro-RO" smtClean="0"/>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B5D01-7798-4E19-A8A4-8DB732C55EA9}" type="slidenum">
              <a:rPr lang="ro-RO" smtClean="0"/>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AE046D91-86F0-47A5-A8E8-5347ED63761E}" type="datetimeFigureOut">
              <a:rPr lang="ro-RO" smtClean="0"/>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CB5D01-7798-4E19-A8A4-8DB732C55EA9}" type="slidenum">
              <a:rPr lang="ro-RO" smtClean="0"/>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ro-RO"/>
          </a:p>
        </p:txBody>
      </p:sp>
      <p:sp>
        <p:nvSpPr>
          <p:cNvPr id="5" name="Date Placeholder 4"/>
          <p:cNvSpPr>
            <a:spLocks noGrp="1"/>
          </p:cNvSpPr>
          <p:nvPr>
            <p:ph type="dt" sz="half" idx="10"/>
          </p:nvPr>
        </p:nvSpPr>
        <p:spPr/>
        <p:txBody>
          <a:bodyPr/>
          <a:lstStyle/>
          <a:p>
            <a:fld id="{AE046D91-86F0-47A5-A8E8-5347ED63761E}" type="datetimeFigureOut">
              <a:rPr lang="ro-RO" smtClean="0"/>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BCB5D01-7798-4E19-A8A4-8DB732C55EA9}" type="slidenum">
              <a:rPr lang="ro-RO" smtClean="0"/>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ro-RO"/>
          </a:p>
        </p:txBody>
      </p:sp>
      <p:sp>
        <p:nvSpPr>
          <p:cNvPr id="7" name="Date Placeholder 6"/>
          <p:cNvSpPr>
            <a:spLocks noGrp="1"/>
          </p:cNvSpPr>
          <p:nvPr>
            <p:ph type="dt" sz="half" idx="10"/>
          </p:nvPr>
        </p:nvSpPr>
        <p:spPr/>
        <p:txBody>
          <a:bodyPr/>
          <a:lstStyle/>
          <a:p>
            <a:fld id="{AE046D91-86F0-47A5-A8E8-5347ED63761E}" type="datetimeFigureOut">
              <a:rPr lang="ro-RO" smtClean="0"/>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ABCB5D01-7798-4E19-A8A4-8DB732C55EA9}" type="slidenum">
              <a:rPr lang="ro-RO" smtClean="0"/>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AE046D91-86F0-47A5-A8E8-5347ED63761E}" type="datetimeFigureOut">
              <a:rPr lang="ro-RO" smtClean="0"/>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ABCB5D01-7798-4E19-A8A4-8DB732C55EA9}" type="slidenum">
              <a:rPr lang="ro-RO" smtClean="0"/>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46D91-86F0-47A5-A8E8-5347ED63761E}" type="datetimeFigureOut">
              <a:rPr lang="ro-RO" smtClean="0"/>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ABCB5D01-7798-4E19-A8A4-8DB732C55EA9}" type="slidenum">
              <a:rPr lang="ro-RO" smtClean="0"/>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AE046D91-86F0-47A5-A8E8-5347ED63761E}" type="datetimeFigureOut">
              <a:rPr lang="ro-RO" smtClean="0"/>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BCB5D01-7798-4E19-A8A4-8DB732C55EA9}" type="slidenum">
              <a:rPr lang="ro-RO" smtClean="0"/>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AE046D91-86F0-47A5-A8E8-5347ED63761E}" type="datetimeFigureOut">
              <a:rPr lang="ro-RO" smtClean="0"/>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BCB5D01-7798-4E19-A8A4-8DB732C55EA9}" type="slidenum">
              <a:rPr lang="ro-RO" smtClean="0"/>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46D91-86F0-47A5-A8E8-5347ED63761E}" type="datetimeFigureOut">
              <a:rPr lang="ro-RO" smtClean="0"/>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B5D01-7798-4E19-A8A4-8DB732C55EA9}" type="slidenum">
              <a:rPr lang="ro-RO" smtClean="0"/>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0-04-26 at 17.18.55.jpe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a:bodyPr>
          <a:lstStyle/>
          <a:p>
            <a:pPr>
              <a:buNone/>
            </a:pPr>
            <a:r>
              <a:rPr lang="ro-RO" sz="2200" i="1" dirty="0" smtClean="0">
                <a:latin typeface="Times New Roman" panose="02020603050405020304" pitchFamily="18" charset="0"/>
                <a:cs typeface="Times New Roman" panose="02020603050405020304" pitchFamily="18" charset="0"/>
              </a:rPr>
              <a:t>         « Aujourd’hui encore, on estime que seuls 5% des viols font l’objet d’une plainte. Le silence sur ce sujet est immense, d’autant plus que les brutalités de toute nature sont surtout perpétrées dans l’intimité de l’espace conjugal. Viols, coups, harcèlement moral : les femmes continuent à être victimes d’une grande violence, comme l’ont montré des enquêtes récentes.</a:t>
            </a:r>
            <a:r>
              <a:rPr lang="ro-RO" sz="2400" i="1" dirty="0" smtClean="0">
                <a:latin typeface="Times New Roman" panose="02020603050405020304" pitchFamily="18" charset="0"/>
                <a:cs typeface="Times New Roman" panose="02020603050405020304" pitchFamily="18" charset="0"/>
              </a:rPr>
              <a:t> »</a:t>
            </a:r>
            <a:endParaRPr lang="ro-RO" sz="2200" i="1" dirty="0" smtClean="0">
              <a:latin typeface="Times New Roman" panose="02020603050405020304" pitchFamily="18" charset="0"/>
              <a:cs typeface="Times New Roman" panose="02020603050405020304" pitchFamily="18" charset="0"/>
            </a:endParaRPr>
          </a:p>
          <a:p>
            <a:pPr>
              <a:buNone/>
            </a:pPr>
            <a:endParaRPr lang="ro-RO" sz="2200" i="1" dirty="0" smtClean="0">
              <a:latin typeface="Times New Roman" panose="02020603050405020304" pitchFamily="18" charset="0"/>
              <a:cs typeface="Times New Roman" panose="02020603050405020304" pitchFamily="18" charset="0"/>
            </a:endParaRPr>
          </a:p>
          <a:p>
            <a:pPr>
              <a:buNone/>
            </a:pPr>
            <a:endParaRPr lang="ro-RO" sz="2200" i="1" dirty="0" smtClean="0">
              <a:latin typeface="Times New Roman" panose="02020603050405020304" pitchFamily="18" charset="0"/>
              <a:cs typeface="Times New Roman" panose="02020603050405020304" pitchFamily="18" charset="0"/>
            </a:endParaRPr>
          </a:p>
          <a:p>
            <a:pPr>
              <a:buNone/>
            </a:pPr>
            <a:endParaRPr lang="ro-RO" sz="2200" i="1" dirty="0" smtClean="0">
              <a:latin typeface="Times New Roman" panose="02020603050405020304" pitchFamily="18" charset="0"/>
              <a:cs typeface="Times New Roman" panose="02020603050405020304" pitchFamily="18" charset="0"/>
            </a:endParaRPr>
          </a:p>
          <a:p>
            <a:pPr>
              <a:buNone/>
            </a:pPr>
            <a:endParaRPr lang="ro-RO" sz="2200" i="1" dirty="0" smtClean="0">
              <a:latin typeface="Times New Roman" panose="02020603050405020304" pitchFamily="18" charset="0"/>
              <a:cs typeface="Times New Roman" panose="02020603050405020304" pitchFamily="18" charset="0"/>
            </a:endParaRPr>
          </a:p>
          <a:p>
            <a:pPr>
              <a:buNone/>
            </a:pPr>
            <a:endParaRPr lang="ro-RO" sz="2200" i="1" dirty="0" smtClean="0">
              <a:latin typeface="Times New Roman" panose="02020603050405020304" pitchFamily="18" charset="0"/>
              <a:cs typeface="Times New Roman" panose="02020603050405020304" pitchFamily="18" charset="0"/>
            </a:endParaRPr>
          </a:p>
          <a:p>
            <a:pPr>
              <a:buNone/>
            </a:pPr>
            <a:endParaRPr lang="en-US" sz="2200" i="1" dirty="0" smtClean="0">
              <a:latin typeface="Times New Roman" panose="02020603050405020304" pitchFamily="18" charset="0"/>
              <a:cs typeface="Times New Roman" panose="02020603050405020304" pitchFamily="18" charset="0"/>
            </a:endParaRPr>
          </a:p>
          <a:p>
            <a:pPr>
              <a:buNone/>
            </a:pPr>
            <a:r>
              <a:rPr lang="ro-RO" sz="2200" dirty="0" smtClean="0">
                <a:latin typeface="Times New Roman" panose="02020603050405020304" pitchFamily="18" charset="0"/>
                <a:cs typeface="Times New Roman" panose="02020603050405020304" pitchFamily="18" charset="0"/>
              </a:rPr>
              <a:t>           Les femmes n’ont toujours pas accès à tous les métiers, elles ne sont pas décisionnaires, et le partage des tâches ménagères n’est pas encore bien généralisé. Elle considère que le chemin est encore long à parcourir avant d’atteindre l’égalité avec les hommes.</a:t>
            </a:r>
            <a:endParaRPr lang="ro-RO" sz="2200" dirty="0" smtClean="0">
              <a:latin typeface="Times New Roman" panose="02020603050405020304" pitchFamily="18" charset="0"/>
              <a:cs typeface="Times New Roman" panose="02020603050405020304" pitchFamily="18" charset="0"/>
            </a:endParaRPr>
          </a:p>
          <a:p>
            <a:endParaRPr lang="ro-RO" dirty="0"/>
          </a:p>
        </p:txBody>
      </p:sp>
      <p:pic>
        <p:nvPicPr>
          <p:cNvPr id="4" name="Picture 3" descr="Fantastically sinister art from David Palumbo.jpg"/>
          <p:cNvPicPr>
            <a:picLocks noChangeAspect="1"/>
          </p:cNvPicPr>
          <p:nvPr/>
        </p:nvPicPr>
        <p:blipFill>
          <a:blip r:embed="rId1" cstate="print"/>
          <a:stretch>
            <a:fillRect/>
          </a:stretch>
        </p:blipFill>
        <p:spPr>
          <a:xfrm>
            <a:off x="1907704" y="2564904"/>
            <a:ext cx="1781944" cy="2204864"/>
          </a:xfrm>
          <a:prstGeom prst="rect">
            <a:avLst/>
          </a:prstGeom>
        </p:spPr>
      </p:pic>
      <p:pic>
        <p:nvPicPr>
          <p:cNvPr id="5" name="Picture 4" descr="What it means to be a woman today, illustrated.jpg"/>
          <p:cNvPicPr>
            <a:picLocks noChangeAspect="1"/>
          </p:cNvPicPr>
          <p:nvPr/>
        </p:nvPicPr>
        <p:blipFill>
          <a:blip r:embed="rId2" cstate="print"/>
          <a:stretch>
            <a:fillRect/>
          </a:stretch>
        </p:blipFill>
        <p:spPr>
          <a:xfrm>
            <a:off x="5220072" y="2564904"/>
            <a:ext cx="1967880" cy="223224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5936" y="4941168"/>
            <a:ext cx="4572000" cy="1477328"/>
          </a:xfrm>
          <a:prstGeom prst="rect">
            <a:avLst/>
          </a:prstGeom>
          <a:solidFill>
            <a:schemeClr val="accent2">
              <a:lumMod val="20000"/>
              <a:lumOff val="80000"/>
            </a:schemeClr>
          </a:solidFill>
        </p:spPr>
        <p:txBody>
          <a:bodyPr>
            <a:spAutoFit/>
          </a:bodyPr>
          <a:lstStyle/>
          <a:p>
            <a:pPr algn="ctr"/>
            <a:r>
              <a:rPr lang="ro-RO" i="1" dirty="0" smtClean="0">
                <a:latin typeface="Times New Roman" panose="02020603050405020304" pitchFamily="18" charset="0"/>
                <a:cs typeface="Times New Roman" panose="02020603050405020304" pitchFamily="18" charset="0"/>
              </a:rPr>
              <a:t>« Donc, dans la réalité, les hommes imposent l’excision, mais en s’en lavant les mains. Nous voyons à nouveau là la prééminence du masculin sur le féminin, puisque cette pratique a bien pour but la satisfaction des hommes. »</a:t>
            </a:r>
            <a:endParaRPr lang="ro-RO" dirty="0">
              <a:latin typeface="Times New Roman" panose="02020603050405020304" pitchFamily="18" charset="0"/>
              <a:cs typeface="Times New Roman" panose="02020603050405020304" pitchFamily="18" charset="0"/>
            </a:endParaRPr>
          </a:p>
        </p:txBody>
      </p:sp>
      <p:sp>
        <p:nvSpPr>
          <p:cNvPr id="1025" name="Rectangle 1"/>
          <p:cNvSpPr>
            <a:spLocks noChangeArrowheads="1"/>
          </p:cNvSpPr>
          <p:nvPr/>
        </p:nvSpPr>
        <p:spPr bwMode="auto">
          <a:xfrm>
            <a:off x="323528" y="836712"/>
            <a:ext cx="5184576" cy="646331"/>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ro-RO"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Selon </a:t>
            </a:r>
            <a:r>
              <a:rPr lang="ro-RO" i="1" dirty="0" smtClean="0">
                <a:latin typeface="Times New Roman" panose="02020603050405020304" pitchFamily="18" charset="0"/>
                <a:cs typeface="Times New Roman" panose="02020603050405020304" pitchFamily="18" charset="0"/>
              </a:rPr>
              <a:t>Michelle Perrot </a:t>
            </a:r>
            <a:r>
              <a:rPr kumimoji="0" lang="ro-RO"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 fondements de l’inégalité entre l’homme et la femme viennent de la peur.</a:t>
            </a:r>
            <a:endParaRPr kumimoji="0" lang="ro-RO"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0" y="2204864"/>
            <a:ext cx="9144000" cy="646331"/>
          </a:xfrm>
          <a:prstGeom prst="rect">
            <a:avLst/>
          </a:prstGeom>
          <a:solidFill>
            <a:schemeClr val="accent2">
              <a:lumMod val="20000"/>
              <a:lumOff val="80000"/>
            </a:schemeClr>
          </a:solidFill>
        </p:spPr>
        <p:txBody>
          <a:bodyPr wrap="square">
            <a:spAutoFit/>
          </a:bodyPr>
          <a:lstStyle/>
          <a:p>
            <a:r>
              <a:rPr lang="ro-RO" dirty="0" smtClean="0">
                <a:latin typeface="Times New Roman" panose="02020603050405020304" pitchFamily="18" charset="0"/>
                <a:cs typeface="Times New Roman" panose="02020603050405020304" pitchFamily="18" charset="0"/>
              </a:rPr>
              <a:t>Des milliers de femmes sont brûlées au XVIe et XVIIe siècles, en Angleterre, en France, en Allemagne, en Bohême, en Pologne...</a:t>
            </a:r>
            <a:endParaRPr lang="ro-RO" dirty="0">
              <a:latin typeface="Times New Roman" panose="02020603050405020304" pitchFamily="18" charset="0"/>
              <a:cs typeface="Times New Roman" panose="02020603050405020304" pitchFamily="18" charset="0"/>
            </a:endParaRPr>
          </a:p>
        </p:txBody>
      </p:sp>
      <p:sp>
        <p:nvSpPr>
          <p:cNvPr id="1026" name="Rectangle 2"/>
          <p:cNvSpPr>
            <a:spLocks noChangeArrowheads="1"/>
          </p:cNvSpPr>
          <p:nvPr/>
        </p:nvSpPr>
        <p:spPr bwMode="auto">
          <a:xfrm>
            <a:off x="3635896" y="3140968"/>
            <a:ext cx="5184576"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o-RO"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Puis au fil du temps, à partir du XVIIIe siècle, les femmes vont commencer à porter plainte. Les pensées évoluent lentement, faisant émerger le droit pour les femmes de ne pas être battue.</a:t>
            </a:r>
            <a:endParaRPr kumimoji="0" lang="ro-RO"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6" name="Picture 5" descr="14 choses sur le viol que tout le monde devrait connaître.png"/>
          <p:cNvPicPr>
            <a:picLocks noChangeAspect="1"/>
          </p:cNvPicPr>
          <p:nvPr/>
        </p:nvPicPr>
        <p:blipFill>
          <a:blip r:embed="rId1" cstate="print"/>
          <a:stretch>
            <a:fillRect/>
          </a:stretch>
        </p:blipFill>
        <p:spPr>
          <a:xfrm>
            <a:off x="5868144" y="260648"/>
            <a:ext cx="2592288" cy="1641921"/>
          </a:xfrm>
          <a:prstGeom prst="rect">
            <a:avLst/>
          </a:prstGeom>
        </p:spPr>
      </p:pic>
      <p:pic>
        <p:nvPicPr>
          <p:cNvPr id="7" name="Picture 6" descr="Juliette Oberndorfer's Concept Art with a Mid-Century Aesthetic.jpg"/>
          <p:cNvPicPr>
            <a:picLocks noChangeAspect="1"/>
          </p:cNvPicPr>
          <p:nvPr/>
        </p:nvPicPr>
        <p:blipFill>
          <a:blip r:embed="rId2" cstate="print"/>
          <a:stretch>
            <a:fillRect/>
          </a:stretch>
        </p:blipFill>
        <p:spPr>
          <a:xfrm>
            <a:off x="539552" y="3068960"/>
            <a:ext cx="2664296" cy="35730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369332"/>
          </a:xfrm>
          <a:prstGeom prst="rect">
            <a:avLst/>
          </a:prstGeom>
          <a:solidFill>
            <a:schemeClr val="accent2">
              <a:lumMod val="20000"/>
              <a:lumOff val="80000"/>
            </a:schemeClr>
          </a:solidFill>
        </p:spPr>
        <p:txBody>
          <a:bodyPr wrap="square">
            <a:spAutoFit/>
          </a:bodyPr>
          <a:lstStyle/>
          <a:p>
            <a:r>
              <a:rPr lang="ro-RO" i="1" dirty="0" smtClean="0">
                <a:latin typeface="Times New Roman" panose="02020603050405020304" pitchFamily="18" charset="0"/>
                <a:cs typeface="Times New Roman" panose="02020603050405020304" pitchFamily="18" charset="0"/>
              </a:rPr>
              <a:t>« 51% d’entre elles sont diplômées de l’enseignement supérieur contre  37% chez les garçons. »</a:t>
            </a:r>
            <a:r>
              <a:rPr lang="ro-RO" dirty="0" smtClean="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p:txBody>
      </p:sp>
      <p:sp>
        <p:nvSpPr>
          <p:cNvPr id="5121" name="Rectangle 1"/>
          <p:cNvSpPr>
            <a:spLocks noChangeArrowheads="1"/>
          </p:cNvSpPr>
          <p:nvPr/>
        </p:nvSpPr>
        <p:spPr bwMode="auto">
          <a:xfrm>
            <a:off x="3419872" y="1484784"/>
            <a:ext cx="2880320" cy="369331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o-RO"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Pour conclure, Michelle Perrot souligne l’écart qui règne entre « la loi et les faits ». Les femmes n’ont toujours pas accès à tous les métiers, elles ne sont pas décisionnaires, et le partage des tâches ménagères n’est pas encore bien généralisé. Elle considère que le chemin est encore long à parcourir avant d’atteindre l’égalité avec les hommes.</a:t>
            </a:r>
            <a:endParaRPr kumimoji="0" lang="ro-RO"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3" descr="Vector Illustration — Simply Whyte Design.jpg"/>
          <p:cNvPicPr>
            <a:picLocks noChangeAspect="1"/>
          </p:cNvPicPr>
          <p:nvPr/>
        </p:nvPicPr>
        <p:blipFill>
          <a:blip r:embed="rId1" cstate="print"/>
          <a:stretch>
            <a:fillRect/>
          </a:stretch>
        </p:blipFill>
        <p:spPr>
          <a:xfrm>
            <a:off x="467544" y="980728"/>
            <a:ext cx="2880320" cy="5229200"/>
          </a:xfrm>
          <a:prstGeom prst="rect">
            <a:avLst/>
          </a:prstGeom>
        </p:spPr>
      </p:pic>
      <p:pic>
        <p:nvPicPr>
          <p:cNvPr id="5" name="Picture 4" descr="Nobody asked.png"/>
          <p:cNvPicPr>
            <a:picLocks noChangeAspect="1"/>
          </p:cNvPicPr>
          <p:nvPr/>
        </p:nvPicPr>
        <p:blipFill>
          <a:blip r:embed="rId2" cstate="print"/>
          <a:stretch>
            <a:fillRect/>
          </a:stretch>
        </p:blipFill>
        <p:spPr>
          <a:xfrm>
            <a:off x="6444208" y="4653136"/>
            <a:ext cx="2068738" cy="1988840"/>
          </a:xfrm>
          <a:prstGeom prst="rect">
            <a:avLst/>
          </a:prstGeom>
        </p:spPr>
      </p:pic>
      <p:pic>
        <p:nvPicPr>
          <p:cNvPr id="6" name="Picture 5" descr="BUSINESS LOGO Custom 1 Person Illustration Portrait.jpg"/>
          <p:cNvPicPr>
            <a:picLocks noChangeAspect="1"/>
          </p:cNvPicPr>
          <p:nvPr/>
        </p:nvPicPr>
        <p:blipFill>
          <a:blip r:embed="rId3" cstate="print"/>
          <a:stretch>
            <a:fillRect/>
          </a:stretch>
        </p:blipFill>
        <p:spPr>
          <a:xfrm>
            <a:off x="6444208" y="908720"/>
            <a:ext cx="2376265" cy="36450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Chapitre</a:t>
            </a:r>
            <a:r>
              <a:rPr lang="en-US" dirty="0" smtClean="0">
                <a:latin typeface="Times New Roman" panose="02020603050405020304" pitchFamily="18" charset="0"/>
                <a:cs typeface="Times New Roman" panose="02020603050405020304" pitchFamily="18" charset="0"/>
              </a:rPr>
              <a:t> III</a:t>
            </a:r>
            <a:endParaRPr lang="ro-RO"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40768"/>
            <a:ext cx="8229600" cy="4785395"/>
          </a:xfrm>
        </p:spPr>
        <p:txBody>
          <a:bodyPr anchor="t"/>
          <a:lstStyle/>
          <a:p>
            <a:pPr>
              <a:buNone/>
            </a:pPr>
            <a:r>
              <a:rPr lang="ro-RO" sz="2000" dirty="0" smtClean="0">
                <a:latin typeface="Times New Roman" panose="02020603050405020304" pitchFamily="18" charset="0"/>
                <a:cs typeface="Times New Roman" panose="02020603050405020304" pitchFamily="18" charset="0"/>
              </a:rPr>
              <a:t>         Pour quand la parité appliquée ? Non les femmes n’ont pas encore gagné tous leurs droits, ni l’égalité avec les hommes. La disparité des salaires entre femmes et hommes, pour un travail égal, le prouve chaque jour</a:t>
            </a:r>
            <a:r>
              <a:rPr lang="ro-RO" dirty="0" smtClean="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p:txBody>
      </p:sp>
      <p:pic>
        <p:nvPicPr>
          <p:cNvPr id="4" name="Picture 3" descr="orange portrait illustration by shakira naé #illustration #shakiranae #model #fashion #orange #art.png"/>
          <p:cNvPicPr>
            <a:picLocks noChangeAspect="1"/>
          </p:cNvPicPr>
          <p:nvPr/>
        </p:nvPicPr>
        <p:blipFill>
          <a:blip r:embed="rId1" cstate="print"/>
          <a:stretch>
            <a:fillRect/>
          </a:stretch>
        </p:blipFill>
        <p:spPr>
          <a:xfrm>
            <a:off x="5364088" y="2996952"/>
            <a:ext cx="2502024" cy="3573016"/>
          </a:xfrm>
          <a:prstGeom prst="rect">
            <a:avLst/>
          </a:prstGeom>
        </p:spPr>
      </p:pic>
      <p:pic>
        <p:nvPicPr>
          <p:cNvPr id="5" name="Picture 4" descr="descărcare (2).jpg"/>
          <p:cNvPicPr>
            <a:picLocks noChangeAspect="1"/>
          </p:cNvPicPr>
          <p:nvPr/>
        </p:nvPicPr>
        <p:blipFill>
          <a:blip r:embed="rId2" cstate="print"/>
          <a:stretch>
            <a:fillRect/>
          </a:stretch>
        </p:blipFill>
        <p:spPr>
          <a:xfrm>
            <a:off x="1331641" y="2996952"/>
            <a:ext cx="2520280" cy="345638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Conclusion</a:t>
            </a:r>
            <a:endParaRPr lang="ro-RO"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None/>
            </a:pPr>
            <a:r>
              <a:rPr lang="ro-RO"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Une femme et un homme, debout, marchant dans le même sens, libres et égaux en droits, partageant des valeurs de paix, d’amour et de respect mutuel… Ne serait-ce pas un beau couple pour notre XXIe siècle?....</a:t>
            </a:r>
            <a:endParaRPr lang="ro-RO" sz="2000" dirty="0" smtClean="0">
              <a:latin typeface="Times New Roman" panose="02020603050405020304" pitchFamily="18" charset="0"/>
              <a:cs typeface="Times New Roman" panose="02020603050405020304" pitchFamily="18" charset="0"/>
            </a:endParaRPr>
          </a:p>
          <a:p>
            <a:endParaRPr lang="ro-RO" sz="2000" dirty="0"/>
          </a:p>
        </p:txBody>
      </p:sp>
      <p:pic>
        <p:nvPicPr>
          <p:cNvPr id="4" name="Picture 3" descr="L'égalité.jpg"/>
          <p:cNvPicPr>
            <a:picLocks noChangeAspect="1"/>
          </p:cNvPicPr>
          <p:nvPr/>
        </p:nvPicPr>
        <p:blipFill>
          <a:blip r:embed="rId1" cstate="print"/>
          <a:stretch>
            <a:fillRect/>
          </a:stretch>
        </p:blipFill>
        <p:spPr>
          <a:xfrm>
            <a:off x="5076056" y="3068960"/>
            <a:ext cx="2670944" cy="3535040"/>
          </a:xfrm>
          <a:prstGeom prst="rect">
            <a:avLst/>
          </a:prstGeom>
        </p:spPr>
      </p:pic>
      <p:pic>
        <p:nvPicPr>
          <p:cNvPr id="5" name="Picture 4" descr="Vintage Couple Man Woman Graphic Image Art Fabric Block Doodaba.jpg"/>
          <p:cNvPicPr>
            <a:picLocks noChangeAspect="1"/>
          </p:cNvPicPr>
          <p:nvPr/>
        </p:nvPicPr>
        <p:blipFill>
          <a:blip r:embed="rId2" cstate="print"/>
          <a:stretch>
            <a:fillRect/>
          </a:stretch>
        </p:blipFill>
        <p:spPr>
          <a:xfrm>
            <a:off x="1475656" y="3068960"/>
            <a:ext cx="2990081" cy="3429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764704"/>
            <a:ext cx="9144000" cy="9233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o-RO" b="0" i="1"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„J'écris sur des femmes qui ont trouvé la force de surmonter leurs difficultés. Elles ne sont pas sauvées par un prince sur un cheval blanc. En ce sens, j'écris un peu sur moi.”</a:t>
            </a:r>
            <a:endParaRPr kumimoji="0" lang="ro-RO"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ro-RO"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Mary Higgins Clark</a:t>
            </a:r>
            <a:endParaRPr kumimoji="0" lang="ro-RO"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pic>
        <p:nvPicPr>
          <p:cNvPr id="4" name="Picture 3" descr="Freelance illustrator &amp; animator based in Stockholm, Sweden_.png"/>
          <p:cNvPicPr>
            <a:picLocks noChangeAspect="1"/>
          </p:cNvPicPr>
          <p:nvPr/>
        </p:nvPicPr>
        <p:blipFill>
          <a:blip r:embed="rId1" cstate="print"/>
          <a:stretch>
            <a:fillRect/>
          </a:stretch>
        </p:blipFill>
        <p:spPr>
          <a:xfrm>
            <a:off x="2915816" y="1916832"/>
            <a:ext cx="3177444" cy="45091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t>Sitographie</a:t>
            </a:r>
            <a:endParaRPr lang="ro-RO" dirty="0"/>
          </a:p>
        </p:txBody>
      </p:sp>
      <p:sp>
        <p:nvSpPr>
          <p:cNvPr id="3" name="Content Placeholder 2"/>
          <p:cNvSpPr>
            <a:spLocks noGrp="1"/>
          </p:cNvSpPr>
          <p:nvPr>
            <p:ph idx="1"/>
          </p:nvPr>
        </p:nvSpPr>
        <p:spPr>
          <a:xfrm>
            <a:off x="457200" y="1340768"/>
            <a:ext cx="8229600" cy="5184576"/>
          </a:xfrm>
        </p:spPr>
        <p:txBody>
          <a:bodyPr>
            <a:normAutofit fontScale="47500" lnSpcReduction="20000"/>
          </a:bodyPr>
          <a:lstStyle/>
          <a:p>
            <a:endParaRPr lang="ro-RO" dirty="0" smtClean="0"/>
          </a:p>
          <a:p>
            <a:pPr lvl="0" algn="just"/>
            <a:r>
              <a:rPr lang="ro-RO" u="sng" dirty="0" smtClean="0"/>
              <a:t>https://books.google.ro/books?id=-SLnzX6GcqsC&amp;pg=PA125&amp;lpg=PA125&amp;dq=le+statut+sociale+de+la+femme&amp;source=bl&amp;ots=1sdBTVV9Jd&amp;sig=ACfU3U2Lj_h8o9rUzhwKRiMSInnPT_kU3Q&amp;hl=ro&amp;sa=X&amp;ved=2ahUKEwiercfspMLoAhVIs4sKHRqYBE0Q6AEwEnoECAgQAQ#v=onepage&amp;q=le%20statut%20sociale%20de%20la%20femme&amp;f=false</a:t>
            </a:r>
            <a:endParaRPr lang="ro-RO" dirty="0" smtClean="0"/>
          </a:p>
          <a:p>
            <a:pPr lvl="0" algn="just"/>
            <a:r>
              <a:rPr lang="ro-RO" u="sng" dirty="0" smtClean="0"/>
              <a:t>https://www.grasset.fr/livres/femmes-dhier-et-daujourdhui-9782246855354</a:t>
            </a:r>
            <a:endParaRPr lang="ro-RO" dirty="0" smtClean="0"/>
          </a:p>
          <a:p>
            <a:pPr lvl="0" algn="just"/>
            <a:r>
              <a:rPr lang="ro-RO" u="sng" dirty="0" smtClean="0"/>
              <a:t>https://www.sfsc.fr/publi/pub2909.htm</a:t>
            </a:r>
            <a:endParaRPr lang="ro-RO" dirty="0" smtClean="0"/>
          </a:p>
          <a:p>
            <a:pPr lvl="0" algn="just"/>
            <a:r>
              <a:rPr lang="ro-RO" u="sng" dirty="0" smtClean="0"/>
              <a:t>https://vivre-ensemble.be/Femmes-d-hier-femmes-d-aujourd-hui-femmes-de-demain-locale-de-Vie-Feminine</a:t>
            </a:r>
            <a:endParaRPr lang="ro-RO" dirty="0" smtClean="0"/>
          </a:p>
          <a:p>
            <a:pPr lvl="0" algn="just"/>
            <a:r>
              <a:rPr lang="ro-RO" u="sng" dirty="0" smtClean="0"/>
              <a:t>https://fr.quora.com/Quelle-est-la-diff%C3%A9rence-entre-la-femme-dhier-et-la-femme-daujourdhui</a:t>
            </a:r>
            <a:endParaRPr lang="ro-RO" dirty="0" smtClean="0"/>
          </a:p>
          <a:p>
            <a:pPr lvl="0" algn="just"/>
            <a:r>
              <a:rPr lang="ro-RO" u="sng" dirty="0" smtClean="0"/>
              <a:t>https://</a:t>
            </a:r>
            <a:r>
              <a:rPr lang="ro-RO" u="sng" dirty="0" smtClean="0"/>
              <a:t>www.desfemmes.fr/livre-cd-audio/voix-de-femmes-dhier-et-daujourdhui-pour-demain</a:t>
            </a:r>
            <a:r>
              <a:rPr lang="ro-RO" u="sng" dirty="0" smtClean="0"/>
              <a:t>/</a:t>
            </a:r>
            <a:endParaRPr lang="ro-RO" dirty="0" smtClean="0"/>
          </a:p>
          <a:p>
            <a:pPr lvl="0" algn="just"/>
            <a:r>
              <a:rPr lang="ro-RO" u="sng" dirty="0" smtClean="0"/>
              <a:t>https://www.cairn.info/revue-reflets-et-perspectives-de-la-vie-economique-2002-1-page-109.htm</a:t>
            </a:r>
            <a:endParaRPr lang="ro-RO" dirty="0" smtClean="0"/>
          </a:p>
          <a:p>
            <a:pPr lvl="0" algn="just"/>
            <a:r>
              <a:rPr lang="ro-RO" u="sng" dirty="0" smtClean="0"/>
              <a:t>https://bigbluebook.org/fr/84/4/</a:t>
            </a:r>
            <a:endParaRPr lang="ro-RO" dirty="0" smtClean="0"/>
          </a:p>
          <a:p>
            <a:pPr lvl="0" algn="just"/>
            <a:r>
              <a:rPr lang="ro-RO" u="sng" dirty="0" smtClean="0"/>
              <a:t>https://www.cairn.info/la-femme-dans-la-societe-francaise--9782130521730-page-3.htm</a:t>
            </a:r>
            <a:endParaRPr lang="ro-RO" dirty="0" smtClean="0"/>
          </a:p>
          <a:p>
            <a:pPr lvl="0" algn="just"/>
            <a:r>
              <a:rPr lang="ro-RO" u="sng" dirty="0" smtClean="0"/>
              <a:t>https://www.monde-diplomatique.fr/1968/04/CHATON/28326</a:t>
            </a:r>
            <a:endParaRPr lang="ro-RO" dirty="0" smtClean="0"/>
          </a:p>
          <a:p>
            <a:pPr lvl="0" algn="just"/>
            <a:r>
              <a:rPr lang="ro-RO" u="sng" dirty="0" smtClean="0"/>
              <a:t>https://www.persee.fr/doc/arch_0044-8613_1977_num_13_1_1327</a:t>
            </a:r>
            <a:endParaRPr lang="ro-RO" dirty="0" smtClean="0"/>
          </a:p>
          <a:p>
            <a:pPr lvl="0" algn="just"/>
            <a:r>
              <a:rPr lang="ro-RO" u="sng" dirty="0" smtClean="0"/>
              <a:t>http://www.citoyendedemain.net/agenda/statut-femme</a:t>
            </a:r>
            <a:endParaRPr lang="ro-RO" dirty="0" smtClean="0"/>
          </a:p>
          <a:p>
            <a:pPr lvl="0" algn="just"/>
            <a:r>
              <a:rPr lang="ro-RO" u="sng" dirty="0" smtClean="0"/>
              <a:t>http://femmeetsociete.canalblog.com/</a:t>
            </a:r>
            <a:endParaRPr lang="ro-RO" dirty="0" smtClean="0"/>
          </a:p>
          <a:p>
            <a:pPr lvl="0" algn="just"/>
            <a:r>
              <a:rPr lang="ro-RO" u="sng" dirty="0" smtClean="0"/>
              <a:t>http://www.mideastweb.org/le_statut_de_la_femme_fr.htm</a:t>
            </a:r>
            <a:endParaRPr lang="ro-RO" dirty="0" smtClean="0"/>
          </a:p>
          <a:p>
            <a:pPr lvl="0" algn="just"/>
            <a:r>
              <a:rPr lang="ro-RO" u="sng" dirty="0" smtClean="0"/>
              <a:t>http://www.cafes-citoyens.fr/comptes-rendus/8-la-position-de-la-femme-dans-la-societe</a:t>
            </a:r>
            <a:endParaRPr lang="ro-RO" dirty="0" smtClean="0"/>
          </a:p>
          <a:p>
            <a:pPr algn="just">
              <a:buNone/>
            </a:pPr>
            <a:r>
              <a:rPr lang="ro-RO" dirty="0" smtClean="0"/>
              <a:t> </a:t>
            </a:r>
            <a:endParaRPr lang="ro-RO" dirty="0"/>
          </a:p>
        </p:txBody>
      </p:sp>
      <p:pic>
        <p:nvPicPr>
          <p:cNvPr id="4" name="Picture 3" descr="Illustrated Ladies by Audrey Lee.jpg"/>
          <p:cNvPicPr>
            <a:picLocks noChangeAspect="1"/>
          </p:cNvPicPr>
          <p:nvPr/>
        </p:nvPicPr>
        <p:blipFill>
          <a:blip r:embed="rId1" cstate="print"/>
          <a:stretch>
            <a:fillRect/>
          </a:stretch>
        </p:blipFill>
        <p:spPr>
          <a:xfrm flipH="1">
            <a:off x="6444208" y="404664"/>
            <a:ext cx="1554480" cy="973836"/>
          </a:xfrm>
          <a:prstGeom prst="rect">
            <a:avLst/>
          </a:prstGeom>
        </p:spPr>
      </p:pic>
      <p:pic>
        <p:nvPicPr>
          <p:cNvPr id="5" name="Picture 4" descr="Illustrated Ladies by Audrey Lee.jpg"/>
          <p:cNvPicPr>
            <a:picLocks noChangeAspect="1"/>
          </p:cNvPicPr>
          <p:nvPr/>
        </p:nvPicPr>
        <p:blipFill>
          <a:blip r:embed="rId1" cstate="print"/>
          <a:stretch>
            <a:fillRect/>
          </a:stretch>
        </p:blipFill>
        <p:spPr>
          <a:xfrm>
            <a:off x="971600" y="476672"/>
            <a:ext cx="1554480" cy="9738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840" y="4437112"/>
            <a:ext cx="3240360" cy="923330"/>
          </a:xfrm>
          <a:prstGeom prst="rect">
            <a:avLst/>
          </a:prstGeom>
          <a:noFill/>
        </p:spPr>
        <p:txBody>
          <a:bodyPr wrap="square" rtlCol="0">
            <a:spAutoFit/>
          </a:bodyPr>
          <a:lstStyle/>
          <a:p>
            <a:r>
              <a:rPr lang="ro-RO" sz="5400" dirty="0" smtClean="0"/>
              <a:t>...</a:t>
            </a:r>
            <a:endParaRPr lang="ro-RO" sz="5400" dirty="0"/>
          </a:p>
        </p:txBody>
      </p:sp>
      <p:pic>
        <p:nvPicPr>
          <p:cNvPr id="3" name="Picture 2" descr="Arquivos Mulher-Maravilha - Burn Book.jpg"/>
          <p:cNvPicPr>
            <a:picLocks noChangeAspect="1"/>
          </p:cNvPicPr>
          <p:nvPr/>
        </p:nvPicPr>
        <p:blipFill>
          <a:blip r:embed="rId1" cstate="print"/>
          <a:stretch>
            <a:fillRect/>
          </a:stretch>
        </p:blipFill>
        <p:spPr>
          <a:xfrm>
            <a:off x="4355976" y="764704"/>
            <a:ext cx="3607048" cy="45431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332656"/>
            <a:ext cx="8229600" cy="1143000"/>
          </a:xfrm>
        </p:spPr>
        <p:txBody>
          <a:bodyPr/>
          <a:lstStyle/>
          <a:p>
            <a:r>
              <a:rPr lang="en-US" dirty="0" err="1" smtClean="0">
                <a:latin typeface="Times New Roman" panose="02020603050405020304" pitchFamily="18" charset="0"/>
                <a:cs typeface="Times New Roman" panose="02020603050405020304" pitchFamily="18" charset="0"/>
              </a:rPr>
              <a:t>Sommaire</a:t>
            </a:r>
            <a:endParaRPr lang="ro-RO"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628800"/>
            <a:ext cx="8229600" cy="4525963"/>
          </a:xfrm>
        </p:spPr>
        <p:txBody>
          <a:bodyPr>
            <a:normAutofit fontScale="55000" lnSpcReduction="20000"/>
          </a:bodyPr>
          <a:lstStyle/>
          <a:p>
            <a:pPr>
              <a:buFont typeface="Wingdings" panose="05000000000000000000" pitchFamily="2" charset="2"/>
              <a:buChar char="v"/>
            </a:pPr>
            <a:r>
              <a:rPr lang="ro-RO" dirty="0" smtClean="0">
                <a:latin typeface="Times New Roman" panose="02020603050405020304" pitchFamily="18" charset="0"/>
                <a:cs typeface="Times New Roman" panose="02020603050405020304" pitchFamily="18" charset="0"/>
              </a:rPr>
              <a:t>Introduction.</a:t>
            </a:r>
            <a:endParaRPr lang="ro-RO"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o-RO" dirty="0" smtClean="0">
                <a:latin typeface="Times New Roman" panose="02020603050405020304" pitchFamily="18" charset="0"/>
                <a:cs typeface="Times New Roman" panose="02020603050405020304" pitchFamily="18" charset="0"/>
              </a:rPr>
              <a:t>Chapitre I</a:t>
            </a:r>
            <a:endParaRPr lang="ro-RO" dirty="0" smtClean="0">
              <a:latin typeface="Times New Roman" panose="02020603050405020304" pitchFamily="18" charset="0"/>
              <a:cs typeface="Times New Roman" panose="02020603050405020304" pitchFamily="18" charset="0"/>
            </a:endParaRPr>
          </a:p>
          <a:p>
            <a:pPr>
              <a:buNone/>
            </a:pPr>
            <a:r>
              <a:rPr lang="ro-RO" dirty="0" smtClean="0">
                <a:latin typeface="Times New Roman" panose="02020603050405020304" pitchFamily="18" charset="0"/>
                <a:cs typeface="Times New Roman" panose="02020603050405020304" pitchFamily="18" charset="0"/>
              </a:rPr>
              <a:t>                1.1 De tout temps on a inferiorise la femme.</a:t>
            </a:r>
            <a:endParaRPr lang="ro-RO" dirty="0" smtClean="0">
              <a:latin typeface="Times New Roman" panose="02020603050405020304" pitchFamily="18" charset="0"/>
              <a:cs typeface="Times New Roman" panose="02020603050405020304" pitchFamily="18" charset="0"/>
            </a:endParaRPr>
          </a:p>
          <a:p>
            <a:pPr>
              <a:buNone/>
            </a:pPr>
            <a:r>
              <a:rPr lang="ro-RO" dirty="0" smtClean="0">
                <a:latin typeface="Times New Roman" panose="02020603050405020304" pitchFamily="18" charset="0"/>
                <a:cs typeface="Times New Roman" panose="02020603050405020304" pitchFamily="18" charset="0"/>
              </a:rPr>
              <a:t>                 1.2 Le &lt;&lt; modele archaique dominant&gt;&gt;.</a:t>
            </a:r>
            <a:endParaRPr lang="ro-RO" dirty="0" smtClean="0">
              <a:latin typeface="Times New Roman" panose="02020603050405020304" pitchFamily="18" charset="0"/>
              <a:cs typeface="Times New Roman" panose="02020603050405020304" pitchFamily="18" charset="0"/>
            </a:endParaRPr>
          </a:p>
          <a:p>
            <a:pPr>
              <a:buNone/>
            </a:pPr>
            <a:r>
              <a:rPr lang="ro-RO" dirty="0" smtClean="0">
                <a:latin typeface="Times New Roman" panose="02020603050405020304" pitchFamily="18" charset="0"/>
                <a:cs typeface="Times New Roman" panose="02020603050405020304" pitchFamily="18" charset="0"/>
              </a:rPr>
              <a:t>                 1.3Quand les hommes s approprient les femmes.</a:t>
            </a:r>
            <a:endParaRPr lang="ro-RO"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o-RO" dirty="0" smtClean="0">
                <a:latin typeface="Times New Roman" panose="02020603050405020304" pitchFamily="18" charset="0"/>
                <a:cs typeface="Times New Roman" panose="02020603050405020304" pitchFamily="18" charset="0"/>
              </a:rPr>
              <a:t>Chapitre II</a:t>
            </a:r>
            <a:endParaRPr lang="ro-RO" dirty="0" smtClean="0">
              <a:latin typeface="Times New Roman" panose="02020603050405020304" pitchFamily="18" charset="0"/>
              <a:cs typeface="Times New Roman" panose="02020603050405020304" pitchFamily="18" charset="0"/>
            </a:endParaRPr>
          </a:p>
          <a:p>
            <a:pPr>
              <a:buNone/>
            </a:pPr>
            <a:r>
              <a:rPr lang="ro-RO" dirty="0" smtClean="0">
                <a:latin typeface="Times New Roman" panose="02020603050405020304" pitchFamily="18" charset="0"/>
                <a:cs typeface="Times New Roman" panose="02020603050405020304" pitchFamily="18" charset="0"/>
              </a:rPr>
              <a:t>                2.1Et avec ca ,vous prenderez bien un peu de mutilation</a:t>
            </a:r>
            <a:endParaRPr lang="ro-RO" dirty="0" smtClean="0">
              <a:latin typeface="Times New Roman" panose="02020603050405020304" pitchFamily="18" charset="0"/>
              <a:cs typeface="Times New Roman" panose="02020603050405020304" pitchFamily="18" charset="0"/>
            </a:endParaRPr>
          </a:p>
          <a:p>
            <a:pPr>
              <a:buNone/>
            </a:pPr>
            <a:r>
              <a:rPr lang="ro-RO" dirty="0" smtClean="0">
                <a:latin typeface="Times New Roman" panose="02020603050405020304" pitchFamily="18" charset="0"/>
                <a:cs typeface="Times New Roman" panose="02020603050405020304" pitchFamily="18" charset="0"/>
              </a:rPr>
              <a:t> sexuelle.</a:t>
            </a:r>
            <a:endParaRPr lang="ro-RO" dirty="0" smtClean="0">
              <a:latin typeface="Times New Roman" panose="02020603050405020304" pitchFamily="18" charset="0"/>
              <a:cs typeface="Times New Roman" panose="02020603050405020304" pitchFamily="18" charset="0"/>
            </a:endParaRPr>
          </a:p>
          <a:p>
            <a:pPr>
              <a:buNone/>
            </a:pPr>
            <a:r>
              <a:rPr lang="ro-RO" dirty="0" smtClean="0">
                <a:latin typeface="Times New Roman" panose="02020603050405020304" pitchFamily="18" charset="0"/>
                <a:cs typeface="Times New Roman" panose="02020603050405020304" pitchFamily="18" charset="0"/>
              </a:rPr>
              <a:t>                2.2 Une peurre irrationnelle des femmes.</a:t>
            </a:r>
            <a:endParaRPr lang="ro-RO" dirty="0" smtClean="0">
              <a:latin typeface="Times New Roman" panose="02020603050405020304" pitchFamily="18" charset="0"/>
              <a:cs typeface="Times New Roman" panose="02020603050405020304" pitchFamily="18" charset="0"/>
            </a:endParaRPr>
          </a:p>
          <a:p>
            <a:pPr>
              <a:buNone/>
            </a:pPr>
            <a:r>
              <a:rPr lang="ro-RO" dirty="0" smtClean="0">
                <a:latin typeface="Times New Roman" panose="02020603050405020304" pitchFamily="18" charset="0"/>
                <a:cs typeface="Times New Roman" panose="02020603050405020304" pitchFamily="18" charset="0"/>
              </a:rPr>
              <a:t>                 2.3 La violance des hommes sur la femme.</a:t>
            </a:r>
            <a:endParaRPr lang="ro-RO" dirty="0" smtClean="0">
              <a:latin typeface="Times New Roman" panose="02020603050405020304" pitchFamily="18" charset="0"/>
              <a:cs typeface="Times New Roman" panose="02020603050405020304" pitchFamily="18" charset="0"/>
            </a:endParaRPr>
          </a:p>
          <a:p>
            <a:pPr>
              <a:buNone/>
            </a:pPr>
            <a:r>
              <a:rPr lang="ro-RO" dirty="0" smtClean="0">
                <a:latin typeface="Times New Roman" panose="02020603050405020304" pitchFamily="18" charset="0"/>
                <a:cs typeface="Times New Roman" panose="02020603050405020304" pitchFamily="18" charset="0"/>
              </a:rPr>
              <a:t>                 2.4. Une violence qui perdure de nos jours.</a:t>
            </a:r>
            <a:endParaRPr lang="ro-RO" dirty="0" smtClean="0">
              <a:latin typeface="Times New Roman" panose="02020603050405020304" pitchFamily="18" charset="0"/>
              <a:cs typeface="Times New Roman" panose="02020603050405020304" pitchFamily="18" charset="0"/>
            </a:endParaRPr>
          </a:p>
          <a:p>
            <a:pPr>
              <a:buNone/>
            </a:pPr>
            <a:r>
              <a:rPr lang="ro-RO" dirty="0" smtClean="0">
                <a:latin typeface="Times New Roman" panose="02020603050405020304" pitchFamily="18" charset="0"/>
                <a:cs typeface="Times New Roman" panose="02020603050405020304" pitchFamily="18" charset="0"/>
              </a:rPr>
              <a:t>                 2.5 La contradiction entre la loi et les faites.</a:t>
            </a:r>
            <a:endParaRPr lang="ro-RO"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o-RO" dirty="0" smtClean="0">
                <a:latin typeface="Times New Roman" panose="02020603050405020304" pitchFamily="18" charset="0"/>
                <a:cs typeface="Times New Roman" panose="02020603050405020304" pitchFamily="18" charset="0"/>
              </a:rPr>
              <a:t>Chapitre III</a:t>
            </a:r>
            <a:endParaRPr lang="ro-RO" dirty="0" smtClean="0">
              <a:latin typeface="Times New Roman" panose="02020603050405020304" pitchFamily="18" charset="0"/>
              <a:cs typeface="Times New Roman" panose="02020603050405020304" pitchFamily="18" charset="0"/>
            </a:endParaRPr>
          </a:p>
          <a:p>
            <a:pPr>
              <a:buNone/>
            </a:pPr>
            <a:r>
              <a:rPr lang="ro-RO" dirty="0" smtClean="0">
                <a:latin typeface="Times New Roman" panose="02020603050405020304" pitchFamily="18" charset="0"/>
                <a:cs typeface="Times New Roman" panose="02020603050405020304" pitchFamily="18" charset="0"/>
              </a:rPr>
              <a:t>                  3.1 Quelques dates.</a:t>
            </a:r>
            <a:endParaRPr lang="ro-RO"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o-RO" dirty="0" smtClean="0">
                <a:latin typeface="Times New Roman" panose="02020603050405020304" pitchFamily="18" charset="0"/>
                <a:cs typeface="Times New Roman" panose="02020603050405020304" pitchFamily="18" charset="0"/>
              </a:rPr>
              <a:t>Conclusion.</a:t>
            </a:r>
            <a:endParaRPr lang="ro-RO"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o-RO" dirty="0" smtClean="0">
                <a:latin typeface="Times New Roman" panose="02020603050405020304" pitchFamily="18" charset="0"/>
                <a:cs typeface="Times New Roman" panose="02020603050405020304" pitchFamily="18" charset="0"/>
              </a:rPr>
              <a:t>Sitographie.</a:t>
            </a:r>
            <a:endParaRPr lang="ro-RO" dirty="0"/>
          </a:p>
        </p:txBody>
      </p:sp>
      <p:pic>
        <p:nvPicPr>
          <p:cNvPr id="5" name="Picture 4" descr="OpenLetr — The Beauty Culture is Changing, Thanks to Us.jpg"/>
          <p:cNvPicPr>
            <a:picLocks noChangeAspect="1"/>
          </p:cNvPicPr>
          <p:nvPr/>
        </p:nvPicPr>
        <p:blipFill>
          <a:blip r:embed="rId1" cstate="print"/>
          <a:stretch>
            <a:fillRect/>
          </a:stretch>
        </p:blipFill>
        <p:spPr>
          <a:xfrm>
            <a:off x="6372200" y="0"/>
            <a:ext cx="27718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1143000"/>
          </a:xfrm>
        </p:spPr>
        <p:txBody>
          <a:bodyPr/>
          <a:lstStyle/>
          <a:p>
            <a:r>
              <a:rPr lang="en-US" dirty="0" smtClean="0">
                <a:latin typeface="Times New Roman" panose="02020603050405020304" pitchFamily="18" charset="0"/>
                <a:cs typeface="Times New Roman" panose="02020603050405020304" pitchFamily="18" charset="0"/>
              </a:rPr>
              <a:t>Introduction</a:t>
            </a:r>
            <a:endParaRPr lang="ro-RO"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4544" y="1340768"/>
            <a:ext cx="5760640" cy="4525963"/>
          </a:xfrm>
        </p:spPr>
        <p:txBody>
          <a:bodyPr>
            <a:normAutofit/>
          </a:bodyPr>
          <a:lstStyle/>
          <a:p>
            <a:pPr algn="ctr">
              <a:buNone/>
            </a:pPr>
            <a:r>
              <a:rPr lang="ro-RO" b="1" dirty="0" smtClean="0"/>
              <a:t>      </a:t>
            </a:r>
            <a:r>
              <a:rPr lang="ro-RO" sz="1800" dirty="0" smtClean="0">
                <a:latin typeface="Times New Roman" panose="02020603050405020304" pitchFamily="18" charset="0"/>
                <a:cs typeface="Times New Roman" panose="02020603050405020304" pitchFamily="18" charset="0"/>
              </a:rPr>
              <a:t>La femme a-t-elle gagné le titre d’</a:t>
            </a:r>
            <a:r>
              <a:rPr lang="ro-RO" sz="1800" b="1" i="1" dirty="0" smtClean="0">
                <a:latin typeface="Times New Roman" panose="02020603050405020304" pitchFamily="18" charset="0"/>
                <a:cs typeface="Times New Roman" panose="02020603050405020304" pitchFamily="18" charset="0"/>
              </a:rPr>
              <a:t>être</a:t>
            </a:r>
            <a:endParaRPr lang="ro-RO" sz="1800" b="1" i="1" dirty="0" smtClean="0">
              <a:latin typeface="Times New Roman" panose="02020603050405020304" pitchFamily="18" charset="0"/>
              <a:cs typeface="Times New Roman" panose="02020603050405020304" pitchFamily="18" charset="0"/>
            </a:endParaRPr>
          </a:p>
          <a:p>
            <a:pPr algn="ctr">
              <a:buNone/>
            </a:pPr>
            <a:r>
              <a:rPr lang="ro-RO" sz="1800" b="1" i="1" dirty="0" smtClean="0">
                <a:latin typeface="Times New Roman" panose="02020603050405020304" pitchFamily="18" charset="0"/>
                <a:cs typeface="Times New Roman" panose="02020603050405020304" pitchFamily="18" charset="0"/>
              </a:rPr>
              <a:t> humain comme les hommes </a:t>
            </a:r>
            <a:r>
              <a:rPr lang="ro-RO" sz="1800" dirty="0" smtClean="0">
                <a:latin typeface="Times New Roman" panose="02020603050405020304" pitchFamily="18" charset="0"/>
                <a:cs typeface="Times New Roman" panose="02020603050405020304" pitchFamily="18" charset="0"/>
              </a:rPr>
              <a:t>? Vivons-nous dans</a:t>
            </a:r>
            <a:endParaRPr lang="ro-RO" sz="1800" dirty="0" smtClean="0">
              <a:latin typeface="Times New Roman" panose="02020603050405020304" pitchFamily="18" charset="0"/>
              <a:cs typeface="Times New Roman" panose="02020603050405020304" pitchFamily="18" charset="0"/>
            </a:endParaRPr>
          </a:p>
          <a:p>
            <a:pPr algn="ctr">
              <a:buNone/>
            </a:pPr>
            <a:r>
              <a:rPr lang="ro-RO" sz="1800" dirty="0" smtClean="0">
                <a:latin typeface="Times New Roman" panose="02020603050405020304" pitchFamily="18" charset="0"/>
                <a:cs typeface="Times New Roman" panose="02020603050405020304" pitchFamily="18" charset="0"/>
              </a:rPr>
              <a:t> un </a:t>
            </a:r>
            <a:r>
              <a:rPr lang="ro-RO" sz="1800" b="1" i="1" dirty="0" smtClean="0">
                <a:latin typeface="Times New Roman" panose="02020603050405020304" pitchFamily="18" charset="0"/>
                <a:cs typeface="Times New Roman" panose="02020603050405020304" pitchFamily="18" charset="0"/>
              </a:rPr>
              <a:t>monde mixte</a:t>
            </a:r>
            <a:endParaRPr lang="ro-RO" sz="1800" b="1" i="1" dirty="0" smtClean="0">
              <a:latin typeface="Times New Roman" panose="02020603050405020304" pitchFamily="18" charset="0"/>
              <a:cs typeface="Times New Roman" panose="02020603050405020304" pitchFamily="18" charset="0"/>
            </a:endParaRPr>
          </a:p>
          <a:p>
            <a:pPr algn="ctr">
              <a:buNone/>
            </a:pPr>
            <a:r>
              <a:rPr lang="ro-RO" sz="1800" dirty="0" smtClean="0">
                <a:latin typeface="Times New Roman" panose="02020603050405020304" pitchFamily="18" charset="0"/>
                <a:cs typeface="Times New Roman" panose="02020603050405020304" pitchFamily="18" charset="0"/>
              </a:rPr>
              <a:t> où les droits des femmes et des hommes </a:t>
            </a:r>
            <a:endParaRPr lang="ro-RO" sz="1800" dirty="0" smtClean="0">
              <a:latin typeface="Times New Roman" panose="02020603050405020304" pitchFamily="18" charset="0"/>
              <a:cs typeface="Times New Roman" panose="02020603050405020304" pitchFamily="18" charset="0"/>
            </a:endParaRPr>
          </a:p>
          <a:p>
            <a:pPr algn="ctr">
              <a:buNone/>
            </a:pPr>
            <a:r>
              <a:rPr lang="ro-RO" sz="1800" dirty="0" smtClean="0">
                <a:latin typeface="Times New Roman" panose="02020603050405020304" pitchFamily="18" charset="0"/>
                <a:cs typeface="Times New Roman" panose="02020603050405020304" pitchFamily="18" charset="0"/>
              </a:rPr>
              <a:t>sont équitables ? Des questions </a:t>
            </a:r>
            <a:endParaRPr lang="ro-RO" sz="1800" dirty="0" smtClean="0">
              <a:latin typeface="Times New Roman" panose="02020603050405020304" pitchFamily="18" charset="0"/>
              <a:cs typeface="Times New Roman" panose="02020603050405020304" pitchFamily="18" charset="0"/>
            </a:endParaRPr>
          </a:p>
          <a:p>
            <a:pPr algn="ctr">
              <a:buNone/>
            </a:pPr>
            <a:r>
              <a:rPr lang="ro-RO" sz="1800" dirty="0" smtClean="0">
                <a:latin typeface="Times New Roman" panose="02020603050405020304" pitchFamily="18" charset="0"/>
                <a:cs typeface="Times New Roman" panose="02020603050405020304" pitchFamily="18" charset="0"/>
              </a:rPr>
              <a:t>essentielles auxquelles notre société doit maintenant </a:t>
            </a:r>
            <a:endParaRPr lang="ro-RO" sz="1800" dirty="0" smtClean="0">
              <a:latin typeface="Times New Roman" panose="02020603050405020304" pitchFamily="18" charset="0"/>
              <a:cs typeface="Times New Roman" panose="02020603050405020304" pitchFamily="18" charset="0"/>
            </a:endParaRPr>
          </a:p>
          <a:p>
            <a:pPr algn="ctr">
              <a:buNone/>
            </a:pPr>
            <a:r>
              <a:rPr lang="ro-RO" sz="1800" dirty="0" smtClean="0">
                <a:latin typeface="Times New Roman" panose="02020603050405020304" pitchFamily="18" charset="0"/>
                <a:cs typeface="Times New Roman" panose="02020603050405020304" pitchFamily="18" charset="0"/>
              </a:rPr>
              <a:t>répondre concrètement. Ce qui est certain, </a:t>
            </a:r>
            <a:endParaRPr lang="ro-RO" sz="1800" dirty="0" smtClean="0">
              <a:latin typeface="Times New Roman" panose="02020603050405020304" pitchFamily="18" charset="0"/>
              <a:cs typeface="Times New Roman" panose="02020603050405020304" pitchFamily="18" charset="0"/>
            </a:endParaRPr>
          </a:p>
          <a:p>
            <a:pPr algn="ctr">
              <a:buNone/>
            </a:pPr>
            <a:r>
              <a:rPr lang="ro-RO" sz="1800" dirty="0" smtClean="0">
                <a:latin typeface="Times New Roman" panose="02020603050405020304" pitchFamily="18" charset="0"/>
                <a:cs typeface="Times New Roman" panose="02020603050405020304" pitchFamily="18" charset="0"/>
              </a:rPr>
              <a:t>c’est qu’avec ou sans</a:t>
            </a:r>
            <a:endParaRPr lang="ro-RO" sz="1800" dirty="0" smtClean="0">
              <a:latin typeface="Times New Roman" panose="02020603050405020304" pitchFamily="18" charset="0"/>
              <a:cs typeface="Times New Roman" panose="02020603050405020304" pitchFamily="18" charset="0"/>
            </a:endParaRPr>
          </a:p>
          <a:p>
            <a:pPr algn="ctr">
              <a:buNone/>
            </a:pPr>
            <a:r>
              <a:rPr lang="ro-RO" sz="1800" dirty="0" smtClean="0">
                <a:latin typeface="Times New Roman" panose="02020603050405020304" pitchFamily="18" charset="0"/>
                <a:cs typeface="Times New Roman" panose="02020603050405020304" pitchFamily="18" charset="0"/>
              </a:rPr>
              <a:t> eux, les femmes sont bien décidées à construire</a:t>
            </a:r>
            <a:endParaRPr lang="ro-RO" sz="1800" dirty="0" smtClean="0">
              <a:latin typeface="Times New Roman" panose="02020603050405020304" pitchFamily="18" charset="0"/>
              <a:cs typeface="Times New Roman" panose="02020603050405020304" pitchFamily="18" charset="0"/>
            </a:endParaRPr>
          </a:p>
          <a:p>
            <a:pPr algn="ctr">
              <a:buNone/>
            </a:pPr>
            <a:r>
              <a:rPr lang="ro-RO" sz="1800" dirty="0" smtClean="0">
                <a:latin typeface="Times New Roman" panose="02020603050405020304" pitchFamily="18" charset="0"/>
                <a:cs typeface="Times New Roman" panose="02020603050405020304" pitchFamily="18" charset="0"/>
              </a:rPr>
              <a:t> </a:t>
            </a:r>
            <a:r>
              <a:rPr lang="ro-RO" sz="1800" b="1" i="1" dirty="0" smtClean="0">
                <a:latin typeface="Times New Roman" panose="02020603050405020304" pitchFamily="18" charset="0"/>
                <a:cs typeface="Times New Roman" panose="02020603050405020304" pitchFamily="18" charset="0"/>
              </a:rPr>
              <a:t>leur liberté </a:t>
            </a:r>
            <a:r>
              <a:rPr lang="ro-RO" sz="1800" dirty="0" smtClean="0">
                <a:latin typeface="Times New Roman" panose="02020603050405020304" pitchFamily="18" charset="0"/>
                <a:cs typeface="Times New Roman" panose="02020603050405020304" pitchFamily="18" charset="0"/>
              </a:rPr>
              <a:t>et </a:t>
            </a:r>
            <a:r>
              <a:rPr lang="ro-RO" sz="1800" b="1" i="1" dirty="0" smtClean="0">
                <a:latin typeface="Times New Roman" panose="02020603050405020304" pitchFamily="18" charset="0"/>
                <a:cs typeface="Times New Roman" panose="02020603050405020304" pitchFamily="18" charset="0"/>
              </a:rPr>
              <a:t>leur égalité</a:t>
            </a:r>
            <a:r>
              <a:rPr lang="ro-RO" sz="1800" dirty="0" smtClean="0">
                <a:latin typeface="Times New Roman" panose="02020603050405020304" pitchFamily="18" charset="0"/>
                <a:cs typeface="Times New Roman" panose="02020603050405020304" pitchFamily="18" charset="0"/>
              </a:rPr>
              <a:t> </a:t>
            </a:r>
            <a:endParaRPr lang="ro-RO" sz="1800" dirty="0" smtClean="0">
              <a:latin typeface="Times New Roman" panose="02020603050405020304" pitchFamily="18" charset="0"/>
              <a:cs typeface="Times New Roman" panose="02020603050405020304" pitchFamily="18" charset="0"/>
            </a:endParaRPr>
          </a:p>
          <a:p>
            <a:pPr algn="ctr">
              <a:buNone/>
            </a:pPr>
            <a:r>
              <a:rPr lang="ro-RO" sz="1800" dirty="0" smtClean="0">
                <a:latin typeface="Times New Roman" panose="02020603050405020304" pitchFamily="18" charset="0"/>
                <a:cs typeface="Times New Roman" panose="02020603050405020304" pitchFamily="18" charset="0"/>
              </a:rPr>
              <a:t>face aux hommes !</a:t>
            </a:r>
            <a:endParaRPr lang="ro-RO" sz="1800" dirty="0">
              <a:latin typeface="Times New Roman" panose="02020603050405020304" pitchFamily="18" charset="0"/>
              <a:cs typeface="Times New Roman" panose="02020603050405020304" pitchFamily="18" charset="0"/>
            </a:endParaRPr>
          </a:p>
        </p:txBody>
      </p:sp>
      <p:pic>
        <p:nvPicPr>
          <p:cNvPr id="4" name="Picture 3" descr="The Enchantress Poster by Rolf Armstrong.png"/>
          <p:cNvPicPr>
            <a:picLocks noChangeAspect="1"/>
          </p:cNvPicPr>
          <p:nvPr/>
        </p:nvPicPr>
        <p:blipFill>
          <a:blip r:embed="rId1" cstate="print"/>
          <a:stretch>
            <a:fillRect/>
          </a:stretch>
        </p:blipFill>
        <p:spPr>
          <a:xfrm>
            <a:off x="5148064" y="1052736"/>
            <a:ext cx="3744416" cy="5229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620688"/>
            <a:ext cx="2952328" cy="5632311"/>
          </a:xfrm>
          <a:prstGeom prst="rect">
            <a:avLst/>
          </a:prstGeom>
          <a:noFill/>
        </p:spPr>
        <p:txBody>
          <a:bodyPr wrap="square" rtlCol="0">
            <a:spAutoFit/>
          </a:bodyPr>
          <a:lstStyle/>
          <a:p>
            <a:pPr lvl="0" algn="ctr" fontAlgn="base">
              <a:spcBef>
                <a:spcPct val="0"/>
              </a:spcBef>
              <a:spcAft>
                <a:spcPct val="0"/>
              </a:spcAft>
            </a:pPr>
            <a:r>
              <a:rPr lang="ro-RO" i="1" dirty="0" smtClean="0">
                <a:latin typeface="Times New Roman" panose="02020603050405020304" pitchFamily="18" charset="0"/>
                <a:cs typeface="Times New Roman" panose="02020603050405020304" pitchFamily="18" charset="0"/>
              </a:rPr>
              <a:t> La femme poursuit son combat. D’hier à aujourd’hui elle se construit, pas à pas...</a:t>
            </a:r>
            <a:r>
              <a:rPr lang="ro-RO"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o-RO"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ro-RO"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base">
              <a:spcBef>
                <a:spcPct val="0"/>
              </a:spcBef>
              <a:spcAft>
                <a:spcPct val="0"/>
              </a:spcAft>
            </a:pPr>
            <a:r>
              <a:rPr lang="ro-RO"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femmes ont dû mener pour obtenir des droits élémentaires et, en tout premier lieu, le droit essentiel de disposer librement de leur corps.</a:t>
            </a:r>
            <a:endParaRPr lang="ro-RO"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ro-RO"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ro-RO"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ro-RO"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Privées de liberté, de savoir, instrumentalisées pour la reproduction, tel semble avoir été le destin des femmes, tracé par les hommes, et ce, durant des millénaires.</a:t>
            </a:r>
            <a:endParaRPr lang="ro-RO" i="1" dirty="0" smtClean="0">
              <a:latin typeface="Times New Roman" panose="02020603050405020304" pitchFamily="18" charset="0"/>
              <a:cs typeface="Times New Roman" panose="02020603050405020304" pitchFamily="18" charset="0"/>
            </a:endParaRPr>
          </a:p>
          <a:p>
            <a:endParaRPr lang="ro-RO" dirty="0"/>
          </a:p>
        </p:txBody>
      </p:sp>
      <p:pic>
        <p:nvPicPr>
          <p:cNvPr id="4" name="Picture 3" descr="Olga Kurylenko Vogue Italia Fashion Photography.jpg"/>
          <p:cNvPicPr>
            <a:picLocks noChangeAspect="1"/>
          </p:cNvPicPr>
          <p:nvPr/>
        </p:nvPicPr>
        <p:blipFill>
          <a:blip r:embed="rId1" cstate="print"/>
          <a:stretch>
            <a:fillRect/>
          </a:stretch>
        </p:blipFill>
        <p:spPr>
          <a:xfrm>
            <a:off x="5148064" y="188640"/>
            <a:ext cx="2834169" cy="64533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332656"/>
            <a:ext cx="8229600" cy="1143000"/>
          </a:xfrm>
        </p:spPr>
        <p:txBody>
          <a:bodyPr/>
          <a:lstStyle/>
          <a:p>
            <a:r>
              <a:rPr lang="en-US" dirty="0" err="1" smtClean="0">
                <a:latin typeface="Times New Roman" panose="02020603050405020304" pitchFamily="18" charset="0"/>
                <a:cs typeface="Times New Roman" panose="02020603050405020304" pitchFamily="18" charset="0"/>
              </a:rPr>
              <a:t>Chapitre</a:t>
            </a:r>
            <a:r>
              <a:rPr lang="en-US" dirty="0" smtClean="0">
                <a:latin typeface="Times New Roman" panose="02020603050405020304" pitchFamily="18" charset="0"/>
                <a:cs typeface="Times New Roman" panose="02020603050405020304" pitchFamily="18" charset="0"/>
              </a:rPr>
              <a:t> I</a:t>
            </a:r>
            <a:endParaRPr lang="ro-RO"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None/>
            </a:pP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   Malgré les violences, péniblement, elles</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avancent. Elles tentent de s’élever à la hauteur de l’homme. Elles combattent pour devenir, comme lui, un être humain à part entière.</a:t>
            </a:r>
            <a:endParaRPr lang="ro-RO" sz="2000" dirty="0" smtClean="0">
              <a:latin typeface="Times New Roman" panose="02020603050405020304" pitchFamily="18" charset="0"/>
              <a:cs typeface="Times New Roman" panose="02020603050405020304" pitchFamily="18" charset="0"/>
            </a:endParaRPr>
          </a:p>
        </p:txBody>
      </p:sp>
      <p:pic>
        <p:nvPicPr>
          <p:cNvPr id="4" name="Picture 3" descr="The Women's March On Washington Have Released Their Policy Platform, And It's Radical AF.jpg"/>
          <p:cNvPicPr>
            <a:picLocks noChangeAspect="1"/>
          </p:cNvPicPr>
          <p:nvPr/>
        </p:nvPicPr>
        <p:blipFill>
          <a:blip r:embed="rId1" cstate="print"/>
          <a:stretch>
            <a:fillRect/>
          </a:stretch>
        </p:blipFill>
        <p:spPr>
          <a:xfrm>
            <a:off x="5580112" y="188640"/>
            <a:ext cx="1391816" cy="1347192"/>
          </a:xfrm>
          <a:prstGeom prst="rect">
            <a:avLst/>
          </a:prstGeom>
        </p:spPr>
      </p:pic>
      <p:pic>
        <p:nvPicPr>
          <p:cNvPr id="5" name="Picture 4" descr="Unity Letterpress Art Print.jpg"/>
          <p:cNvPicPr>
            <a:picLocks noChangeAspect="1"/>
          </p:cNvPicPr>
          <p:nvPr/>
        </p:nvPicPr>
        <p:blipFill>
          <a:blip r:embed="rId2" cstate="print"/>
          <a:srcRect l="5530" t="19543" r="5530" b="19543"/>
          <a:stretch>
            <a:fillRect/>
          </a:stretch>
        </p:blipFill>
        <p:spPr>
          <a:xfrm>
            <a:off x="899592" y="2852936"/>
            <a:ext cx="3456384" cy="2952328"/>
          </a:xfrm>
          <a:prstGeom prst="rect">
            <a:avLst/>
          </a:prstGeom>
        </p:spPr>
      </p:pic>
      <p:pic>
        <p:nvPicPr>
          <p:cNvPr id="7" name="Picture 6" descr="♡ on Twitter.jpg"/>
          <p:cNvPicPr>
            <a:picLocks noChangeAspect="1"/>
          </p:cNvPicPr>
          <p:nvPr/>
        </p:nvPicPr>
        <p:blipFill>
          <a:blip r:embed="rId3" cstate="print"/>
          <a:stretch>
            <a:fillRect/>
          </a:stretch>
        </p:blipFill>
        <p:spPr>
          <a:xfrm>
            <a:off x="5148064" y="2924944"/>
            <a:ext cx="2497311" cy="28083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827584" y="692696"/>
            <a:ext cx="4320480" cy="535531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ro-RO"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Non pas qu’elles n’en possèdent pas tous les attributs – les recherches en biologie humaine l’ont parfaitement démontrées – mais parce que les hommes les ont maintenues dans cette croyance insoutenable qu’elles leur étaient inférieures.</a:t>
            </a:r>
            <a:endParaRPr kumimoji="0" lang="ro-RO"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ro-RO"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o-RO"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Depuis l’aube de l’humanité, </a:t>
            </a:r>
            <a:r>
              <a:rPr kumimoji="0" lang="ro-RO"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 petite fille </a:t>
            </a:r>
            <a:r>
              <a:rPr kumimoji="0" lang="ro-RO"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appris à grandir dans un état d’infériorité par rapport à l’homme.</a:t>
            </a:r>
            <a:endParaRPr kumimoji="0" lang="ro-RO"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lang="ro-R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ro-RO"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ro-RO"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o-RO"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o-RO"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lang="ro-R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o-RO"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
            </a:r>
            <a:r>
              <a:rPr kumimoji="0" lang="ro-RO"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ien ne permet de justifier la domination d’un sexe sur l’autre. Il n’y a pas une nature spécifiquement féminine ou masculine. Tout est d’origine culturelle....</a:t>
            </a:r>
            <a:endParaRPr kumimoji="0" lang="ro-RO"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755576" y="3933056"/>
            <a:ext cx="7805598" cy="400110"/>
          </a:xfrm>
          <a:prstGeom prst="rect">
            <a:avLst/>
          </a:prstGeom>
          <a:solidFill>
            <a:schemeClr val="accent2">
              <a:lumMod val="60000"/>
              <a:lumOff val="40000"/>
            </a:schemeClr>
          </a:solidFill>
        </p:spPr>
        <p:txBody>
          <a:bodyPr wrap="square" rtlCol="0">
            <a:spAutoFit/>
          </a:bodyPr>
          <a:lstStyle/>
          <a:p>
            <a:r>
              <a:rPr lang="ro-RO"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 valence différentielle des sexes existait déjà dès le paléolithique…»</a:t>
            </a:r>
            <a:r>
              <a:rPr lang="ro-RO"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o-RO" sz="2000" dirty="0"/>
          </a:p>
        </p:txBody>
      </p:sp>
      <p:pic>
        <p:nvPicPr>
          <p:cNvPr id="6" name="Imagine 1"/>
          <p:cNvPicPr/>
          <p:nvPr/>
        </p:nvPicPr>
        <p:blipFill>
          <a:blip r:embed="rId1" cstate="print">
            <a:extLst>
              <a:ext uri="{28A0092B-C50C-407E-A947-70E740481C1C}">
                <a14:useLocalDpi xmlns:a14="http://schemas.microsoft.com/office/drawing/2010/main" val="0"/>
              </a:ext>
            </a:extLst>
          </a:blip>
          <a:stretch>
            <a:fillRect/>
          </a:stretch>
        </p:blipFill>
        <p:spPr>
          <a:xfrm>
            <a:off x="5436096" y="404664"/>
            <a:ext cx="2592288" cy="3240360"/>
          </a:xfrm>
          <a:prstGeom prst="rect">
            <a:avLst/>
          </a:prstGeom>
        </p:spPr>
      </p:pic>
      <p:pic>
        <p:nvPicPr>
          <p:cNvPr id="8" name="Picture 7" descr="portfolio — Wave Creative Studio.png"/>
          <p:cNvPicPr>
            <a:picLocks noChangeAspect="1"/>
          </p:cNvPicPr>
          <p:nvPr/>
        </p:nvPicPr>
        <p:blipFill>
          <a:blip r:embed="rId2" cstate="print"/>
          <a:stretch>
            <a:fillRect/>
          </a:stretch>
        </p:blipFill>
        <p:spPr>
          <a:xfrm>
            <a:off x="5508104" y="4581128"/>
            <a:ext cx="2376265" cy="19442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6768752"/>
          </a:xfrm>
        </p:spPr>
        <p:txBody>
          <a:bodyPr/>
          <a:lstStyle/>
          <a:p>
            <a:pPr>
              <a:buNone/>
            </a:pPr>
            <a:r>
              <a:rPr lang="ro-RO" i="1" dirty="0" smtClean="0">
                <a:latin typeface="Times New Roman" panose="02020603050405020304" pitchFamily="18" charset="0"/>
                <a:cs typeface="Times New Roman" panose="02020603050405020304" pitchFamily="18" charset="0"/>
              </a:rPr>
              <a:t>...« L’observation ethnologique nous montre que le positif est toujours du côté masculin, et le négatif du côté du féminin. »</a:t>
            </a:r>
            <a:r>
              <a:rPr lang="ro-RO" dirty="0" smtClean="0">
                <a:latin typeface="Times New Roman" panose="02020603050405020304" pitchFamily="18" charset="0"/>
                <a:cs typeface="Times New Roman" panose="02020603050405020304" pitchFamily="18" charset="0"/>
              </a:rPr>
              <a:t> ...</a:t>
            </a:r>
            <a:endParaRPr lang="ro-RO" dirty="0" smtClean="0">
              <a:latin typeface="Times New Roman" panose="02020603050405020304" pitchFamily="18" charset="0"/>
              <a:cs typeface="Times New Roman" panose="02020603050405020304" pitchFamily="18" charset="0"/>
            </a:endParaRPr>
          </a:p>
          <a:p>
            <a:endParaRPr lang="ro-RO" dirty="0"/>
          </a:p>
        </p:txBody>
      </p:sp>
      <p:pic>
        <p:nvPicPr>
          <p:cNvPr id="5" name="Picture 4" descr="Youtube Space sous l'impulsion du géant Google a lancé un concours afin de promouvoir et de dénoncer les inégalités entres les hommes et les femmes.jpg"/>
          <p:cNvPicPr>
            <a:picLocks noChangeAspect="1"/>
          </p:cNvPicPr>
          <p:nvPr/>
        </p:nvPicPr>
        <p:blipFill>
          <a:blip r:embed="rId1" cstate="print"/>
          <a:stretch>
            <a:fillRect/>
          </a:stretch>
        </p:blipFill>
        <p:spPr>
          <a:xfrm>
            <a:off x="2555776" y="2122170"/>
            <a:ext cx="4176464" cy="41871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pPr>
              <a:buNone/>
            </a:pPr>
            <a:r>
              <a:rPr lang="ro-RO" sz="2000" dirty="0" smtClean="0">
                <a:latin typeface="Times New Roman" panose="02020603050405020304" pitchFamily="18" charset="0"/>
                <a:cs typeface="Times New Roman" panose="02020603050405020304" pitchFamily="18" charset="0"/>
              </a:rPr>
              <a:t>           Un modèle archaïque qui nous vient de nos ancêtres et dont nous ne sommes pas sortis. La femme, à l’inverse doit attendre d’être mariée pour avoir des relations sexuelles et elle doit fidélité à son époux.</a:t>
            </a:r>
            <a:endParaRPr lang="ro-RO" sz="2000" dirty="0" smtClean="0">
              <a:latin typeface="Times New Roman" panose="02020603050405020304" pitchFamily="18" charset="0"/>
              <a:cs typeface="Times New Roman" panose="02020603050405020304" pitchFamily="18" charset="0"/>
            </a:endParaRPr>
          </a:p>
          <a:p>
            <a:pPr>
              <a:buNone/>
            </a:pPr>
            <a:endParaRPr lang="ro-RO" sz="2000" dirty="0" smtClean="0">
              <a:latin typeface="Times New Roman" panose="02020603050405020304" pitchFamily="18" charset="0"/>
              <a:cs typeface="Times New Roman" panose="02020603050405020304" pitchFamily="18" charset="0"/>
            </a:endParaRPr>
          </a:p>
          <a:p>
            <a:pPr>
              <a:buNone/>
            </a:pPr>
            <a:endParaRPr lang="ro-RO" sz="2000" dirty="0" smtClean="0">
              <a:latin typeface="Times New Roman" panose="02020603050405020304" pitchFamily="18" charset="0"/>
              <a:cs typeface="Times New Roman" panose="02020603050405020304" pitchFamily="18" charset="0"/>
            </a:endParaRPr>
          </a:p>
          <a:p>
            <a:pPr>
              <a:buNone/>
            </a:pPr>
            <a:endParaRPr lang="ro-RO" sz="2000" dirty="0" smtClean="0">
              <a:latin typeface="Times New Roman" panose="02020603050405020304" pitchFamily="18" charset="0"/>
              <a:cs typeface="Times New Roman" panose="02020603050405020304" pitchFamily="18" charset="0"/>
            </a:endParaRPr>
          </a:p>
          <a:p>
            <a:pPr>
              <a:buNone/>
            </a:pPr>
            <a:endParaRPr lang="ro-RO" sz="2000" dirty="0" smtClean="0">
              <a:latin typeface="Times New Roman" panose="02020603050405020304" pitchFamily="18" charset="0"/>
              <a:cs typeface="Times New Roman" panose="02020603050405020304" pitchFamily="18" charset="0"/>
            </a:endParaRPr>
          </a:p>
          <a:p>
            <a:pPr>
              <a:buNone/>
            </a:pPr>
            <a:endParaRPr lang="ro-RO" sz="2000" dirty="0" smtClean="0">
              <a:latin typeface="Times New Roman" panose="02020603050405020304" pitchFamily="18" charset="0"/>
              <a:cs typeface="Times New Roman" panose="02020603050405020304" pitchFamily="18" charset="0"/>
            </a:endParaRPr>
          </a:p>
          <a:p>
            <a:pPr>
              <a:buNone/>
            </a:pPr>
            <a:endParaRPr lang="ro-RO" sz="2000" dirty="0" smtClean="0">
              <a:latin typeface="Times New Roman" panose="02020603050405020304" pitchFamily="18" charset="0"/>
              <a:cs typeface="Times New Roman" panose="02020603050405020304" pitchFamily="18" charset="0"/>
            </a:endParaRPr>
          </a:p>
          <a:p>
            <a:pPr>
              <a:buNone/>
            </a:pPr>
            <a:endParaRPr lang="ro-RO" sz="2000" dirty="0" smtClean="0">
              <a:latin typeface="Times New Roman" panose="02020603050405020304" pitchFamily="18" charset="0"/>
              <a:cs typeface="Times New Roman" panose="02020603050405020304" pitchFamily="18" charset="0"/>
            </a:endParaRPr>
          </a:p>
          <a:p>
            <a:pPr>
              <a:buNone/>
            </a:pPr>
            <a:endParaRPr lang="ro-RO" sz="2000" dirty="0" smtClean="0">
              <a:latin typeface="Times New Roman" panose="02020603050405020304" pitchFamily="18" charset="0"/>
              <a:cs typeface="Times New Roman" panose="02020603050405020304" pitchFamily="18" charset="0"/>
            </a:endParaRPr>
          </a:p>
          <a:p>
            <a:pPr algn="ctr">
              <a:buNone/>
            </a:pPr>
            <a:r>
              <a:rPr lang="ro-RO" sz="2000" dirty="0" smtClean="0">
                <a:latin typeface="Times New Roman" panose="02020603050405020304" pitchFamily="18" charset="0"/>
                <a:cs typeface="Times New Roman" panose="02020603050405020304" pitchFamily="18" charset="0"/>
              </a:rPr>
              <a:t>    </a:t>
            </a:r>
            <a:endParaRPr lang="ro-RO" sz="2000" dirty="0" smtClean="0">
              <a:latin typeface="Times New Roman" panose="02020603050405020304" pitchFamily="18" charset="0"/>
              <a:cs typeface="Times New Roman" panose="02020603050405020304" pitchFamily="18" charset="0"/>
            </a:endParaRPr>
          </a:p>
          <a:p>
            <a:pPr algn="ctr">
              <a:buNone/>
            </a:pPr>
            <a:endParaRPr lang="ro-RO" sz="2000" dirty="0" smtClean="0">
              <a:latin typeface="Times New Roman" panose="02020603050405020304" pitchFamily="18" charset="0"/>
              <a:cs typeface="Times New Roman" panose="02020603050405020304" pitchFamily="18" charset="0"/>
            </a:endParaRPr>
          </a:p>
          <a:p>
            <a:pPr algn="ctr">
              <a:buNone/>
            </a:pPr>
            <a:r>
              <a:rPr lang="ro-RO" sz="2000" dirty="0" smtClean="0">
                <a:latin typeface="Times New Roman" panose="02020603050405020304" pitchFamily="18" charset="0"/>
                <a:cs typeface="Times New Roman" panose="02020603050405020304" pitchFamily="18" charset="0"/>
              </a:rPr>
              <a:t>         Époux, qui, à l’envie, puisque c’était permis, violait les filles qu’il voulait… car les hommes ont le droit de disposer du corps des femmes pour se satisfaire.</a:t>
            </a:r>
            <a:endParaRPr lang="ro-RO" sz="2000" dirty="0" smtClean="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p:txBody>
      </p:sp>
      <p:pic>
        <p:nvPicPr>
          <p:cNvPr id="4" name="Picture 3" descr="Helpless Women.jpg"/>
          <p:cNvPicPr>
            <a:picLocks noChangeAspect="1"/>
          </p:cNvPicPr>
          <p:nvPr/>
        </p:nvPicPr>
        <p:blipFill>
          <a:blip r:embed="rId1" cstate="print"/>
          <a:stretch>
            <a:fillRect/>
          </a:stretch>
        </p:blipFill>
        <p:spPr>
          <a:xfrm>
            <a:off x="3275856" y="1268760"/>
            <a:ext cx="2448272" cy="34678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lstStyle/>
          <a:p>
            <a:r>
              <a:rPr lang="en-US" dirty="0" err="1" smtClean="0">
                <a:latin typeface="Times New Roman" panose="02020603050405020304" pitchFamily="18" charset="0"/>
                <a:cs typeface="Times New Roman" panose="02020603050405020304" pitchFamily="18" charset="0"/>
              </a:rPr>
              <a:t>Chapitre</a:t>
            </a:r>
            <a:r>
              <a:rPr lang="en-US" dirty="0" smtClean="0">
                <a:latin typeface="Times New Roman" panose="02020603050405020304" pitchFamily="18" charset="0"/>
                <a:cs typeface="Times New Roman" panose="02020603050405020304" pitchFamily="18" charset="0"/>
              </a:rPr>
              <a:t> II</a:t>
            </a:r>
            <a:endParaRPr lang="ro-RO"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96752"/>
            <a:ext cx="8229600" cy="5328592"/>
          </a:xfrm>
        </p:spPr>
        <p:txBody>
          <a:bodyPr/>
          <a:lstStyle/>
          <a:p>
            <a:pPr marL="514350" indent="-514350" algn="ctr">
              <a:buNone/>
            </a:pPr>
            <a:r>
              <a:rPr lang="ro-RO" sz="2000" i="1" dirty="0" smtClean="0">
                <a:latin typeface="Times New Roman" panose="02020603050405020304" pitchFamily="18" charset="0"/>
                <a:cs typeface="Times New Roman" panose="02020603050405020304" pitchFamily="18" charset="0"/>
              </a:rPr>
              <a:t>« On trouve des </a:t>
            </a:r>
            <a:r>
              <a:rPr lang="ro-RO" sz="2000" b="1" dirty="0" smtClean="0">
                <a:latin typeface="Times New Roman" panose="02020603050405020304" pitchFamily="18" charset="0"/>
                <a:cs typeface="Times New Roman" panose="02020603050405020304" pitchFamily="18" charset="0"/>
              </a:rPr>
              <a:t>mutilations sexuelles </a:t>
            </a:r>
            <a:r>
              <a:rPr lang="ro-RO" sz="2000" i="1" dirty="0" smtClean="0">
                <a:latin typeface="Times New Roman" panose="02020603050405020304" pitchFamily="18" charset="0"/>
                <a:cs typeface="Times New Roman" panose="02020603050405020304" pitchFamily="18" charset="0"/>
              </a:rPr>
              <a:t>dans énormément de sociétés, et elles remontent très loin dans le temps. Personne n’a jamais pu énoncer une hypothèse valable sur le moment où ces pratiques sont apparues. »</a:t>
            </a:r>
            <a:endParaRPr lang="ro-RO" sz="2000" i="1" dirty="0" smtClean="0">
              <a:latin typeface="Times New Roman" panose="02020603050405020304" pitchFamily="18" charset="0"/>
              <a:cs typeface="Times New Roman" panose="02020603050405020304" pitchFamily="18" charset="0"/>
            </a:endParaRPr>
          </a:p>
          <a:p>
            <a:pPr marL="514350" indent="-514350" algn="ctr">
              <a:buNone/>
            </a:pPr>
            <a:endParaRPr lang="ro-RO" sz="2000" i="1" dirty="0" smtClean="0">
              <a:latin typeface="Times New Roman" panose="02020603050405020304" pitchFamily="18" charset="0"/>
              <a:cs typeface="Times New Roman" panose="02020603050405020304" pitchFamily="18" charset="0"/>
            </a:endParaRPr>
          </a:p>
          <a:p>
            <a:pPr marL="514350" indent="-514350" algn="ctr">
              <a:buNone/>
            </a:pPr>
            <a:endParaRPr lang="ro-RO" sz="2000" i="1" dirty="0" smtClean="0">
              <a:latin typeface="Times New Roman" panose="02020603050405020304" pitchFamily="18" charset="0"/>
              <a:cs typeface="Times New Roman" panose="02020603050405020304" pitchFamily="18" charset="0"/>
            </a:endParaRPr>
          </a:p>
          <a:p>
            <a:pPr marL="514350" indent="-514350" algn="ctr">
              <a:buNone/>
            </a:pPr>
            <a:endParaRPr lang="ro-RO" sz="2000" i="1" dirty="0" smtClean="0">
              <a:latin typeface="Times New Roman" panose="02020603050405020304" pitchFamily="18" charset="0"/>
              <a:cs typeface="Times New Roman" panose="02020603050405020304" pitchFamily="18" charset="0"/>
            </a:endParaRPr>
          </a:p>
          <a:p>
            <a:pPr marL="514350" indent="-514350" algn="ctr">
              <a:buNone/>
            </a:pPr>
            <a:endParaRPr lang="ro-RO" sz="2000" i="1" dirty="0" smtClean="0">
              <a:latin typeface="Times New Roman" panose="02020603050405020304" pitchFamily="18" charset="0"/>
              <a:cs typeface="Times New Roman" panose="02020603050405020304" pitchFamily="18" charset="0"/>
            </a:endParaRPr>
          </a:p>
          <a:p>
            <a:pPr marL="514350" indent="-514350" algn="ctr">
              <a:buNone/>
            </a:pPr>
            <a:endParaRPr lang="ro-RO" sz="2000" i="1" dirty="0" smtClean="0">
              <a:latin typeface="Times New Roman" panose="02020603050405020304" pitchFamily="18" charset="0"/>
              <a:cs typeface="Times New Roman" panose="02020603050405020304" pitchFamily="18" charset="0"/>
            </a:endParaRPr>
          </a:p>
          <a:p>
            <a:pPr marL="514350" indent="-514350">
              <a:buNone/>
            </a:pPr>
            <a:endParaRPr lang="ro-RO" sz="2000" i="1" dirty="0" smtClean="0">
              <a:latin typeface="Times New Roman" panose="02020603050405020304" pitchFamily="18" charset="0"/>
              <a:cs typeface="Times New Roman" panose="02020603050405020304" pitchFamily="18" charset="0"/>
            </a:endParaRPr>
          </a:p>
          <a:p>
            <a:pPr marL="514350" indent="-514350">
              <a:buNone/>
            </a:pPr>
            <a:endParaRPr lang="ro-RO" sz="2000" i="1" dirty="0" smtClean="0">
              <a:latin typeface="Times New Roman" panose="02020603050405020304" pitchFamily="18" charset="0"/>
              <a:cs typeface="Times New Roman" panose="02020603050405020304" pitchFamily="18" charset="0"/>
            </a:endParaRPr>
          </a:p>
          <a:p>
            <a:pPr marL="514350" indent="-514350">
              <a:buNone/>
            </a:pPr>
            <a:endParaRPr lang="ro-RO" sz="2000" i="1" dirty="0" smtClean="0">
              <a:latin typeface="Times New Roman" panose="02020603050405020304" pitchFamily="18" charset="0"/>
              <a:cs typeface="Times New Roman" panose="02020603050405020304" pitchFamily="18" charset="0"/>
            </a:endParaRPr>
          </a:p>
          <a:p>
            <a:pPr marL="514350" indent="-514350">
              <a:buNone/>
            </a:pPr>
            <a:endParaRPr lang="ro-RO" sz="2000" dirty="0" smtClean="0">
              <a:latin typeface="Times New Roman" panose="02020603050405020304" pitchFamily="18" charset="0"/>
              <a:cs typeface="Times New Roman" panose="02020603050405020304" pitchFamily="18" charset="0"/>
            </a:endParaRPr>
          </a:p>
          <a:p>
            <a:pPr algn="ctr">
              <a:buNone/>
            </a:pPr>
            <a:r>
              <a:rPr lang="ro-RO" sz="2000" i="1" dirty="0" smtClean="0">
                <a:latin typeface="Times New Roman" panose="02020603050405020304" pitchFamily="18" charset="0"/>
                <a:cs typeface="Times New Roman" panose="02020603050405020304" pitchFamily="18" charset="0"/>
              </a:rPr>
              <a:t>« La femme était assimilée aux enfants et aux animaux : elle n’est pas un être de raison. »</a:t>
            </a:r>
            <a:endParaRPr lang="ro-RO" sz="2000" dirty="0" smtClean="0">
              <a:latin typeface="Times New Roman" panose="02020603050405020304" pitchFamily="18" charset="0"/>
              <a:cs typeface="Times New Roman" panose="02020603050405020304" pitchFamily="18" charset="0"/>
            </a:endParaRPr>
          </a:p>
          <a:p>
            <a:pPr>
              <a:buNone/>
            </a:pPr>
            <a:endParaRPr lang="ro-RO" dirty="0"/>
          </a:p>
        </p:txBody>
      </p:sp>
      <p:pic>
        <p:nvPicPr>
          <p:cNvPr id="4" name="Picture 3" descr="Tarot Cards Learning.jpg"/>
          <p:cNvPicPr>
            <a:picLocks noChangeAspect="1"/>
          </p:cNvPicPr>
          <p:nvPr/>
        </p:nvPicPr>
        <p:blipFill>
          <a:blip r:embed="rId1" cstate="print"/>
          <a:stretch>
            <a:fillRect/>
          </a:stretch>
        </p:blipFill>
        <p:spPr>
          <a:xfrm>
            <a:off x="1619672" y="2420888"/>
            <a:ext cx="1872208" cy="2808312"/>
          </a:xfrm>
          <a:prstGeom prst="rect">
            <a:avLst/>
          </a:prstGeom>
        </p:spPr>
      </p:pic>
      <p:pic>
        <p:nvPicPr>
          <p:cNvPr id="5" name="Picture 4" descr="Erotic Art, Feminist Art, Nude Art, Beautiful Nude Woman, Female Nude, Naked Woman, Nude Painting, Female Body Art, Sensual Art, Terra Cotta.jpg"/>
          <p:cNvPicPr>
            <a:picLocks noChangeAspect="1"/>
          </p:cNvPicPr>
          <p:nvPr/>
        </p:nvPicPr>
        <p:blipFill>
          <a:blip r:embed="rId2" cstate="print"/>
          <a:stretch>
            <a:fillRect/>
          </a:stretch>
        </p:blipFill>
        <p:spPr>
          <a:xfrm>
            <a:off x="4499992" y="2636912"/>
            <a:ext cx="3259460" cy="242976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6660</Words>
  <Application>WPS Presentation</Application>
  <PresentationFormat>On-screen Show (4:3)</PresentationFormat>
  <Paragraphs>144</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SimSun</vt:lpstr>
      <vt:lpstr>Wingdings</vt:lpstr>
      <vt:lpstr>Times New Roman</vt:lpstr>
      <vt:lpstr>Microsoft YaHei</vt:lpstr>
      <vt:lpstr/>
      <vt:lpstr>Arial Unicode MS</vt:lpstr>
      <vt:lpstr>Calibri</vt:lpstr>
      <vt:lpstr>Office Theme</vt:lpstr>
      <vt:lpstr>PowerPoint 演示文稿</vt:lpstr>
      <vt:lpstr>Sommaire</vt:lpstr>
      <vt:lpstr>Introduction</vt:lpstr>
      <vt:lpstr>PowerPoint 演示文稿</vt:lpstr>
      <vt:lpstr>Chapitre I</vt:lpstr>
      <vt:lpstr>PowerPoint 演示文稿</vt:lpstr>
      <vt:lpstr>PowerPoint 演示文稿</vt:lpstr>
      <vt:lpstr>PowerPoint 演示文稿</vt:lpstr>
      <vt:lpstr>Chapitre II</vt:lpstr>
      <vt:lpstr>PowerPoint 演示文稿</vt:lpstr>
      <vt:lpstr>PowerPoint 演示文稿</vt:lpstr>
      <vt:lpstr>PowerPoint 演示文稿</vt:lpstr>
      <vt:lpstr>Chapitre III</vt:lpstr>
      <vt:lpstr>Conclusion</vt:lpstr>
      <vt:lpstr>PowerPoint 演示文稿</vt:lpstr>
      <vt:lpstr>Sitographie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Mihaela Alexandru</dc:creator>
  <cp:lastModifiedBy>D3LL</cp:lastModifiedBy>
  <cp:revision>24</cp:revision>
  <dcterms:created xsi:type="dcterms:W3CDTF">2020-04-26T12:10:00Z</dcterms:created>
  <dcterms:modified xsi:type="dcterms:W3CDTF">2020-11-11T18:17:10Z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1033-11.2.0.9739</vt:lpwstr>
  </property>
</Properties>
</file>