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72"/>
  </p:notesMasterIdLst>
  <p:sldIdLst>
    <p:sldId id="256" r:id="rId3"/>
    <p:sldId id="394" r:id="rId4"/>
    <p:sldId id="395" r:id="rId5"/>
    <p:sldId id="396" r:id="rId6"/>
    <p:sldId id="397" r:id="rId7"/>
    <p:sldId id="398" r:id="rId8"/>
    <p:sldId id="399" r:id="rId9"/>
    <p:sldId id="400" r:id="rId10"/>
    <p:sldId id="401" r:id="rId11"/>
    <p:sldId id="402" r:id="rId12"/>
    <p:sldId id="403" r:id="rId13"/>
    <p:sldId id="404" r:id="rId14"/>
    <p:sldId id="405" r:id="rId15"/>
    <p:sldId id="406" r:id="rId16"/>
    <p:sldId id="414" r:id="rId17"/>
    <p:sldId id="407" r:id="rId18"/>
    <p:sldId id="408" r:id="rId19"/>
    <p:sldId id="412" r:id="rId20"/>
    <p:sldId id="413" r:id="rId21"/>
    <p:sldId id="409" r:id="rId22"/>
    <p:sldId id="410" r:id="rId23"/>
    <p:sldId id="411" r:id="rId24"/>
    <p:sldId id="393" r:id="rId25"/>
    <p:sldId id="354" r:id="rId26"/>
    <p:sldId id="327" r:id="rId27"/>
    <p:sldId id="328" r:id="rId28"/>
    <p:sldId id="329" r:id="rId29"/>
    <p:sldId id="366" r:id="rId30"/>
    <p:sldId id="364" r:id="rId31"/>
    <p:sldId id="365" r:id="rId32"/>
    <p:sldId id="355" r:id="rId33"/>
    <p:sldId id="356" r:id="rId34"/>
    <p:sldId id="357" r:id="rId35"/>
    <p:sldId id="358" r:id="rId36"/>
    <p:sldId id="360" r:id="rId37"/>
    <p:sldId id="361" r:id="rId38"/>
    <p:sldId id="362" r:id="rId39"/>
    <p:sldId id="333" r:id="rId40"/>
    <p:sldId id="334" r:id="rId41"/>
    <p:sldId id="363" r:id="rId42"/>
    <p:sldId id="341" r:id="rId43"/>
    <p:sldId id="342" r:id="rId44"/>
    <p:sldId id="343" r:id="rId45"/>
    <p:sldId id="344" r:id="rId46"/>
    <p:sldId id="345" r:id="rId47"/>
    <p:sldId id="346" r:id="rId48"/>
    <p:sldId id="349" r:id="rId49"/>
    <p:sldId id="367" r:id="rId50"/>
    <p:sldId id="347" r:id="rId51"/>
    <p:sldId id="368" r:id="rId52"/>
    <p:sldId id="369" r:id="rId53"/>
    <p:sldId id="370" r:id="rId54"/>
    <p:sldId id="377" r:id="rId55"/>
    <p:sldId id="378" r:id="rId56"/>
    <p:sldId id="379" r:id="rId57"/>
    <p:sldId id="380" r:id="rId58"/>
    <p:sldId id="381" r:id="rId59"/>
    <p:sldId id="382" r:id="rId60"/>
    <p:sldId id="383" r:id="rId61"/>
    <p:sldId id="384" r:id="rId62"/>
    <p:sldId id="385" r:id="rId63"/>
    <p:sldId id="386" r:id="rId64"/>
    <p:sldId id="387" r:id="rId65"/>
    <p:sldId id="388" r:id="rId66"/>
    <p:sldId id="391" r:id="rId67"/>
    <p:sldId id="374" r:id="rId68"/>
    <p:sldId id="373" r:id="rId69"/>
    <p:sldId id="348" r:id="rId70"/>
    <p:sldId id="351" r:id="rId7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1473">
          <p15:clr>
            <a:srgbClr val="A4A3A4"/>
          </p15:clr>
        </p15:guide>
      </p15:sldGuideLst>
    </p:ext>
    <p:ext uri="{2D200454-40CA-4A62-9FC3-DE9A4176ACB9}">
      <p15:notesGuideLst xmlns:p15="http://schemas.microsoft.com/office/powerpoint/2012/main">
        <p15:guide id="1" orient="horz" pos="2880">
          <p15:clr>
            <a:srgbClr val="A4A3A4"/>
          </p15:clr>
        </p15:guide>
        <p15:guide id="2" pos="216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1F66"/>
    <a:srgbClr val="00A497"/>
    <a:srgbClr val="009F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82070" autoAdjust="0"/>
  </p:normalViewPr>
  <p:slideViewPr>
    <p:cSldViewPr>
      <p:cViewPr>
        <p:scale>
          <a:sx n="100" d="100"/>
          <a:sy n="100" d="100"/>
        </p:scale>
        <p:origin x="192" y="702"/>
      </p:cViewPr>
      <p:guideLst>
        <p:guide orient="horz" pos="2160"/>
        <p:guide pos="1473"/>
      </p:guideLst>
    </p:cSldViewPr>
  </p:slideViewPr>
  <p:notesTextViewPr>
    <p:cViewPr>
      <p:scale>
        <a:sx n="1" d="1"/>
        <a:sy n="1" d="1"/>
      </p:scale>
      <p:origin x="0" y="0"/>
    </p:cViewPr>
  </p:notesTextViewPr>
  <p:sorterViewPr>
    <p:cViewPr varScale="1">
      <p:scale>
        <a:sx n="1" d="1"/>
        <a:sy n="1" d="1"/>
      </p:scale>
      <p:origin x="0" y="0"/>
    </p:cViewPr>
  </p:sorterViewPr>
  <p:notesViewPr>
    <p:cSldViewPr>
      <p:cViewPr varScale="1">
        <p:scale>
          <a:sx n="51" d="100"/>
          <a:sy n="51" d="100"/>
        </p:scale>
        <p:origin x="-2124" y="-84"/>
      </p:cViewPr>
      <p:guideLst>
        <p:guide orient="horz" pos="2880"/>
        <p:guide pos="216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1"/>
            <a:ext cx="2971800" cy="457200"/>
          </a:xfrm>
          <a:prstGeom prst="rect">
            <a:avLst/>
          </a:prstGeom>
        </p:spPr>
        <p:txBody>
          <a:bodyPr vert="horz" lIns="91440" tIns="45720" rIns="91440" bIns="45720" rtlCol="0"/>
          <a:lstStyle>
            <a:lvl1pPr algn="r">
              <a:defRPr sz="1200"/>
            </a:lvl1pPr>
          </a:lstStyle>
          <a:p>
            <a:fld id="{AA9CFE19-73C6-446D-A223-DC01DA27309E}" type="datetimeFigureOut">
              <a:rPr lang="en-GB" smtClean="0"/>
              <a:t>13/07/2017</a:t>
            </a:fld>
            <a:endParaRPr lang="en-GB"/>
          </a:p>
        </p:txBody>
      </p:sp>
      <p:sp>
        <p:nvSpPr>
          <p:cNvPr id="4" name="Slide Image Placeholder 3"/>
          <p:cNvSpPr>
            <a:spLocks noGrp="1" noRot="1" noChangeAspect="1"/>
          </p:cNvSpPr>
          <p:nvPr>
            <p:ph type="sldImg" idx="2"/>
          </p:nvPr>
        </p:nvSpPr>
        <p:spPr>
          <a:xfrm>
            <a:off x="1143000" y="685800"/>
            <a:ext cx="4573588"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1"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1"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B92F42D-1908-425B-9D78-233E2F7DBE9D}" type="slidenum">
              <a:rPr lang="en-GB" smtClean="0"/>
              <a:t>‹#›</a:t>
            </a:fld>
            <a:endParaRPr lang="en-GB"/>
          </a:p>
        </p:txBody>
      </p:sp>
    </p:spTree>
    <p:extLst>
      <p:ext uri="{BB962C8B-B14F-4D97-AF65-F5344CB8AC3E}">
        <p14:creationId xmlns:p14="http://schemas.microsoft.com/office/powerpoint/2010/main" val="8667842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thedigitalteacher.com/test-your-digital"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3588"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B92F42D-1908-425B-9D78-233E2F7DBE9D}" type="slidenum">
              <a:rPr lang="en-GB" smtClean="0"/>
              <a:t>1</a:t>
            </a:fld>
            <a:endParaRPr lang="en-GB"/>
          </a:p>
        </p:txBody>
      </p:sp>
    </p:spTree>
    <p:extLst>
      <p:ext uri="{BB962C8B-B14F-4D97-AF65-F5344CB8AC3E}">
        <p14:creationId xmlns:p14="http://schemas.microsoft.com/office/powerpoint/2010/main" val="19958536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smtClean="0"/>
              <a:t>Ask the participants to decide</a:t>
            </a:r>
            <a:r>
              <a:rPr lang="it-IT" baseline="0" dirty="0" smtClean="0"/>
              <a:t> where they are now in this category</a:t>
            </a:r>
            <a:endParaRPr lang="en-GB" dirty="0"/>
          </a:p>
        </p:txBody>
      </p:sp>
      <p:sp>
        <p:nvSpPr>
          <p:cNvPr id="4" name="Slide Number Placeholder 3"/>
          <p:cNvSpPr>
            <a:spLocks noGrp="1"/>
          </p:cNvSpPr>
          <p:nvPr>
            <p:ph type="sldNum" sz="quarter" idx="10"/>
          </p:nvPr>
        </p:nvSpPr>
        <p:spPr/>
        <p:txBody>
          <a:bodyPr/>
          <a:lstStyle/>
          <a:p>
            <a:fld id="{9B92F42D-1908-425B-9D78-233E2F7DBE9D}" type="slidenum">
              <a:rPr lang="en-GB" smtClean="0">
                <a:solidFill>
                  <a:prstClr val="black"/>
                </a:solidFill>
              </a:rPr>
              <a:pPr/>
              <a:t>16</a:t>
            </a:fld>
            <a:endParaRPr lang="en-GB">
              <a:solidFill>
                <a:prstClr val="black"/>
              </a:solidFill>
            </a:endParaRPr>
          </a:p>
        </p:txBody>
      </p:sp>
    </p:spTree>
    <p:extLst>
      <p:ext uri="{BB962C8B-B14F-4D97-AF65-F5344CB8AC3E}">
        <p14:creationId xmlns:p14="http://schemas.microsoft.com/office/powerpoint/2010/main" val="16099602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B92F42D-1908-425B-9D78-233E2F7DBE9D}" type="slidenum">
              <a:rPr lang="en-GB" smtClean="0">
                <a:solidFill>
                  <a:prstClr val="black"/>
                </a:solidFill>
              </a:rPr>
              <a:pPr/>
              <a:t>18</a:t>
            </a:fld>
            <a:endParaRPr lang="en-GB">
              <a:solidFill>
                <a:prstClr val="black"/>
              </a:solidFill>
            </a:endParaRPr>
          </a:p>
        </p:txBody>
      </p:sp>
    </p:spTree>
    <p:extLst>
      <p:ext uri="{BB962C8B-B14F-4D97-AF65-F5344CB8AC3E}">
        <p14:creationId xmlns:p14="http://schemas.microsoft.com/office/powerpoint/2010/main" val="33062032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p:spPr>
      </p:sp>
      <p:sp>
        <p:nvSpPr>
          <p:cNvPr id="25602" name="Notes Placeholder 2"/>
          <p:cNvSpPr>
            <a:spLocks noGrp="1"/>
          </p:cNvSpPr>
          <p:nvPr>
            <p:ph type="body" idx="1"/>
          </p:nvPr>
        </p:nvSpPr>
        <p:spPr bwMode="auto">
          <a:noFill/>
        </p:spPr>
        <p:txBody>
          <a:bodyPr wrap="square" numCol="1" anchor="t" anchorCtr="0" compatLnSpc="1">
            <a:prstTxWarp prst="textNoShape">
              <a:avLst/>
            </a:prstTxWarp>
          </a:bodyPr>
          <a:lstStyle/>
          <a:p>
            <a:pPr marL="171450" indent="-171450">
              <a:spcBef>
                <a:spcPct val="0"/>
              </a:spcBef>
              <a:buFontTx/>
              <a:buChar char="•"/>
            </a:pPr>
            <a:endParaRPr lang="en-GB" dirty="0" smtClean="0">
              <a:solidFill>
                <a:schemeClr val="tx1"/>
              </a:solidFill>
            </a:endParaRPr>
          </a:p>
        </p:txBody>
      </p:sp>
      <p:sp>
        <p:nvSpPr>
          <p:cNvPr id="2560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9A67848-87C9-4EE7-ACDF-70EA04A14BC1}" type="slidenum">
              <a:rPr lang="en-GB">
                <a:solidFill>
                  <a:prstClr val="black"/>
                </a:solidFill>
              </a:rPr>
              <a:pPr fontAlgn="base">
                <a:spcBef>
                  <a:spcPct val="0"/>
                </a:spcBef>
                <a:spcAft>
                  <a:spcPct val="0"/>
                </a:spcAft>
              </a:pPr>
              <a:t>20</a:t>
            </a:fld>
            <a:endParaRPr lang="en-GB">
              <a:solidFill>
                <a:prstClr val="black"/>
              </a:solidFill>
            </a:endParaRPr>
          </a:p>
        </p:txBody>
      </p:sp>
    </p:spTree>
    <p:extLst>
      <p:ext uri="{BB962C8B-B14F-4D97-AF65-F5344CB8AC3E}">
        <p14:creationId xmlns:p14="http://schemas.microsoft.com/office/powerpoint/2010/main" val="35563719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p:spPr>
      </p:sp>
      <p:sp>
        <p:nvSpPr>
          <p:cNvPr id="20482" name="Notes Placeholder 2"/>
          <p:cNvSpPr>
            <a:spLocks noGrp="1"/>
          </p:cNvSpPr>
          <p:nvPr>
            <p:ph type="body" idx="1"/>
          </p:nvPr>
        </p:nvSpPr>
        <p:spPr bwMode="auto">
          <a:noFill/>
        </p:spPr>
        <p:txBody>
          <a:bodyPr wrap="square" numCol="1" anchor="t" anchorCtr="0" compatLnSpc="1">
            <a:prstTxWarp prst="textNoShape">
              <a:avLst/>
            </a:prstTxWarp>
          </a:bodyPr>
          <a:lstStyle/>
          <a:p>
            <a:pPr marL="171450" marR="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GB" dirty="0" smtClean="0">
                <a:solidFill>
                  <a:schemeClr val="tx1"/>
                </a:solidFill>
              </a:rPr>
              <a:t>For mobile and computer</a:t>
            </a:r>
          </a:p>
        </p:txBody>
      </p:sp>
      <p:sp>
        <p:nvSpPr>
          <p:cNvPr id="2048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E7C72E4-6BE2-424A-829C-EDA48E940FE5}" type="slidenum">
              <a:rPr lang="en-GB">
                <a:solidFill>
                  <a:prstClr val="black"/>
                </a:solidFill>
              </a:rPr>
              <a:pPr fontAlgn="base">
                <a:spcBef>
                  <a:spcPct val="0"/>
                </a:spcBef>
                <a:spcAft>
                  <a:spcPct val="0"/>
                </a:spcAft>
              </a:pPr>
              <a:t>21</a:t>
            </a:fld>
            <a:endParaRPr lang="en-GB">
              <a:solidFill>
                <a:prstClr val="black"/>
              </a:solidFill>
            </a:endParaRPr>
          </a:p>
        </p:txBody>
      </p:sp>
    </p:spTree>
    <p:extLst>
      <p:ext uri="{BB962C8B-B14F-4D97-AF65-F5344CB8AC3E}">
        <p14:creationId xmlns:p14="http://schemas.microsoft.com/office/powerpoint/2010/main" val="9082069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p:spPr>
      </p:sp>
      <p:sp>
        <p:nvSpPr>
          <p:cNvPr id="20482" name="Notes Placeholder 2"/>
          <p:cNvSpPr>
            <a:spLocks noGrp="1"/>
          </p:cNvSpPr>
          <p:nvPr>
            <p:ph type="body" idx="1"/>
          </p:nvPr>
        </p:nvSpPr>
        <p:spPr bwMode="auto">
          <a:noFill/>
        </p:spPr>
        <p:txBody>
          <a:bodyPr wrap="square" numCol="1" anchor="t" anchorCtr="0" compatLnSpc="1">
            <a:prstTxWarp prst="textNoShape">
              <a:avLst/>
            </a:prstTxWarp>
          </a:bodyPr>
          <a:lstStyle/>
          <a:p>
            <a:pPr marL="171450" marR="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lang="en-GB" dirty="0" smtClean="0">
              <a:solidFill>
                <a:schemeClr val="tx1"/>
              </a:solidFill>
            </a:endParaRPr>
          </a:p>
        </p:txBody>
      </p:sp>
      <p:sp>
        <p:nvSpPr>
          <p:cNvPr id="2048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E7C72E4-6BE2-424A-829C-EDA48E940FE5}" type="slidenum">
              <a:rPr lang="en-GB">
                <a:solidFill>
                  <a:prstClr val="black"/>
                </a:solidFill>
              </a:rPr>
              <a:pPr fontAlgn="base">
                <a:spcBef>
                  <a:spcPct val="0"/>
                </a:spcBef>
                <a:spcAft>
                  <a:spcPct val="0"/>
                </a:spcAft>
              </a:pPr>
              <a:t>22</a:t>
            </a:fld>
            <a:endParaRPr lang="en-GB">
              <a:solidFill>
                <a:prstClr val="black"/>
              </a:solidFill>
            </a:endParaRPr>
          </a:p>
        </p:txBody>
      </p:sp>
    </p:spTree>
    <p:extLst>
      <p:ext uri="{BB962C8B-B14F-4D97-AF65-F5344CB8AC3E}">
        <p14:creationId xmlns:p14="http://schemas.microsoft.com/office/powerpoint/2010/main" val="5004911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B92F42D-1908-425B-9D78-233E2F7DBE9D}" type="slidenum">
              <a:rPr lang="en-GB" smtClean="0">
                <a:solidFill>
                  <a:prstClr val="black"/>
                </a:solidFill>
              </a:rPr>
              <a:pPr/>
              <a:t>23</a:t>
            </a:fld>
            <a:endParaRPr lang="en-GB">
              <a:solidFill>
                <a:prstClr val="black"/>
              </a:solidFill>
            </a:endParaRPr>
          </a:p>
        </p:txBody>
      </p:sp>
    </p:spTree>
    <p:extLst>
      <p:ext uri="{BB962C8B-B14F-4D97-AF65-F5344CB8AC3E}">
        <p14:creationId xmlns:p14="http://schemas.microsoft.com/office/powerpoint/2010/main" val="32709945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3588"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B92F42D-1908-425B-9D78-233E2F7DBE9D}" type="slidenum">
              <a:rPr lang="en-GB" smtClean="0"/>
              <a:t>24</a:t>
            </a:fld>
            <a:endParaRPr lang="en-GB"/>
          </a:p>
        </p:txBody>
      </p:sp>
    </p:spTree>
    <p:extLst>
      <p:ext uri="{BB962C8B-B14F-4D97-AF65-F5344CB8AC3E}">
        <p14:creationId xmlns:p14="http://schemas.microsoft.com/office/powerpoint/2010/main" val="15747130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754"/>
            <a:r>
              <a:rPr lang="en-GB" dirty="0"/>
              <a:t>Our Language for Teaching courses have been developed as in-service training courses for English teachers working in primary and secondary </a:t>
            </a:r>
            <a:r>
              <a:rPr lang="en-GB" dirty="0" smtClean="0"/>
              <a:t>education</a:t>
            </a:r>
            <a:r>
              <a:rPr lang="en-GB" baseline="0" dirty="0" smtClean="0"/>
              <a:t> – and so meet the need for language ability training. </a:t>
            </a:r>
            <a:endParaRPr lang="en-GB" dirty="0" smtClean="0"/>
          </a:p>
          <a:p>
            <a:pPr defTabSz="912754"/>
            <a:endParaRPr lang="en-GB" dirty="0" smtClean="0"/>
          </a:p>
          <a:p>
            <a:pPr defTabSz="912754"/>
            <a:r>
              <a:rPr lang="en-GB" dirty="0" smtClean="0"/>
              <a:t>They are B2B products, so </a:t>
            </a:r>
            <a:r>
              <a:rPr lang="en-GB" b="1" dirty="0" smtClean="0"/>
              <a:t>not</a:t>
            </a:r>
            <a:r>
              <a:rPr lang="en-GB" dirty="0" smtClean="0"/>
              <a:t> for sale to individual teachers,</a:t>
            </a:r>
            <a:r>
              <a:rPr lang="en-GB" baseline="0" dirty="0" smtClean="0"/>
              <a:t> only to institutions.</a:t>
            </a:r>
            <a:endParaRPr lang="en-GB" dirty="0" smtClean="0"/>
          </a:p>
          <a:p>
            <a:pPr defTabSz="912754"/>
            <a:endParaRPr lang="en-GB" dirty="0"/>
          </a:p>
          <a:p>
            <a:pPr defTabSz="912754"/>
            <a:r>
              <a:rPr lang="en-GB" dirty="0" smtClean="0"/>
              <a:t>The </a:t>
            </a:r>
            <a:r>
              <a:rPr lang="en-GB" dirty="0"/>
              <a:t>minimum order of </a:t>
            </a:r>
            <a:r>
              <a:rPr lang="en-GB" dirty="0" smtClean="0"/>
              <a:t>courses is </a:t>
            </a:r>
            <a:r>
              <a:rPr lang="en-GB" dirty="0"/>
              <a:t>100 licences</a:t>
            </a:r>
            <a:r>
              <a:rPr lang="en-GB" dirty="0" smtClean="0"/>
              <a:t>.</a:t>
            </a:r>
          </a:p>
          <a:p>
            <a:pPr defTabSz="912754"/>
            <a:endParaRPr lang="en-GB" dirty="0" smtClean="0"/>
          </a:p>
          <a:p>
            <a:pPr defTabSz="912754"/>
            <a:endParaRPr lang="en-GB" dirty="0" smtClean="0"/>
          </a:p>
          <a:p>
            <a:pPr defTabSz="912754"/>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65180C9A-ECA7-47CD-9DE6-D52077D94AB4}" type="slidenum">
              <a:rPr lang="en-GB" smtClean="0"/>
              <a:t>25</a:t>
            </a:fld>
            <a:endParaRPr lang="en-GB"/>
          </a:p>
        </p:txBody>
      </p:sp>
    </p:spTree>
    <p:extLst>
      <p:ext uri="{BB962C8B-B14F-4D97-AF65-F5344CB8AC3E}">
        <p14:creationId xmlns:p14="http://schemas.microsoft.com/office/powerpoint/2010/main" val="21577525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More benefits:</a:t>
            </a:r>
          </a:p>
          <a:p>
            <a:endParaRPr lang="en-GB" dirty="0" smtClean="0"/>
          </a:p>
          <a:p>
            <a:r>
              <a:rPr lang="en-GB" dirty="0" smtClean="0"/>
              <a:t>Even if teachers’ English is at the lower end of the scale</a:t>
            </a:r>
            <a:r>
              <a:rPr lang="en-GB" baseline="0" dirty="0" smtClean="0"/>
              <a:t> – e.g. A2 – they can still learn the language they need to make English the main language of the classroom</a:t>
            </a:r>
            <a:endParaRPr lang="en-GB" dirty="0" smtClean="0"/>
          </a:p>
          <a:p>
            <a:endParaRPr lang="en-GB" dirty="0"/>
          </a:p>
        </p:txBody>
      </p:sp>
      <p:sp>
        <p:nvSpPr>
          <p:cNvPr id="4" name="Slide Number Placeholder 3"/>
          <p:cNvSpPr>
            <a:spLocks noGrp="1"/>
          </p:cNvSpPr>
          <p:nvPr>
            <p:ph type="sldNum" sz="quarter" idx="10"/>
          </p:nvPr>
        </p:nvSpPr>
        <p:spPr/>
        <p:txBody>
          <a:bodyPr/>
          <a:lstStyle/>
          <a:p>
            <a:fld id="{65180C9A-ECA7-47CD-9DE6-D52077D94AB4}" type="slidenum">
              <a:rPr lang="en-GB" smtClean="0"/>
              <a:t>26</a:t>
            </a:fld>
            <a:endParaRPr lang="en-GB"/>
          </a:p>
        </p:txBody>
      </p:sp>
    </p:spTree>
    <p:extLst>
      <p:ext uri="{BB962C8B-B14F-4D97-AF65-F5344CB8AC3E}">
        <p14:creationId xmlns:p14="http://schemas.microsoft.com/office/powerpoint/2010/main" val="21577525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Courses at 3 levels, taking teachers from A1 to B2 level. In most cases,</a:t>
            </a:r>
            <a:r>
              <a:rPr lang="en-GB" baseline="0" dirty="0" smtClean="0"/>
              <a:t> we’d recommend some face-to-face learning to complement and extend the online course. This would be in addition to the 120 hours. We would provide the materials for these, and also a Train the Trainer course to support local delivery and at the same time help develop a group of skilled trainers for the institution.</a:t>
            </a:r>
          </a:p>
          <a:p>
            <a:endParaRPr lang="en-GB" baseline="0" dirty="0" smtClean="0"/>
          </a:p>
          <a:p>
            <a:r>
              <a:rPr lang="en-GB" baseline="0" dirty="0" smtClean="0"/>
              <a:t>There are short, optional modules to prepare for the relevant Cambridge exams.</a:t>
            </a:r>
            <a:endParaRPr lang="en-GB" dirty="0"/>
          </a:p>
        </p:txBody>
      </p:sp>
      <p:sp>
        <p:nvSpPr>
          <p:cNvPr id="4" name="Slide Number Placeholder 3"/>
          <p:cNvSpPr>
            <a:spLocks noGrp="1"/>
          </p:cNvSpPr>
          <p:nvPr>
            <p:ph type="sldNum" sz="quarter" idx="10"/>
          </p:nvPr>
        </p:nvSpPr>
        <p:spPr/>
        <p:txBody>
          <a:bodyPr/>
          <a:lstStyle/>
          <a:p>
            <a:fld id="{65180C9A-ECA7-47CD-9DE6-D52077D94AB4}" type="slidenum">
              <a:rPr lang="en-GB" smtClean="0"/>
              <a:t>27</a:t>
            </a:fld>
            <a:endParaRPr lang="en-GB"/>
          </a:p>
        </p:txBody>
      </p:sp>
    </p:spTree>
    <p:extLst>
      <p:ext uri="{BB962C8B-B14F-4D97-AF65-F5344CB8AC3E}">
        <p14:creationId xmlns:p14="http://schemas.microsoft.com/office/powerpoint/2010/main" val="3885622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B92F42D-1908-425B-9D78-233E2F7DBE9D}" type="slidenum">
              <a:rPr lang="en-GB" smtClean="0">
                <a:solidFill>
                  <a:prstClr val="black"/>
                </a:solidFill>
              </a:rPr>
              <a:pPr/>
              <a:t>2</a:t>
            </a:fld>
            <a:endParaRPr lang="en-GB" dirty="0">
              <a:solidFill>
                <a:prstClr val="black"/>
              </a:solidFill>
            </a:endParaRPr>
          </a:p>
        </p:txBody>
      </p:sp>
    </p:spTree>
    <p:extLst>
      <p:ext uri="{BB962C8B-B14F-4D97-AF65-F5344CB8AC3E}">
        <p14:creationId xmlns:p14="http://schemas.microsoft.com/office/powerpoint/2010/main" val="15747130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B92F42D-1908-425B-9D78-233E2F7DBE9D}" type="slidenum">
              <a:rPr lang="en-GB" smtClean="0"/>
              <a:t>28</a:t>
            </a:fld>
            <a:endParaRPr lang="en-GB"/>
          </a:p>
        </p:txBody>
      </p:sp>
    </p:spTree>
    <p:extLst>
      <p:ext uri="{BB962C8B-B14F-4D97-AF65-F5344CB8AC3E}">
        <p14:creationId xmlns:p14="http://schemas.microsoft.com/office/powerpoint/2010/main" val="1802704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Main benefits of the quals: </a:t>
            </a:r>
          </a:p>
          <a:p>
            <a:pPr marL="171450" indent="-171450">
              <a:buFont typeface="Arial" panose="020B0604020202020204" pitchFamily="34" charset="0"/>
              <a:buChar char="•"/>
            </a:pPr>
            <a:r>
              <a:rPr lang="en-GB" dirty="0" smtClean="0"/>
              <a:t>improving learning</a:t>
            </a:r>
            <a:r>
              <a:rPr lang="en-GB" baseline="0" dirty="0" smtClean="0"/>
              <a:t> outcomes for students is the ultimate aim – this training and qualifications can help</a:t>
            </a:r>
          </a:p>
          <a:p>
            <a:pPr marL="171450" indent="-171450">
              <a:buFont typeface="Arial" panose="020B0604020202020204" pitchFamily="34" charset="0"/>
              <a:buChar char="•"/>
            </a:pPr>
            <a:r>
              <a:rPr lang="en-GB" baseline="0" dirty="0" smtClean="0"/>
              <a:t>Motivation is another big issue – training and development can help</a:t>
            </a:r>
          </a:p>
          <a:p>
            <a:pPr marL="171450" indent="-171450">
              <a:buFont typeface="Arial" panose="020B0604020202020204" pitchFamily="34" charset="0"/>
              <a:buChar char="•"/>
            </a:pPr>
            <a:r>
              <a:rPr lang="en-GB" baseline="0" dirty="0" smtClean="0"/>
              <a:t>For existing teachers – extending their skills</a:t>
            </a:r>
            <a:endParaRPr lang="en-GB" dirty="0"/>
          </a:p>
        </p:txBody>
      </p:sp>
      <p:sp>
        <p:nvSpPr>
          <p:cNvPr id="4" name="Slide Number Placeholder 3"/>
          <p:cNvSpPr>
            <a:spLocks noGrp="1"/>
          </p:cNvSpPr>
          <p:nvPr>
            <p:ph type="sldNum" sz="quarter" idx="10"/>
          </p:nvPr>
        </p:nvSpPr>
        <p:spPr/>
        <p:txBody>
          <a:bodyPr/>
          <a:lstStyle/>
          <a:p>
            <a:fld id="{65180C9A-ECA7-47CD-9DE6-D52077D94AB4}" type="slidenum">
              <a:rPr lang="en-GB" smtClean="0"/>
              <a:t>29</a:t>
            </a:fld>
            <a:endParaRPr lang="en-GB"/>
          </a:p>
        </p:txBody>
      </p:sp>
    </p:spTree>
    <p:extLst>
      <p:ext uri="{BB962C8B-B14F-4D97-AF65-F5344CB8AC3E}">
        <p14:creationId xmlns:p14="http://schemas.microsoft.com/office/powerpoint/2010/main" val="39952695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Features and selling points:</a:t>
            </a:r>
          </a:p>
          <a:p>
            <a:endParaRPr lang="en-GB" dirty="0" smtClean="0"/>
          </a:p>
          <a:p>
            <a:r>
              <a:rPr lang="en-GB" dirty="0" smtClean="0"/>
              <a:t>Practical – these aren’t theoretical courses, they focus</a:t>
            </a:r>
            <a:r>
              <a:rPr lang="en-GB" baseline="0" dirty="0" smtClean="0"/>
              <a:t> on actual classroom practice (supported by theory)</a:t>
            </a:r>
          </a:p>
          <a:p>
            <a:r>
              <a:rPr lang="en-GB" baseline="0" dirty="0" smtClean="0"/>
              <a:t>Scalable – the online study model makes them affordable and easy to deliver to large numbers (assuming reasonable internet access)</a:t>
            </a:r>
          </a:p>
          <a:p>
            <a:r>
              <a:rPr lang="en-GB" baseline="0" dirty="0" smtClean="0"/>
              <a:t>Accessible – at B1 language level, so teachers don’t need to be highly proficient to benefit from the training</a:t>
            </a:r>
          </a:p>
          <a:p>
            <a:r>
              <a:rPr lang="en-GB" baseline="0" dirty="0" smtClean="0"/>
              <a:t>Flexible – programmes can be tailored to the needs of the client. They can be online only, or blended with face-to-face study</a:t>
            </a:r>
            <a:endParaRPr lang="en-GB" dirty="0"/>
          </a:p>
        </p:txBody>
      </p:sp>
      <p:sp>
        <p:nvSpPr>
          <p:cNvPr id="4" name="Slide Number Placeholder 3"/>
          <p:cNvSpPr>
            <a:spLocks noGrp="1"/>
          </p:cNvSpPr>
          <p:nvPr>
            <p:ph type="sldNum" sz="quarter" idx="10"/>
          </p:nvPr>
        </p:nvSpPr>
        <p:spPr/>
        <p:txBody>
          <a:bodyPr/>
          <a:lstStyle/>
          <a:p>
            <a:fld id="{65180C9A-ECA7-47CD-9DE6-D52077D94AB4}" type="slidenum">
              <a:rPr lang="en-GB" smtClean="0"/>
              <a:t>30</a:t>
            </a:fld>
            <a:endParaRPr lang="en-GB"/>
          </a:p>
        </p:txBody>
      </p:sp>
    </p:spTree>
    <p:extLst>
      <p:ext uri="{BB962C8B-B14F-4D97-AF65-F5344CB8AC3E}">
        <p14:creationId xmlns:p14="http://schemas.microsoft.com/office/powerpoint/2010/main" val="33338291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3588"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B92F42D-1908-425B-9D78-233E2F7DBE9D}" type="slidenum">
              <a:rPr lang="en-GB" smtClean="0"/>
              <a:t>31</a:t>
            </a:fld>
            <a:endParaRPr lang="en-GB"/>
          </a:p>
        </p:txBody>
      </p:sp>
    </p:spTree>
    <p:extLst>
      <p:ext uri="{BB962C8B-B14F-4D97-AF65-F5344CB8AC3E}">
        <p14:creationId xmlns:p14="http://schemas.microsoft.com/office/powerpoint/2010/main" val="15747130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CELT-P will follow the same format as CELT-S, but material is different – </a:t>
            </a:r>
            <a:r>
              <a:rPr lang="en-GB" dirty="0" err="1" smtClean="0"/>
              <a:t>writte</a:t>
            </a:r>
            <a:r>
              <a:rPr lang="en-GB" dirty="0" smtClean="0"/>
              <a:t> specifically for the primary context – 6 – 11 year-olds.</a:t>
            </a:r>
            <a:endParaRPr lang="en-GB" dirty="0"/>
          </a:p>
        </p:txBody>
      </p:sp>
      <p:sp>
        <p:nvSpPr>
          <p:cNvPr id="4" name="Slide Number Placeholder 3"/>
          <p:cNvSpPr>
            <a:spLocks noGrp="1"/>
          </p:cNvSpPr>
          <p:nvPr>
            <p:ph type="sldNum" sz="quarter" idx="10"/>
          </p:nvPr>
        </p:nvSpPr>
        <p:spPr/>
        <p:txBody>
          <a:bodyPr/>
          <a:lstStyle/>
          <a:p>
            <a:fld id="{65180C9A-ECA7-47CD-9DE6-D52077D94AB4}" type="slidenum">
              <a:rPr lang="en-GB" smtClean="0"/>
              <a:t>32</a:t>
            </a:fld>
            <a:endParaRPr lang="en-GB"/>
          </a:p>
        </p:txBody>
      </p:sp>
    </p:spTree>
    <p:extLst>
      <p:ext uri="{BB962C8B-B14F-4D97-AF65-F5344CB8AC3E}">
        <p14:creationId xmlns:p14="http://schemas.microsoft.com/office/powerpoint/2010/main" val="29992304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Content – the 9 modules of study in CELT-P</a:t>
            </a:r>
            <a:endParaRPr lang="en-GB" dirty="0"/>
          </a:p>
        </p:txBody>
      </p:sp>
      <p:sp>
        <p:nvSpPr>
          <p:cNvPr id="4" name="Slide Number Placeholder 3"/>
          <p:cNvSpPr>
            <a:spLocks noGrp="1"/>
          </p:cNvSpPr>
          <p:nvPr>
            <p:ph type="sldNum" sz="quarter" idx="10"/>
          </p:nvPr>
        </p:nvSpPr>
        <p:spPr/>
        <p:txBody>
          <a:bodyPr/>
          <a:lstStyle/>
          <a:p>
            <a:fld id="{65180C9A-ECA7-47CD-9DE6-D52077D94AB4}" type="slidenum">
              <a:rPr lang="en-GB" smtClean="0"/>
              <a:t>33</a:t>
            </a:fld>
            <a:endParaRPr lang="en-GB"/>
          </a:p>
        </p:txBody>
      </p:sp>
    </p:spTree>
    <p:extLst>
      <p:ext uri="{BB962C8B-B14F-4D97-AF65-F5344CB8AC3E}">
        <p14:creationId xmlns:p14="http://schemas.microsoft.com/office/powerpoint/2010/main" val="31049606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B92F42D-1908-425B-9D78-233E2F7DBE9D}" type="slidenum">
              <a:rPr lang="en-GB" smtClean="0"/>
              <a:t>34</a:t>
            </a:fld>
            <a:endParaRPr lang="en-GB"/>
          </a:p>
        </p:txBody>
      </p:sp>
    </p:spTree>
    <p:extLst>
      <p:ext uri="{BB962C8B-B14F-4D97-AF65-F5344CB8AC3E}">
        <p14:creationId xmlns:p14="http://schemas.microsoft.com/office/powerpoint/2010/main" val="19775909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Assessment: written assessment will be TKT:</a:t>
            </a:r>
            <a:r>
              <a:rPr lang="en-GB" baseline="0" dirty="0" smtClean="0"/>
              <a:t> YL; assessed TP will be newly developed for CELT-P.</a:t>
            </a:r>
          </a:p>
        </p:txBody>
      </p:sp>
      <p:sp>
        <p:nvSpPr>
          <p:cNvPr id="4" name="Slide Number Placeholder 3"/>
          <p:cNvSpPr>
            <a:spLocks noGrp="1"/>
          </p:cNvSpPr>
          <p:nvPr>
            <p:ph type="sldNum" sz="quarter" idx="10"/>
          </p:nvPr>
        </p:nvSpPr>
        <p:spPr/>
        <p:txBody>
          <a:bodyPr/>
          <a:lstStyle/>
          <a:p>
            <a:fld id="{65180C9A-ECA7-47CD-9DE6-D52077D94AB4}" type="slidenum">
              <a:rPr lang="en-GB" smtClean="0"/>
              <a:t>35</a:t>
            </a:fld>
            <a:endParaRPr lang="en-GB"/>
          </a:p>
        </p:txBody>
      </p:sp>
    </p:spTree>
    <p:extLst>
      <p:ext uri="{BB962C8B-B14F-4D97-AF65-F5344CB8AC3E}">
        <p14:creationId xmlns:p14="http://schemas.microsoft.com/office/powerpoint/2010/main" val="40723258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3588"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B92F42D-1908-425B-9D78-233E2F7DBE9D}" type="slidenum">
              <a:rPr lang="en-GB" smtClean="0"/>
              <a:t>36</a:t>
            </a:fld>
            <a:endParaRPr lang="en-GB"/>
          </a:p>
        </p:txBody>
      </p:sp>
    </p:spTree>
    <p:extLst>
      <p:ext uri="{BB962C8B-B14F-4D97-AF65-F5344CB8AC3E}">
        <p14:creationId xmlns:p14="http://schemas.microsoft.com/office/powerpoint/2010/main" val="15747130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CELT-P will follow the same format as CELT-S, but material is different – </a:t>
            </a:r>
            <a:r>
              <a:rPr lang="en-GB" dirty="0" err="1" smtClean="0"/>
              <a:t>writte</a:t>
            </a:r>
            <a:r>
              <a:rPr lang="en-GB" dirty="0" smtClean="0"/>
              <a:t> specifically for the primary context – 6 – 11 year-olds.</a:t>
            </a:r>
            <a:endParaRPr lang="en-GB" dirty="0"/>
          </a:p>
        </p:txBody>
      </p:sp>
      <p:sp>
        <p:nvSpPr>
          <p:cNvPr id="4" name="Slide Number Placeholder 3"/>
          <p:cNvSpPr>
            <a:spLocks noGrp="1"/>
          </p:cNvSpPr>
          <p:nvPr>
            <p:ph type="sldNum" sz="quarter" idx="10"/>
          </p:nvPr>
        </p:nvSpPr>
        <p:spPr/>
        <p:txBody>
          <a:bodyPr/>
          <a:lstStyle/>
          <a:p>
            <a:fld id="{65180C9A-ECA7-47CD-9DE6-D52077D94AB4}" type="slidenum">
              <a:rPr lang="en-GB" smtClean="0"/>
              <a:t>37</a:t>
            </a:fld>
            <a:endParaRPr lang="en-GB"/>
          </a:p>
        </p:txBody>
      </p:sp>
    </p:spTree>
    <p:extLst>
      <p:ext uri="{BB962C8B-B14F-4D97-AF65-F5344CB8AC3E}">
        <p14:creationId xmlns:p14="http://schemas.microsoft.com/office/powerpoint/2010/main" val="29992304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0" kern="1200" dirty="0" smtClean="0">
                <a:solidFill>
                  <a:schemeClr val="tx1"/>
                </a:solidFill>
                <a:effectLst/>
                <a:latin typeface="+mn-lt"/>
                <a:ea typeface="+mn-ea"/>
                <a:cs typeface="+mn-cs"/>
              </a:rPr>
              <a:t>We’ve produced a teaching framework which is organised according to 4 stages of competency for teachers at different stages in their development from </a:t>
            </a:r>
            <a:r>
              <a:rPr lang="en-GB" sz="1200" b="0" i="1" kern="1200" dirty="0" smtClean="0">
                <a:solidFill>
                  <a:schemeClr val="tx1"/>
                </a:solidFill>
                <a:effectLst/>
                <a:latin typeface="+mn-lt"/>
                <a:ea typeface="+mn-ea"/>
                <a:cs typeface="+mn-cs"/>
              </a:rPr>
              <a:t>Foundation; Developing; Proficient; Expert</a:t>
            </a:r>
            <a:r>
              <a:rPr lang="en-GB" sz="1200" b="0" kern="1200" dirty="0" smtClean="0">
                <a:solidFill>
                  <a:schemeClr val="tx1"/>
                </a:solidFill>
                <a:effectLst/>
                <a:latin typeface="+mn-lt"/>
                <a:ea typeface="+mn-ea"/>
                <a:cs typeface="+mn-cs"/>
              </a:rPr>
              <a:t>. And 5 categories</a:t>
            </a:r>
          </a:p>
          <a:p>
            <a:endParaRPr lang="en-GB" b="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sz="1200" b="0" kern="1200" dirty="0" smtClean="0">
                <a:solidFill>
                  <a:schemeClr val="tx1"/>
                </a:solidFill>
                <a:effectLst/>
                <a:latin typeface="+mn-lt"/>
                <a:ea typeface="+mn-ea"/>
                <a:cs typeface="+mn-cs"/>
              </a:rPr>
              <a:t>there are a series of competence descriptors/statements for each stage and category so that we can describe teacher competence across the development stages and the categories. </a:t>
            </a:r>
          </a:p>
          <a:p>
            <a:endParaRPr lang="en-GB" dirty="0"/>
          </a:p>
        </p:txBody>
      </p:sp>
      <p:sp>
        <p:nvSpPr>
          <p:cNvPr id="4" name="Slide Number Placeholder 3"/>
          <p:cNvSpPr>
            <a:spLocks noGrp="1"/>
          </p:cNvSpPr>
          <p:nvPr>
            <p:ph type="sldNum" sz="quarter" idx="10"/>
          </p:nvPr>
        </p:nvSpPr>
        <p:spPr/>
        <p:txBody>
          <a:bodyPr/>
          <a:lstStyle/>
          <a:p>
            <a:fld id="{BD0F6FA9-D226-4B63-9680-F57B395A74A5}" type="slidenum">
              <a:rPr lang="en-GB" smtClean="0">
                <a:solidFill>
                  <a:prstClr val="black"/>
                </a:solidFill>
              </a:rPr>
              <a:pPr/>
              <a:t>4</a:t>
            </a:fld>
            <a:endParaRPr lang="en-GB">
              <a:solidFill>
                <a:prstClr val="black"/>
              </a:solidFill>
            </a:endParaRPr>
          </a:p>
        </p:txBody>
      </p:sp>
    </p:spTree>
    <p:extLst>
      <p:ext uri="{BB962C8B-B14F-4D97-AF65-F5344CB8AC3E}">
        <p14:creationId xmlns:p14="http://schemas.microsoft.com/office/powerpoint/2010/main" val="40550962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Content – the 8 modules of study in CELT-S</a:t>
            </a:r>
            <a:endParaRPr lang="en-GB" dirty="0"/>
          </a:p>
        </p:txBody>
      </p:sp>
      <p:sp>
        <p:nvSpPr>
          <p:cNvPr id="4" name="Slide Number Placeholder 3"/>
          <p:cNvSpPr>
            <a:spLocks noGrp="1"/>
          </p:cNvSpPr>
          <p:nvPr>
            <p:ph type="sldNum" sz="quarter" idx="10"/>
          </p:nvPr>
        </p:nvSpPr>
        <p:spPr/>
        <p:txBody>
          <a:bodyPr/>
          <a:lstStyle/>
          <a:p>
            <a:fld id="{65180C9A-ECA7-47CD-9DE6-D52077D94AB4}" type="slidenum">
              <a:rPr lang="en-GB" smtClean="0"/>
              <a:t>38</a:t>
            </a:fld>
            <a:endParaRPr lang="en-GB"/>
          </a:p>
        </p:txBody>
      </p:sp>
    </p:spTree>
    <p:extLst>
      <p:ext uri="{BB962C8B-B14F-4D97-AF65-F5344CB8AC3E}">
        <p14:creationId xmlns:p14="http://schemas.microsoft.com/office/powerpoint/2010/main" val="31049606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B92F42D-1908-425B-9D78-233E2F7DBE9D}" type="slidenum">
              <a:rPr lang="en-GB" smtClean="0"/>
              <a:t>39</a:t>
            </a:fld>
            <a:endParaRPr lang="en-GB"/>
          </a:p>
        </p:txBody>
      </p:sp>
    </p:spTree>
    <p:extLst>
      <p:ext uri="{BB962C8B-B14F-4D97-AF65-F5344CB8AC3E}">
        <p14:creationId xmlns:p14="http://schemas.microsoft.com/office/powerpoint/2010/main" val="5962172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Assessment: written assessment will be TKT:</a:t>
            </a:r>
            <a:r>
              <a:rPr lang="en-GB" baseline="0" dirty="0" smtClean="0"/>
              <a:t> YL; assessed TP will be newly developed for CELT-P.</a:t>
            </a:r>
          </a:p>
        </p:txBody>
      </p:sp>
      <p:sp>
        <p:nvSpPr>
          <p:cNvPr id="4" name="Slide Number Placeholder 3"/>
          <p:cNvSpPr>
            <a:spLocks noGrp="1"/>
          </p:cNvSpPr>
          <p:nvPr>
            <p:ph type="sldNum" sz="quarter" idx="10"/>
          </p:nvPr>
        </p:nvSpPr>
        <p:spPr/>
        <p:txBody>
          <a:bodyPr/>
          <a:lstStyle/>
          <a:p>
            <a:fld id="{65180C9A-ECA7-47CD-9DE6-D52077D94AB4}" type="slidenum">
              <a:rPr lang="en-GB" smtClean="0"/>
              <a:t>40</a:t>
            </a:fld>
            <a:endParaRPr lang="en-GB"/>
          </a:p>
        </p:txBody>
      </p:sp>
    </p:spTree>
    <p:extLst>
      <p:ext uri="{BB962C8B-B14F-4D97-AF65-F5344CB8AC3E}">
        <p14:creationId xmlns:p14="http://schemas.microsoft.com/office/powerpoint/2010/main" val="40723258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following slides give some examples from the CELT-S  course.</a:t>
            </a:r>
          </a:p>
          <a:p>
            <a:r>
              <a:rPr lang="en-GB" dirty="0" smtClean="0"/>
              <a:t>This is the introduction</a:t>
            </a:r>
            <a:r>
              <a:rPr lang="en-GB" baseline="0" dirty="0" smtClean="0"/>
              <a:t> page to Unit 7, which looks t using coursebooks. You can see the simple navigation – the course is on Moodle, which is an easy to use platform.</a:t>
            </a:r>
            <a:endParaRPr lang="en-GB" dirty="0"/>
          </a:p>
        </p:txBody>
      </p:sp>
      <p:sp>
        <p:nvSpPr>
          <p:cNvPr id="4" name="Slide Number Placeholder 3"/>
          <p:cNvSpPr>
            <a:spLocks noGrp="1"/>
          </p:cNvSpPr>
          <p:nvPr>
            <p:ph type="sldNum" sz="quarter" idx="10"/>
          </p:nvPr>
        </p:nvSpPr>
        <p:spPr/>
        <p:txBody>
          <a:bodyPr/>
          <a:lstStyle/>
          <a:p>
            <a:fld id="{65180C9A-ECA7-47CD-9DE6-D52077D94AB4}" type="slidenum">
              <a:rPr lang="en-GB" smtClean="0"/>
              <a:t>41</a:t>
            </a:fld>
            <a:endParaRPr lang="en-GB"/>
          </a:p>
        </p:txBody>
      </p:sp>
    </p:spTree>
    <p:extLst>
      <p:ext uri="{BB962C8B-B14F-4D97-AF65-F5344CB8AC3E}">
        <p14:creationId xmlns:p14="http://schemas.microsoft.com/office/powerpoint/2010/main" val="17122239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is an example activity – candidates listen to teachers talking and select topics discussed.</a:t>
            </a:r>
            <a:endParaRPr lang="en-GB" dirty="0"/>
          </a:p>
        </p:txBody>
      </p:sp>
      <p:sp>
        <p:nvSpPr>
          <p:cNvPr id="4" name="Slide Number Placeholder 3"/>
          <p:cNvSpPr>
            <a:spLocks noGrp="1"/>
          </p:cNvSpPr>
          <p:nvPr>
            <p:ph type="sldNum" sz="quarter" idx="10"/>
          </p:nvPr>
        </p:nvSpPr>
        <p:spPr/>
        <p:txBody>
          <a:bodyPr/>
          <a:lstStyle/>
          <a:p>
            <a:fld id="{65180C9A-ECA7-47CD-9DE6-D52077D94AB4}" type="slidenum">
              <a:rPr lang="en-GB" smtClean="0"/>
              <a:t>42</a:t>
            </a:fld>
            <a:endParaRPr lang="en-GB"/>
          </a:p>
        </p:txBody>
      </p:sp>
    </p:spTree>
    <p:extLst>
      <p:ext uri="{BB962C8B-B14F-4D97-AF65-F5344CB8AC3E}">
        <p14:creationId xmlns:p14="http://schemas.microsoft.com/office/powerpoint/2010/main" val="9625731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Theory to Practice sections at the end of each unit ask teachers to relate what they’ve studied to their own situation.</a:t>
            </a:r>
            <a:endParaRPr lang="en-GB" dirty="0"/>
          </a:p>
        </p:txBody>
      </p:sp>
      <p:sp>
        <p:nvSpPr>
          <p:cNvPr id="4" name="Slide Number Placeholder 3"/>
          <p:cNvSpPr>
            <a:spLocks noGrp="1"/>
          </p:cNvSpPr>
          <p:nvPr>
            <p:ph type="sldNum" sz="quarter" idx="10"/>
          </p:nvPr>
        </p:nvSpPr>
        <p:spPr/>
        <p:txBody>
          <a:bodyPr/>
          <a:lstStyle/>
          <a:p>
            <a:fld id="{65180C9A-ECA7-47CD-9DE6-D52077D94AB4}" type="slidenum">
              <a:rPr lang="en-GB" smtClean="0"/>
              <a:t>43</a:t>
            </a:fld>
            <a:endParaRPr lang="en-GB"/>
          </a:p>
        </p:txBody>
      </p:sp>
    </p:spTree>
    <p:extLst>
      <p:ext uri="{BB962C8B-B14F-4D97-AF65-F5344CB8AC3E}">
        <p14:creationId xmlns:p14="http://schemas.microsoft.com/office/powerpoint/2010/main" val="1571843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When teachers submit their answers, they’re given further advice and comments.</a:t>
            </a:r>
            <a:endParaRPr lang="en-GB" dirty="0"/>
          </a:p>
        </p:txBody>
      </p:sp>
      <p:sp>
        <p:nvSpPr>
          <p:cNvPr id="4" name="Slide Number Placeholder 3"/>
          <p:cNvSpPr>
            <a:spLocks noGrp="1"/>
          </p:cNvSpPr>
          <p:nvPr>
            <p:ph type="sldNum" sz="quarter" idx="10"/>
          </p:nvPr>
        </p:nvSpPr>
        <p:spPr/>
        <p:txBody>
          <a:bodyPr/>
          <a:lstStyle/>
          <a:p>
            <a:fld id="{65180C9A-ECA7-47CD-9DE6-D52077D94AB4}" type="slidenum">
              <a:rPr lang="en-GB" smtClean="0"/>
              <a:t>44</a:t>
            </a:fld>
            <a:endParaRPr lang="en-GB"/>
          </a:p>
        </p:txBody>
      </p:sp>
    </p:spTree>
    <p:extLst>
      <p:ext uri="{BB962C8B-B14F-4D97-AF65-F5344CB8AC3E}">
        <p14:creationId xmlns:p14="http://schemas.microsoft.com/office/powerpoint/2010/main" val="31560565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feedback and advice from the previous</a:t>
            </a:r>
            <a:r>
              <a:rPr lang="en-GB" baseline="0" dirty="0" smtClean="0"/>
              <a:t> slide.</a:t>
            </a:r>
            <a:endParaRPr lang="en-GB" dirty="0"/>
          </a:p>
        </p:txBody>
      </p:sp>
      <p:sp>
        <p:nvSpPr>
          <p:cNvPr id="4" name="Slide Number Placeholder 3"/>
          <p:cNvSpPr>
            <a:spLocks noGrp="1"/>
          </p:cNvSpPr>
          <p:nvPr>
            <p:ph type="sldNum" sz="quarter" idx="10"/>
          </p:nvPr>
        </p:nvSpPr>
        <p:spPr/>
        <p:txBody>
          <a:bodyPr/>
          <a:lstStyle/>
          <a:p>
            <a:fld id="{65180C9A-ECA7-47CD-9DE6-D52077D94AB4}" type="slidenum">
              <a:rPr lang="en-GB" smtClean="0"/>
              <a:t>45</a:t>
            </a:fld>
            <a:endParaRPr lang="en-GB"/>
          </a:p>
        </p:txBody>
      </p:sp>
    </p:spTree>
    <p:extLst>
      <p:ext uri="{BB962C8B-B14F-4D97-AF65-F5344CB8AC3E}">
        <p14:creationId xmlns:p14="http://schemas.microsoft.com/office/powerpoint/2010/main" val="6582475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Each unit ends with a short test of the input in that unit.</a:t>
            </a:r>
            <a:endParaRPr lang="en-GB" dirty="0"/>
          </a:p>
        </p:txBody>
      </p:sp>
      <p:sp>
        <p:nvSpPr>
          <p:cNvPr id="4" name="Slide Number Placeholder 3"/>
          <p:cNvSpPr>
            <a:spLocks noGrp="1"/>
          </p:cNvSpPr>
          <p:nvPr>
            <p:ph type="sldNum" sz="quarter" idx="10"/>
          </p:nvPr>
        </p:nvSpPr>
        <p:spPr/>
        <p:txBody>
          <a:bodyPr/>
          <a:lstStyle/>
          <a:p>
            <a:fld id="{65180C9A-ECA7-47CD-9DE6-D52077D94AB4}" type="slidenum">
              <a:rPr lang="en-GB" smtClean="0"/>
              <a:t>46</a:t>
            </a:fld>
            <a:endParaRPr lang="en-GB"/>
          </a:p>
        </p:txBody>
      </p:sp>
    </p:spTree>
    <p:extLst>
      <p:ext uri="{BB962C8B-B14F-4D97-AF65-F5344CB8AC3E}">
        <p14:creationId xmlns:p14="http://schemas.microsoft.com/office/powerpoint/2010/main" val="15662000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Run through a quick summary of the key sales messages</a:t>
            </a:r>
            <a:endParaRPr lang="en-GB" dirty="0"/>
          </a:p>
        </p:txBody>
      </p:sp>
      <p:sp>
        <p:nvSpPr>
          <p:cNvPr id="4" name="Slide Number Placeholder 3"/>
          <p:cNvSpPr>
            <a:spLocks noGrp="1"/>
          </p:cNvSpPr>
          <p:nvPr>
            <p:ph type="sldNum" sz="quarter" idx="10"/>
          </p:nvPr>
        </p:nvSpPr>
        <p:spPr/>
        <p:txBody>
          <a:bodyPr/>
          <a:lstStyle/>
          <a:p>
            <a:pPr>
              <a:defRPr/>
            </a:pPr>
            <a:fld id="{943F6B8A-35E7-4422-8FC3-654DCE3F1F09}" type="slidenum">
              <a:rPr lang="en-GB" smtClean="0"/>
              <a:pPr>
                <a:defRPr/>
              </a:pPr>
              <a:t>47</a:t>
            </a:fld>
            <a:endParaRPr lang="en-GB"/>
          </a:p>
        </p:txBody>
      </p:sp>
    </p:spTree>
    <p:extLst>
      <p:ext uri="{BB962C8B-B14F-4D97-AF65-F5344CB8AC3E}">
        <p14:creationId xmlns:p14="http://schemas.microsoft.com/office/powerpoint/2010/main" val="36547112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kern="1200" dirty="0" smtClean="0">
                <a:solidFill>
                  <a:schemeClr val="tx1"/>
                </a:solidFill>
                <a:effectLst/>
                <a:latin typeface="+mn-lt"/>
                <a:ea typeface="+mn-ea"/>
                <a:cs typeface="+mn-cs"/>
              </a:rPr>
              <a:t>we’ve also produced The Teacher Development Tracker which is a practical user-friendly self-assessment tool to help teachers place themselves on the framework</a:t>
            </a:r>
          </a:p>
          <a:p>
            <a:r>
              <a:rPr lang="en-GB" sz="1200" kern="1200" dirty="0" smtClean="0">
                <a:solidFill>
                  <a:schemeClr val="tx1"/>
                </a:solidFill>
                <a:effectLst/>
                <a:latin typeface="+mn-lt"/>
                <a:ea typeface="+mn-ea"/>
                <a:cs typeface="+mn-cs"/>
              </a:rPr>
              <a:t> </a:t>
            </a:r>
          </a:p>
          <a:p>
            <a:endParaRPr lang="en-GB" baseline="0" dirty="0" smtClean="0"/>
          </a:p>
        </p:txBody>
      </p:sp>
      <p:sp>
        <p:nvSpPr>
          <p:cNvPr id="4" name="Slide Number Placeholder 3"/>
          <p:cNvSpPr>
            <a:spLocks noGrp="1"/>
          </p:cNvSpPr>
          <p:nvPr>
            <p:ph type="sldNum" sz="quarter" idx="10"/>
          </p:nvPr>
        </p:nvSpPr>
        <p:spPr/>
        <p:txBody>
          <a:bodyPr/>
          <a:lstStyle/>
          <a:p>
            <a:fld id="{D80BF8D9-7354-401B-924E-242155F9A32B}" type="slidenum">
              <a:rPr lang="en-GB" smtClean="0">
                <a:solidFill>
                  <a:prstClr val="black"/>
                </a:solidFill>
              </a:rPr>
              <a:pPr/>
              <a:t>5</a:t>
            </a:fld>
            <a:endParaRPr lang="en-GB">
              <a:solidFill>
                <a:prstClr val="black"/>
              </a:solidFill>
            </a:endParaRPr>
          </a:p>
        </p:txBody>
      </p:sp>
    </p:spTree>
    <p:extLst>
      <p:ext uri="{BB962C8B-B14F-4D97-AF65-F5344CB8AC3E}">
        <p14:creationId xmlns:p14="http://schemas.microsoft.com/office/powerpoint/2010/main" val="21478236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3588"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B92F42D-1908-425B-9D78-233E2F7DBE9D}" type="slidenum">
              <a:rPr lang="en-GB" smtClean="0"/>
              <a:t>48</a:t>
            </a:fld>
            <a:endParaRPr lang="en-GB"/>
          </a:p>
        </p:txBody>
      </p:sp>
    </p:spTree>
    <p:extLst>
      <p:ext uri="{BB962C8B-B14F-4D97-AF65-F5344CB8AC3E}">
        <p14:creationId xmlns:p14="http://schemas.microsoft.com/office/powerpoint/2010/main" val="15747130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We’re developing a Train the Trainer programme. This will serve two purposes: 1. where the institution running CELT-P and CELT-S can and wants to, we</a:t>
            </a:r>
            <a:r>
              <a:rPr lang="en-GB" baseline="0" dirty="0" smtClean="0"/>
              <a:t> can train their trainers to deliver the face-to-face components of programmes and standardise them to deliver the TP assessment. 2. it will help develop a group of skilled trainers for the institution.</a:t>
            </a:r>
          </a:p>
          <a:p>
            <a:r>
              <a:rPr lang="en-GB" baseline="0" dirty="0" smtClean="0"/>
              <a:t>Each institution using the courses will need to have a local administrator, who can set up courses and add the teachers to them, as well as being able to track progress, set deadlines, and generate certificates of completion. We’ll provide training for this person.</a:t>
            </a:r>
            <a:endParaRPr lang="en-GB" dirty="0"/>
          </a:p>
        </p:txBody>
      </p:sp>
      <p:sp>
        <p:nvSpPr>
          <p:cNvPr id="4" name="Slide Number Placeholder 3"/>
          <p:cNvSpPr>
            <a:spLocks noGrp="1"/>
          </p:cNvSpPr>
          <p:nvPr>
            <p:ph type="sldNum" sz="quarter" idx="10"/>
          </p:nvPr>
        </p:nvSpPr>
        <p:spPr/>
        <p:txBody>
          <a:bodyPr/>
          <a:lstStyle/>
          <a:p>
            <a:fld id="{65180C9A-ECA7-47CD-9DE6-D52077D94AB4}" type="slidenum">
              <a:rPr lang="en-GB" smtClean="0"/>
              <a:t>49</a:t>
            </a:fld>
            <a:endParaRPr lang="en-GB"/>
          </a:p>
        </p:txBody>
      </p:sp>
    </p:spTree>
    <p:extLst>
      <p:ext uri="{BB962C8B-B14F-4D97-AF65-F5344CB8AC3E}">
        <p14:creationId xmlns:p14="http://schemas.microsoft.com/office/powerpoint/2010/main" val="36012535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We’re developing a Train the Trainer programme. This will serve two purposes: 1. where the institution running CELT-P and CELT-S can and wants to, we</a:t>
            </a:r>
            <a:r>
              <a:rPr lang="en-GB" baseline="0" dirty="0" smtClean="0"/>
              <a:t> can train their trainers to deliver the face-to-face components of programmes and standardise them to deliver the TP assessment. 2. it will help develop a group of skilled trainers for the institution.</a:t>
            </a:r>
          </a:p>
          <a:p>
            <a:r>
              <a:rPr lang="en-GB" baseline="0" dirty="0" smtClean="0"/>
              <a:t>Each institution using the courses will need to have a local administrator, who can set up courses and add the teachers to them, as well as being able to track progress, set deadlines, and generate certificates of completion. We’ll provide training for this person.</a:t>
            </a:r>
            <a:endParaRPr lang="en-GB" dirty="0"/>
          </a:p>
        </p:txBody>
      </p:sp>
      <p:sp>
        <p:nvSpPr>
          <p:cNvPr id="4" name="Slide Number Placeholder 3"/>
          <p:cNvSpPr>
            <a:spLocks noGrp="1"/>
          </p:cNvSpPr>
          <p:nvPr>
            <p:ph type="sldNum" sz="quarter" idx="10"/>
          </p:nvPr>
        </p:nvSpPr>
        <p:spPr/>
        <p:txBody>
          <a:bodyPr/>
          <a:lstStyle/>
          <a:p>
            <a:fld id="{65180C9A-ECA7-47CD-9DE6-D52077D94AB4}" type="slidenum">
              <a:rPr lang="en-GB" smtClean="0"/>
              <a:t>50</a:t>
            </a:fld>
            <a:endParaRPr lang="en-GB"/>
          </a:p>
        </p:txBody>
      </p:sp>
    </p:spTree>
    <p:extLst>
      <p:ext uri="{BB962C8B-B14F-4D97-AF65-F5344CB8AC3E}">
        <p14:creationId xmlns:p14="http://schemas.microsoft.com/office/powerpoint/2010/main" val="36012535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We’re developing a Train the Trainer programme. This will serve two purposes: 1. where the institution running CELT-P and CELT-S can and wants to, we</a:t>
            </a:r>
            <a:r>
              <a:rPr lang="en-GB" baseline="0" dirty="0" smtClean="0"/>
              <a:t> can train their trainers to deliver the face-to-face components of programmes and standardise them to deliver the TP assessment. 2. it will help develop a group of skilled trainers for the institution.</a:t>
            </a:r>
          </a:p>
          <a:p>
            <a:r>
              <a:rPr lang="en-GB" baseline="0" dirty="0" smtClean="0"/>
              <a:t>Each institution using the courses will need to have a local administrator, who can set up courses and add the teachers to them, as well as being able to track progress, set deadlines, and generate certificates of completion. We’ll provide training for this person.</a:t>
            </a:r>
            <a:endParaRPr lang="en-GB" dirty="0"/>
          </a:p>
        </p:txBody>
      </p:sp>
      <p:sp>
        <p:nvSpPr>
          <p:cNvPr id="4" name="Slide Number Placeholder 3"/>
          <p:cNvSpPr>
            <a:spLocks noGrp="1"/>
          </p:cNvSpPr>
          <p:nvPr>
            <p:ph type="sldNum" sz="quarter" idx="10"/>
          </p:nvPr>
        </p:nvSpPr>
        <p:spPr/>
        <p:txBody>
          <a:bodyPr/>
          <a:lstStyle/>
          <a:p>
            <a:fld id="{65180C9A-ECA7-47CD-9DE6-D52077D94AB4}" type="slidenum">
              <a:rPr lang="en-GB" smtClean="0"/>
              <a:t>51</a:t>
            </a:fld>
            <a:endParaRPr lang="en-GB"/>
          </a:p>
        </p:txBody>
      </p:sp>
    </p:spTree>
    <p:extLst>
      <p:ext uri="{BB962C8B-B14F-4D97-AF65-F5344CB8AC3E}">
        <p14:creationId xmlns:p14="http://schemas.microsoft.com/office/powerpoint/2010/main" val="360125359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We’re developing a Train the Trainer programme. This will serve two purposes: 1. where the institution running CELT-P and CELT-S can and wants to, we</a:t>
            </a:r>
            <a:r>
              <a:rPr lang="en-GB" baseline="0" dirty="0" smtClean="0"/>
              <a:t> can train their trainers to deliver the face-to-face components of programmes and standardise them to deliver the TP assessment. 2. it will help develop a group of skilled trainers for the institution.</a:t>
            </a:r>
          </a:p>
          <a:p>
            <a:r>
              <a:rPr lang="en-GB" baseline="0" dirty="0" smtClean="0"/>
              <a:t>Each institution using the courses will need to have a local administrator, who can set up courses and add the teachers to them, as well as being able to track progress, set deadlines, and generate certificates of completion. We’ll provide training for this person.</a:t>
            </a:r>
            <a:endParaRPr lang="en-GB" dirty="0"/>
          </a:p>
        </p:txBody>
      </p:sp>
      <p:sp>
        <p:nvSpPr>
          <p:cNvPr id="4" name="Slide Number Placeholder 3"/>
          <p:cNvSpPr>
            <a:spLocks noGrp="1"/>
          </p:cNvSpPr>
          <p:nvPr>
            <p:ph type="sldNum" sz="quarter" idx="10"/>
          </p:nvPr>
        </p:nvSpPr>
        <p:spPr/>
        <p:txBody>
          <a:bodyPr/>
          <a:lstStyle/>
          <a:p>
            <a:fld id="{65180C9A-ECA7-47CD-9DE6-D52077D94AB4}" type="slidenum">
              <a:rPr lang="en-GB" smtClean="0"/>
              <a:t>52</a:t>
            </a:fld>
            <a:endParaRPr lang="en-GB"/>
          </a:p>
        </p:txBody>
      </p:sp>
    </p:spTree>
    <p:extLst>
      <p:ext uri="{BB962C8B-B14F-4D97-AF65-F5344CB8AC3E}">
        <p14:creationId xmlns:p14="http://schemas.microsoft.com/office/powerpoint/2010/main" val="360125359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3588"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B92F42D-1908-425B-9D78-233E2F7DBE9D}" type="slidenum">
              <a:rPr lang="en-GB" smtClean="0"/>
              <a:t>53</a:t>
            </a:fld>
            <a:endParaRPr lang="en-GB"/>
          </a:p>
        </p:txBody>
      </p:sp>
    </p:spTree>
    <p:extLst>
      <p:ext uri="{BB962C8B-B14F-4D97-AF65-F5344CB8AC3E}">
        <p14:creationId xmlns:p14="http://schemas.microsoft.com/office/powerpoint/2010/main" val="157471307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key messages about the course: it can help improve the quality of teaching where subjects are taught in English; it supports higher education institutions that are aiming to internationalise, by teaching subjects in English, attracting</a:t>
            </a:r>
            <a:r>
              <a:rPr lang="en-GB" baseline="0" dirty="0" smtClean="0"/>
              <a:t> overseas students, and raise their rankings</a:t>
            </a:r>
            <a:endParaRPr lang="en-GB" dirty="0"/>
          </a:p>
        </p:txBody>
      </p:sp>
      <p:sp>
        <p:nvSpPr>
          <p:cNvPr id="4" name="Slide Number Placeholder 3"/>
          <p:cNvSpPr>
            <a:spLocks noGrp="1"/>
          </p:cNvSpPr>
          <p:nvPr>
            <p:ph type="sldNum" sz="quarter" idx="10"/>
          </p:nvPr>
        </p:nvSpPr>
        <p:spPr/>
        <p:txBody>
          <a:bodyPr/>
          <a:lstStyle/>
          <a:p>
            <a:fld id="{141446EF-B127-40A8-924E-6438CB647592}" type="slidenum">
              <a:rPr lang="en-GB" smtClean="0"/>
              <a:t>54</a:t>
            </a:fld>
            <a:endParaRPr lang="en-GB"/>
          </a:p>
        </p:txBody>
      </p:sp>
    </p:spTree>
    <p:extLst>
      <p:ext uri="{BB962C8B-B14F-4D97-AF65-F5344CB8AC3E}">
        <p14:creationId xmlns:p14="http://schemas.microsoft.com/office/powerpoint/2010/main" val="78744551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benefits for the teaching staff: many academic teaching staff receive little or</a:t>
            </a:r>
            <a:r>
              <a:rPr lang="en-GB" baseline="0" dirty="0" smtClean="0"/>
              <a:t> no training in their roles before they start, and in these situations are often asked to teach their subjects in English with very little experience or support. This course exposes them to a range of styles of lectures etc., so they can improve their teaching style generally while focusing on the English skills they need, and learning a variety of language options to use in their teaching.</a:t>
            </a:r>
            <a:endParaRPr lang="en-GB" dirty="0"/>
          </a:p>
        </p:txBody>
      </p:sp>
      <p:sp>
        <p:nvSpPr>
          <p:cNvPr id="4" name="Slide Number Placeholder 3"/>
          <p:cNvSpPr>
            <a:spLocks noGrp="1"/>
          </p:cNvSpPr>
          <p:nvPr>
            <p:ph type="sldNum" sz="quarter" idx="10"/>
          </p:nvPr>
        </p:nvSpPr>
        <p:spPr/>
        <p:txBody>
          <a:bodyPr/>
          <a:lstStyle/>
          <a:p>
            <a:fld id="{141446EF-B127-40A8-924E-6438CB647592}" type="slidenum">
              <a:rPr lang="en-GB" smtClean="0"/>
              <a:t>55</a:t>
            </a:fld>
            <a:endParaRPr lang="en-GB"/>
          </a:p>
        </p:txBody>
      </p:sp>
    </p:spTree>
    <p:extLst>
      <p:ext uri="{BB962C8B-B14F-4D97-AF65-F5344CB8AC3E}">
        <p14:creationId xmlns:p14="http://schemas.microsoft.com/office/powerpoint/2010/main" val="268772432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is the introductory unit, looking at lecture styles. You can see the simple navigation on the left of the screen (the courses are in Moodle</a:t>
            </a:r>
            <a:r>
              <a:rPr lang="en-GB" baseline="0" dirty="0" smtClean="0"/>
              <a:t> – an easy platform to use) which shows the elements of the unit.</a:t>
            </a:r>
            <a:endParaRPr lang="en-GB" dirty="0"/>
          </a:p>
        </p:txBody>
      </p:sp>
      <p:sp>
        <p:nvSpPr>
          <p:cNvPr id="4" name="Slide Number Placeholder 3"/>
          <p:cNvSpPr>
            <a:spLocks noGrp="1"/>
          </p:cNvSpPr>
          <p:nvPr>
            <p:ph type="sldNum" sz="quarter" idx="10"/>
          </p:nvPr>
        </p:nvSpPr>
        <p:spPr/>
        <p:txBody>
          <a:bodyPr/>
          <a:lstStyle/>
          <a:p>
            <a:fld id="{141446EF-B127-40A8-924E-6438CB647592}" type="slidenum">
              <a:rPr lang="en-GB" smtClean="0"/>
              <a:t>56</a:t>
            </a:fld>
            <a:endParaRPr lang="en-GB"/>
          </a:p>
        </p:txBody>
      </p:sp>
    </p:spTree>
    <p:extLst>
      <p:ext uri="{BB962C8B-B14F-4D97-AF65-F5344CB8AC3E}">
        <p14:creationId xmlns:p14="http://schemas.microsoft.com/office/powerpoint/2010/main" val="359556471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Selling points: key points are practical,</a:t>
            </a:r>
            <a:r>
              <a:rPr lang="en-GB" baseline="0" dirty="0" smtClean="0"/>
              <a:t> scalable, accessible and flexible.</a:t>
            </a:r>
            <a:endParaRPr lang="en-GB" dirty="0" smtClean="0"/>
          </a:p>
          <a:p>
            <a:endParaRPr lang="en-GB" dirty="0" smtClean="0"/>
          </a:p>
          <a:p>
            <a:r>
              <a:rPr lang="en-GB" dirty="0" smtClean="0"/>
              <a:t>Practical – these aren’t theoretical courses, they focus</a:t>
            </a:r>
            <a:r>
              <a:rPr lang="en-GB" baseline="0" dirty="0" smtClean="0"/>
              <a:t> on actual classroom practice (supported by theory)</a:t>
            </a:r>
          </a:p>
          <a:p>
            <a:r>
              <a:rPr lang="en-GB" baseline="0" dirty="0" smtClean="0"/>
              <a:t>Scalable – the online study model makes them affordable and easy to deliver to large numbers (assuming reasonable internet access)</a:t>
            </a:r>
          </a:p>
          <a:p>
            <a:r>
              <a:rPr lang="en-GB" baseline="0" dirty="0" smtClean="0"/>
              <a:t>Accessible – at B1 language level, so teachers don’t need to be highly proficient to benefit from the training</a:t>
            </a:r>
          </a:p>
          <a:p>
            <a:r>
              <a:rPr lang="en-GB" baseline="0" dirty="0" smtClean="0"/>
              <a:t>Flexible – programmes can be tailored to the needs of the client. They can be online only, or blended with face-to-face study</a:t>
            </a:r>
            <a:endParaRPr lang="en-GB" dirty="0"/>
          </a:p>
        </p:txBody>
      </p:sp>
      <p:sp>
        <p:nvSpPr>
          <p:cNvPr id="4" name="Slide Number Placeholder 3"/>
          <p:cNvSpPr>
            <a:spLocks noGrp="1"/>
          </p:cNvSpPr>
          <p:nvPr>
            <p:ph type="sldNum" sz="quarter" idx="10"/>
          </p:nvPr>
        </p:nvSpPr>
        <p:spPr/>
        <p:txBody>
          <a:bodyPr/>
          <a:lstStyle/>
          <a:p>
            <a:fld id="{65180C9A-ECA7-47CD-9DE6-D52077D94AB4}" type="slidenum">
              <a:rPr lang="en-GB" smtClean="0"/>
              <a:t>57</a:t>
            </a:fld>
            <a:endParaRPr lang="en-GB"/>
          </a:p>
        </p:txBody>
      </p:sp>
    </p:spTree>
    <p:extLst>
      <p:ext uri="{BB962C8B-B14F-4D97-AF65-F5344CB8AC3E}">
        <p14:creationId xmlns:p14="http://schemas.microsoft.com/office/powerpoint/2010/main" val="33338291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80BF8D9-7354-401B-924E-242155F9A32B}" type="slidenum">
              <a:rPr lang="en-GB" smtClean="0">
                <a:solidFill>
                  <a:prstClr val="black"/>
                </a:solidFill>
              </a:rPr>
              <a:pPr/>
              <a:t>6</a:t>
            </a:fld>
            <a:endParaRPr lang="en-GB" dirty="0">
              <a:solidFill>
                <a:prstClr val="black"/>
              </a:solidFill>
            </a:endParaRPr>
          </a:p>
        </p:txBody>
      </p:sp>
    </p:spTree>
    <p:extLst>
      <p:ext uri="{BB962C8B-B14F-4D97-AF65-F5344CB8AC3E}">
        <p14:creationId xmlns:p14="http://schemas.microsoft.com/office/powerpoint/2010/main" val="400784398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course uses a range of input covering different academic</a:t>
            </a:r>
            <a:r>
              <a:rPr lang="en-GB" baseline="0" dirty="0" smtClean="0"/>
              <a:t> subjects – in this case looking at visual aids for lectures and matching them.</a:t>
            </a:r>
            <a:endParaRPr lang="en-GB" dirty="0"/>
          </a:p>
        </p:txBody>
      </p:sp>
      <p:sp>
        <p:nvSpPr>
          <p:cNvPr id="4" name="Slide Number Placeholder 3"/>
          <p:cNvSpPr>
            <a:spLocks noGrp="1"/>
          </p:cNvSpPr>
          <p:nvPr>
            <p:ph type="sldNum" sz="quarter" idx="10"/>
          </p:nvPr>
        </p:nvSpPr>
        <p:spPr/>
        <p:txBody>
          <a:bodyPr/>
          <a:lstStyle/>
          <a:p>
            <a:fld id="{141446EF-B127-40A8-924E-6438CB647592}" type="slidenum">
              <a:rPr lang="en-GB" smtClean="0"/>
              <a:t>58</a:t>
            </a:fld>
            <a:endParaRPr lang="en-GB"/>
          </a:p>
        </p:txBody>
      </p:sp>
    </p:spTree>
    <p:extLst>
      <p:ext uri="{BB962C8B-B14F-4D97-AF65-F5344CB8AC3E}">
        <p14:creationId xmlns:p14="http://schemas.microsoft.com/office/powerpoint/2010/main" val="116135702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There are videos of lecturers</a:t>
            </a:r>
            <a:r>
              <a:rPr lang="en-GB" baseline="0" dirty="0" smtClean="0"/>
              <a:t> filmed delivering lectures in a variety of styles – in this case Tim </a:t>
            </a:r>
            <a:r>
              <a:rPr lang="en-GB" baseline="0" dirty="0" err="1" smtClean="0"/>
              <a:t>Minshal</a:t>
            </a:r>
            <a:r>
              <a:rPr lang="en-GB" baseline="0" dirty="0" smtClean="0"/>
              <a:t>, a lecturer at the University of Cambridge – with accompanying activities.</a:t>
            </a:r>
            <a:endParaRPr lang="en-GB" dirty="0"/>
          </a:p>
        </p:txBody>
      </p:sp>
      <p:sp>
        <p:nvSpPr>
          <p:cNvPr id="4" name="Slide Number Placeholder 3"/>
          <p:cNvSpPr>
            <a:spLocks noGrp="1"/>
          </p:cNvSpPr>
          <p:nvPr>
            <p:ph type="sldNum" sz="quarter" idx="10"/>
          </p:nvPr>
        </p:nvSpPr>
        <p:spPr/>
        <p:txBody>
          <a:bodyPr/>
          <a:lstStyle/>
          <a:p>
            <a:fld id="{141446EF-B127-40A8-924E-6438CB647592}" type="slidenum">
              <a:rPr lang="en-GB" smtClean="0"/>
              <a:t>59</a:t>
            </a:fld>
            <a:endParaRPr lang="en-GB"/>
          </a:p>
        </p:txBody>
      </p:sp>
    </p:spTree>
    <p:extLst>
      <p:ext uri="{BB962C8B-B14F-4D97-AF65-F5344CB8AC3E}">
        <p14:creationId xmlns:p14="http://schemas.microsoft.com/office/powerpoint/2010/main" val="25467936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There are interactive tasks,</a:t>
            </a:r>
            <a:r>
              <a:rPr lang="en-GB" baseline="0" dirty="0" smtClean="0"/>
              <a:t> where the user for example listens to audio / video input and responds.</a:t>
            </a:r>
            <a:endParaRPr lang="en-GB" dirty="0"/>
          </a:p>
        </p:txBody>
      </p:sp>
      <p:sp>
        <p:nvSpPr>
          <p:cNvPr id="4" name="Slide Number Placeholder 3"/>
          <p:cNvSpPr>
            <a:spLocks noGrp="1"/>
          </p:cNvSpPr>
          <p:nvPr>
            <p:ph type="sldNum" sz="quarter" idx="10"/>
          </p:nvPr>
        </p:nvSpPr>
        <p:spPr/>
        <p:txBody>
          <a:bodyPr/>
          <a:lstStyle/>
          <a:p>
            <a:fld id="{141446EF-B127-40A8-924E-6438CB647592}" type="slidenum">
              <a:rPr lang="en-GB" smtClean="0"/>
              <a:t>60</a:t>
            </a:fld>
            <a:endParaRPr lang="en-GB"/>
          </a:p>
        </p:txBody>
      </p:sp>
    </p:spTree>
    <p:extLst>
      <p:ext uri="{BB962C8B-B14F-4D97-AF65-F5344CB8AC3E}">
        <p14:creationId xmlns:p14="http://schemas.microsoft.com/office/powerpoint/2010/main" val="15683834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Basic details of the course</a:t>
            </a:r>
            <a:endParaRPr lang="en-GB" dirty="0"/>
          </a:p>
        </p:txBody>
      </p:sp>
      <p:sp>
        <p:nvSpPr>
          <p:cNvPr id="4" name="Slide Number Placeholder 3"/>
          <p:cNvSpPr>
            <a:spLocks noGrp="1"/>
          </p:cNvSpPr>
          <p:nvPr>
            <p:ph type="sldNum" sz="quarter" idx="10"/>
          </p:nvPr>
        </p:nvSpPr>
        <p:spPr/>
        <p:txBody>
          <a:bodyPr/>
          <a:lstStyle/>
          <a:p>
            <a:fld id="{141446EF-B127-40A8-924E-6438CB647592}" type="slidenum">
              <a:rPr lang="en-GB" smtClean="0"/>
              <a:t>61</a:t>
            </a:fld>
            <a:endParaRPr lang="en-GB"/>
          </a:p>
        </p:txBody>
      </p:sp>
    </p:spTree>
    <p:extLst>
      <p:ext uri="{BB962C8B-B14F-4D97-AF65-F5344CB8AC3E}">
        <p14:creationId xmlns:p14="http://schemas.microsoft.com/office/powerpoint/2010/main" val="203664298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Face-to-face training: an additional 24 hours of material for face-to-face study, which gives a total of 64 hours of input in the blended version of the course.</a:t>
            </a:r>
            <a:endParaRPr lang="en-GB" dirty="0"/>
          </a:p>
        </p:txBody>
      </p:sp>
      <p:sp>
        <p:nvSpPr>
          <p:cNvPr id="4" name="Slide Number Placeholder 3"/>
          <p:cNvSpPr>
            <a:spLocks noGrp="1"/>
          </p:cNvSpPr>
          <p:nvPr>
            <p:ph type="sldNum" sz="quarter" idx="10"/>
          </p:nvPr>
        </p:nvSpPr>
        <p:spPr/>
        <p:txBody>
          <a:bodyPr/>
          <a:lstStyle/>
          <a:p>
            <a:fld id="{141446EF-B127-40A8-924E-6438CB647592}" type="slidenum">
              <a:rPr lang="en-GB" smtClean="0"/>
              <a:t>62</a:t>
            </a:fld>
            <a:endParaRPr lang="en-GB"/>
          </a:p>
        </p:txBody>
      </p:sp>
    </p:spTree>
    <p:extLst>
      <p:ext uri="{BB962C8B-B14F-4D97-AF65-F5344CB8AC3E}">
        <p14:creationId xmlns:p14="http://schemas.microsoft.com/office/powerpoint/2010/main" val="326509969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Content – the 8 modules of study in the Certificate in EMI Skills. </a:t>
            </a:r>
            <a:endParaRPr lang="en-GB" dirty="0"/>
          </a:p>
        </p:txBody>
      </p:sp>
      <p:sp>
        <p:nvSpPr>
          <p:cNvPr id="4" name="Slide Number Placeholder 3"/>
          <p:cNvSpPr>
            <a:spLocks noGrp="1"/>
          </p:cNvSpPr>
          <p:nvPr>
            <p:ph type="sldNum" sz="quarter" idx="10"/>
          </p:nvPr>
        </p:nvSpPr>
        <p:spPr/>
        <p:txBody>
          <a:bodyPr/>
          <a:lstStyle/>
          <a:p>
            <a:fld id="{65180C9A-ECA7-47CD-9DE6-D52077D94AB4}" type="slidenum">
              <a:rPr lang="en-GB" smtClean="0"/>
              <a:t>63</a:t>
            </a:fld>
            <a:endParaRPr lang="en-GB"/>
          </a:p>
        </p:txBody>
      </p:sp>
    </p:spTree>
    <p:extLst>
      <p:ext uri="{BB962C8B-B14F-4D97-AF65-F5344CB8AC3E}">
        <p14:creationId xmlns:p14="http://schemas.microsoft.com/office/powerpoint/2010/main" val="310496067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Content – the 8 modules of study in the Certificate in EMI Skills. </a:t>
            </a:r>
            <a:endParaRPr lang="en-GB" dirty="0"/>
          </a:p>
        </p:txBody>
      </p:sp>
      <p:sp>
        <p:nvSpPr>
          <p:cNvPr id="4" name="Slide Number Placeholder 3"/>
          <p:cNvSpPr>
            <a:spLocks noGrp="1"/>
          </p:cNvSpPr>
          <p:nvPr>
            <p:ph type="sldNum" sz="quarter" idx="10"/>
          </p:nvPr>
        </p:nvSpPr>
        <p:spPr/>
        <p:txBody>
          <a:bodyPr/>
          <a:lstStyle/>
          <a:p>
            <a:fld id="{65180C9A-ECA7-47CD-9DE6-D52077D94AB4}" type="slidenum">
              <a:rPr lang="en-GB" smtClean="0"/>
              <a:t>64</a:t>
            </a:fld>
            <a:endParaRPr lang="en-GB"/>
          </a:p>
        </p:txBody>
      </p:sp>
    </p:spTree>
    <p:extLst>
      <p:ext uri="{BB962C8B-B14F-4D97-AF65-F5344CB8AC3E}">
        <p14:creationId xmlns:p14="http://schemas.microsoft.com/office/powerpoint/2010/main" val="310496067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 summary of the key points</a:t>
            </a:r>
            <a:endParaRPr lang="en-GB" dirty="0"/>
          </a:p>
        </p:txBody>
      </p:sp>
      <p:sp>
        <p:nvSpPr>
          <p:cNvPr id="4" name="Slide Number Placeholder 3"/>
          <p:cNvSpPr>
            <a:spLocks noGrp="1"/>
          </p:cNvSpPr>
          <p:nvPr>
            <p:ph type="sldNum" sz="quarter" idx="10"/>
          </p:nvPr>
        </p:nvSpPr>
        <p:spPr/>
        <p:txBody>
          <a:bodyPr/>
          <a:lstStyle/>
          <a:p>
            <a:fld id="{141446EF-B127-40A8-924E-6438CB647592}" type="slidenum">
              <a:rPr lang="en-GB" smtClean="0"/>
              <a:t>65</a:t>
            </a:fld>
            <a:endParaRPr lang="en-GB"/>
          </a:p>
        </p:txBody>
      </p:sp>
    </p:spTree>
    <p:extLst>
      <p:ext uri="{BB962C8B-B14F-4D97-AF65-F5344CB8AC3E}">
        <p14:creationId xmlns:p14="http://schemas.microsoft.com/office/powerpoint/2010/main" val="388520182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B92F42D-1908-425B-9D78-233E2F7DBE9D}" type="slidenum">
              <a:rPr lang="en-GB" smtClean="0"/>
              <a:t>66</a:t>
            </a:fld>
            <a:endParaRPr lang="en-GB"/>
          </a:p>
        </p:txBody>
      </p:sp>
    </p:spTree>
    <p:extLst>
      <p:ext uri="{BB962C8B-B14F-4D97-AF65-F5344CB8AC3E}">
        <p14:creationId xmlns:p14="http://schemas.microsoft.com/office/powerpoint/2010/main" val="363310265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B92F42D-1908-425B-9D78-233E2F7DBE9D}" type="slidenum">
              <a:rPr lang="en-GB" smtClean="0"/>
              <a:t>67</a:t>
            </a:fld>
            <a:endParaRPr lang="en-GB"/>
          </a:p>
        </p:txBody>
      </p:sp>
    </p:spTree>
    <p:extLst>
      <p:ext uri="{BB962C8B-B14F-4D97-AF65-F5344CB8AC3E}">
        <p14:creationId xmlns:p14="http://schemas.microsoft.com/office/powerpoint/2010/main" val="32709945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it-IT" dirty="0" smtClean="0"/>
              <a:t>Hot news!!</a:t>
            </a:r>
            <a:endParaRPr lang="en-GB" dirty="0"/>
          </a:p>
        </p:txBody>
      </p:sp>
      <p:sp>
        <p:nvSpPr>
          <p:cNvPr id="4" name="Slide Number Placeholder 3"/>
          <p:cNvSpPr>
            <a:spLocks noGrp="1"/>
          </p:cNvSpPr>
          <p:nvPr>
            <p:ph type="sldNum" sz="quarter" idx="10"/>
          </p:nvPr>
        </p:nvSpPr>
        <p:spPr/>
        <p:txBody>
          <a:bodyPr/>
          <a:lstStyle/>
          <a:p>
            <a:fld id="{9B92F42D-1908-425B-9D78-233E2F7DBE9D}" type="slidenum">
              <a:rPr lang="en-GB" smtClean="0">
                <a:solidFill>
                  <a:prstClr val="black"/>
                </a:solidFill>
              </a:rPr>
              <a:pPr/>
              <a:t>7</a:t>
            </a:fld>
            <a:endParaRPr lang="en-GB" dirty="0">
              <a:solidFill>
                <a:prstClr val="black"/>
              </a:solidFill>
            </a:endParaRPr>
          </a:p>
        </p:txBody>
      </p:sp>
    </p:spTree>
    <p:extLst>
      <p:ext uri="{BB962C8B-B14F-4D97-AF65-F5344CB8AC3E}">
        <p14:creationId xmlns:p14="http://schemas.microsoft.com/office/powerpoint/2010/main" val="15747130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 complete programme:</a:t>
            </a:r>
          </a:p>
          <a:p>
            <a:endParaRPr lang="en-GB" dirty="0" smtClean="0"/>
          </a:p>
          <a:p>
            <a:r>
              <a:rPr lang="en-GB" dirty="0" smtClean="0"/>
              <a:t>Where needed,</a:t>
            </a:r>
            <a:r>
              <a:rPr lang="en-GB" baseline="0" dirty="0" smtClean="0"/>
              <a:t> CEPT and Language for Teaching to bring teachers up to B1 level, with option of assessment; CELT-S / CELT-P as appropriate; CET for a community and further development opportunities.</a:t>
            </a:r>
            <a:endParaRPr lang="en-GB" dirty="0"/>
          </a:p>
        </p:txBody>
      </p:sp>
      <p:sp>
        <p:nvSpPr>
          <p:cNvPr id="4" name="Slide Number Placeholder 3"/>
          <p:cNvSpPr>
            <a:spLocks noGrp="1"/>
          </p:cNvSpPr>
          <p:nvPr>
            <p:ph type="sldNum" sz="quarter" idx="10"/>
          </p:nvPr>
        </p:nvSpPr>
        <p:spPr/>
        <p:txBody>
          <a:bodyPr/>
          <a:lstStyle/>
          <a:p>
            <a:fld id="{65180C9A-ECA7-47CD-9DE6-D52077D94AB4}" type="slidenum">
              <a:rPr lang="en-GB" smtClean="0"/>
              <a:t>68</a:t>
            </a:fld>
            <a:endParaRPr lang="en-GB"/>
          </a:p>
        </p:txBody>
      </p:sp>
    </p:spTree>
    <p:extLst>
      <p:ext uri="{BB962C8B-B14F-4D97-AF65-F5344CB8AC3E}">
        <p14:creationId xmlns:p14="http://schemas.microsoft.com/office/powerpoint/2010/main" val="76871279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5180C9A-ECA7-47CD-9DE6-D52077D94AB4}" type="slidenum">
              <a:rPr lang="en-GB" smtClean="0"/>
              <a:t>69</a:t>
            </a:fld>
            <a:endParaRPr lang="en-GB"/>
          </a:p>
        </p:txBody>
      </p:sp>
    </p:spTree>
    <p:extLst>
      <p:ext uri="{BB962C8B-B14F-4D97-AF65-F5344CB8AC3E}">
        <p14:creationId xmlns:p14="http://schemas.microsoft.com/office/powerpoint/2010/main" val="33770625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sz="1200" b="0" i="1" kern="1200" dirty="0" smtClean="0">
                <a:solidFill>
                  <a:schemeClr val="tx1"/>
                </a:solidFill>
                <a:effectLst/>
                <a:latin typeface="+mn-lt"/>
                <a:ea typeface="+mn-ea"/>
                <a:cs typeface="+mn-cs"/>
              </a:rPr>
              <a:t>The Cambridge English Digital Framework</a:t>
            </a:r>
          </a:p>
          <a:p>
            <a:pPr fontAlgn="base"/>
            <a:endParaRPr lang="en-GB" sz="1200" b="0" i="1" kern="1200" dirty="0" smtClean="0">
              <a:solidFill>
                <a:schemeClr val="tx1"/>
              </a:solidFill>
              <a:effectLst/>
              <a:latin typeface="+mn-lt"/>
              <a:ea typeface="+mn-ea"/>
              <a:cs typeface="+mn-cs"/>
            </a:endParaRPr>
          </a:p>
          <a:p>
            <a:pPr fontAlgn="base"/>
            <a:r>
              <a:rPr lang="en-GB" sz="1200" b="0" i="0" kern="1200" dirty="0" smtClean="0">
                <a:solidFill>
                  <a:schemeClr val="tx1"/>
                </a:solidFill>
                <a:effectLst/>
                <a:latin typeface="+mn-lt"/>
                <a:ea typeface="+mn-ea"/>
                <a:cs typeface="+mn-cs"/>
              </a:rPr>
              <a:t>The Cambridge English Digital Framework has been developed in consultation with practising language teachers and trainers. It describes key competencies for teaching effectively with technology.</a:t>
            </a:r>
          </a:p>
          <a:p>
            <a:pPr fontAlgn="base"/>
            <a:endParaRPr lang="en-GB" sz="1200" b="0" i="0" kern="1200" dirty="0" smtClean="0">
              <a:solidFill>
                <a:schemeClr val="tx1"/>
              </a:solidFill>
              <a:effectLst/>
              <a:latin typeface="+mn-lt"/>
              <a:ea typeface="+mn-ea"/>
              <a:cs typeface="+mn-cs"/>
            </a:endParaRPr>
          </a:p>
          <a:p>
            <a:pPr fontAlgn="base"/>
            <a:r>
              <a:rPr lang="en-GB" sz="1200" b="0" i="0" kern="1200" dirty="0" smtClean="0">
                <a:solidFill>
                  <a:schemeClr val="tx1"/>
                </a:solidFill>
                <a:effectLst/>
                <a:latin typeface="+mn-lt"/>
                <a:ea typeface="+mn-ea"/>
                <a:cs typeface="+mn-cs"/>
              </a:rPr>
              <a:t>Explore the six categories and </a:t>
            </a:r>
            <a:r>
              <a:rPr lang="en-GB" sz="1200" b="0" i="0" u="none" strike="noStrike" kern="1200" dirty="0" smtClean="0">
                <a:solidFill>
                  <a:schemeClr val="tx1"/>
                </a:solidFill>
                <a:effectLst/>
                <a:latin typeface="+mn-lt"/>
                <a:ea typeface="+mn-ea"/>
                <a:cs typeface="+mn-cs"/>
                <a:hlinkClick r:id="rId3"/>
              </a:rPr>
              <a:t>test your digital skills</a:t>
            </a:r>
            <a:r>
              <a:rPr lang="en-GB" sz="1200" b="0" i="0" kern="1200" dirty="0" smtClean="0">
                <a:solidFill>
                  <a:schemeClr val="tx1"/>
                </a:solidFill>
                <a:effectLst/>
                <a:latin typeface="+mn-lt"/>
                <a:ea typeface="+mn-ea"/>
                <a:cs typeface="+mn-cs"/>
              </a:rPr>
              <a:t> to find your starting point, and decide on a direction for your digital professional development.</a:t>
            </a:r>
          </a:p>
          <a:p>
            <a:endParaRPr lang="en-GB" dirty="0"/>
          </a:p>
        </p:txBody>
      </p:sp>
      <p:sp>
        <p:nvSpPr>
          <p:cNvPr id="4" name="Slide Number Placeholder 3"/>
          <p:cNvSpPr>
            <a:spLocks noGrp="1"/>
          </p:cNvSpPr>
          <p:nvPr>
            <p:ph type="sldNum" sz="quarter" idx="10"/>
          </p:nvPr>
        </p:nvSpPr>
        <p:spPr/>
        <p:txBody>
          <a:bodyPr/>
          <a:lstStyle/>
          <a:p>
            <a:fld id="{A753F99D-656F-4EF6-ABE4-50B5D0F87B2D}" type="slidenum">
              <a:rPr lang="en-GB" smtClean="0">
                <a:solidFill>
                  <a:prstClr val="black"/>
                </a:solidFill>
              </a:rPr>
              <a:pPr/>
              <a:t>8</a:t>
            </a:fld>
            <a:endParaRPr lang="en-GB">
              <a:solidFill>
                <a:prstClr val="black"/>
              </a:solidFill>
            </a:endParaRPr>
          </a:p>
        </p:txBody>
      </p:sp>
    </p:spTree>
    <p:extLst>
      <p:ext uri="{BB962C8B-B14F-4D97-AF65-F5344CB8AC3E}">
        <p14:creationId xmlns:p14="http://schemas.microsoft.com/office/powerpoint/2010/main" val="12485392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753F99D-656F-4EF6-ABE4-50B5D0F87B2D}" type="slidenum">
              <a:rPr lang="en-GB" smtClean="0">
                <a:solidFill>
                  <a:prstClr val="black"/>
                </a:solidFill>
              </a:rPr>
              <a:pPr/>
              <a:t>13</a:t>
            </a:fld>
            <a:endParaRPr lang="en-GB">
              <a:solidFill>
                <a:prstClr val="black"/>
              </a:solidFill>
            </a:endParaRPr>
          </a:p>
        </p:txBody>
      </p:sp>
    </p:spTree>
    <p:extLst>
      <p:ext uri="{BB962C8B-B14F-4D97-AF65-F5344CB8AC3E}">
        <p14:creationId xmlns:p14="http://schemas.microsoft.com/office/powerpoint/2010/main" val="22275642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B92F42D-1908-425B-9D78-233E2F7DBE9D}" type="slidenum">
              <a:rPr lang="en-GB" smtClean="0">
                <a:solidFill>
                  <a:prstClr val="black"/>
                </a:solidFill>
              </a:rPr>
              <a:pPr/>
              <a:t>15</a:t>
            </a:fld>
            <a:endParaRPr lang="en-GB">
              <a:solidFill>
                <a:prstClr val="black"/>
              </a:solidFill>
            </a:endParaRPr>
          </a:p>
        </p:txBody>
      </p:sp>
    </p:spTree>
    <p:extLst>
      <p:ext uri="{BB962C8B-B14F-4D97-AF65-F5344CB8AC3E}">
        <p14:creationId xmlns:p14="http://schemas.microsoft.com/office/powerpoint/2010/main" val="41719647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ullet point list 1">
    <p:spTree>
      <p:nvGrpSpPr>
        <p:cNvPr id="1" name=""/>
        <p:cNvGrpSpPr/>
        <p:nvPr/>
      </p:nvGrpSpPr>
      <p:grpSpPr>
        <a:xfrm>
          <a:off x="0" y="0"/>
          <a:ext cx="0" cy="0"/>
          <a:chOff x="0" y="0"/>
          <a:chExt cx="0" cy="0"/>
        </a:xfrm>
      </p:grpSpPr>
      <p:sp>
        <p:nvSpPr>
          <p:cNvPr id="5" name="Content Placeholder 2"/>
          <p:cNvSpPr>
            <a:spLocks noGrp="1"/>
          </p:cNvSpPr>
          <p:nvPr>
            <p:ph sz="quarter" idx="10" hasCustomPrompt="1"/>
          </p:nvPr>
        </p:nvSpPr>
        <p:spPr>
          <a:xfrm>
            <a:off x="395537" y="332656"/>
            <a:ext cx="8496944" cy="504056"/>
          </a:xfrm>
          <a:prstGeom prst="rect">
            <a:avLst/>
          </a:prstGeom>
        </p:spPr>
        <p:txBody>
          <a:bodyPr/>
          <a:lstStyle>
            <a:lvl1pPr marL="0" indent="0" algn="ctr">
              <a:buNone/>
              <a:defRPr sz="2800" b="1"/>
            </a:lvl1pPr>
            <a:lvl2pPr algn="ctr">
              <a:defRPr/>
            </a:lvl2pPr>
            <a:lvl3pPr algn="ctr">
              <a:defRPr/>
            </a:lvl3pPr>
            <a:lvl4pPr algn="ctr">
              <a:defRPr/>
            </a:lvl4pPr>
            <a:lvl5pPr algn="ctr">
              <a:defRPr/>
            </a:lvl5pPr>
          </a:lstStyle>
          <a:p>
            <a:pPr lvl="0"/>
            <a:r>
              <a:rPr lang="en-GB" spc="-30" dirty="0" smtClean="0">
                <a:solidFill>
                  <a:srgbClr val="231F20"/>
                </a:solidFill>
              </a:rPr>
              <a:t>Bullet point list</a:t>
            </a:r>
          </a:p>
        </p:txBody>
      </p:sp>
      <p:sp>
        <p:nvSpPr>
          <p:cNvPr id="6" name="Content Placeholder 2"/>
          <p:cNvSpPr>
            <a:spLocks noGrp="1"/>
          </p:cNvSpPr>
          <p:nvPr>
            <p:ph sz="quarter" idx="11" hasCustomPrompt="1"/>
          </p:nvPr>
        </p:nvSpPr>
        <p:spPr>
          <a:xfrm>
            <a:off x="395536" y="908721"/>
            <a:ext cx="8493199" cy="432048"/>
          </a:xfrm>
          <a:prstGeom prst="rect">
            <a:avLst/>
          </a:prstGeom>
        </p:spPr>
        <p:txBody>
          <a:bodyPr/>
          <a:lstStyle>
            <a:lvl1pPr marL="0" indent="0" algn="ctr">
              <a:buNone/>
              <a:defRPr sz="2000" b="0"/>
            </a:lvl1pPr>
            <a:lvl2pPr algn="ctr">
              <a:defRPr/>
            </a:lvl2pPr>
            <a:lvl3pPr algn="ctr">
              <a:defRPr/>
            </a:lvl3pPr>
            <a:lvl4pPr algn="ctr">
              <a:defRPr/>
            </a:lvl4pPr>
            <a:lvl5pPr algn="ctr">
              <a:defRPr/>
            </a:lvl5pPr>
          </a:lstStyle>
          <a:p>
            <a:pPr lvl="0"/>
            <a:r>
              <a:rPr lang="en-GB" spc="-30" dirty="0" smtClean="0">
                <a:solidFill>
                  <a:srgbClr val="231F20"/>
                </a:solidFill>
              </a:rPr>
              <a:t>Sub heading</a:t>
            </a:r>
          </a:p>
        </p:txBody>
      </p:sp>
      <p:sp>
        <p:nvSpPr>
          <p:cNvPr id="8" name="Content Placeholder 2"/>
          <p:cNvSpPr>
            <a:spLocks noGrp="1"/>
          </p:cNvSpPr>
          <p:nvPr>
            <p:ph sz="quarter" idx="12" hasCustomPrompt="1"/>
          </p:nvPr>
        </p:nvSpPr>
        <p:spPr>
          <a:xfrm>
            <a:off x="395536" y="1484784"/>
            <a:ext cx="8493199" cy="2784309"/>
          </a:xfrm>
          <a:prstGeom prst="rect">
            <a:avLst/>
          </a:prstGeom>
        </p:spPr>
        <p:txBody>
          <a:bodyPr/>
          <a:lstStyle>
            <a:lvl1pPr marL="342900" marR="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1800" b="0" baseline="0"/>
            </a:lvl1pPr>
            <a:lvl2pPr algn="ctr">
              <a:defRPr/>
            </a:lvl2pPr>
            <a:lvl3pPr algn="ctr">
              <a:defRPr/>
            </a:lvl3pPr>
            <a:lvl4pPr algn="ctr">
              <a:defRPr/>
            </a:lvl4pPr>
            <a:lvl5pPr algn="ctr">
              <a:defRPr/>
            </a:lvl5pPr>
          </a:lstStyle>
          <a:p>
            <a:pPr lvl="0"/>
            <a:r>
              <a:rPr lang="en-GB" spc="-30" dirty="0" smtClean="0">
                <a:solidFill>
                  <a:srgbClr val="231F20"/>
                </a:solidFill>
              </a:rPr>
              <a:t>Line 1 add your text here add your text here</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GB" spc="-30" dirty="0" smtClean="0">
                <a:solidFill>
                  <a:srgbClr val="231F20"/>
                </a:solidFill>
              </a:rPr>
              <a:t>Line 2 add your text here add your text here</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GB" spc="-30" dirty="0" smtClean="0">
                <a:solidFill>
                  <a:srgbClr val="231F20"/>
                </a:solidFill>
              </a:rPr>
              <a:t>Line 3 add your text here add your text here</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GB" spc="-30" dirty="0" smtClean="0">
                <a:solidFill>
                  <a:srgbClr val="231F20"/>
                </a:solidFill>
              </a:rPr>
              <a:t>Line 4 add your text here add your text here</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GB" spc="-30" dirty="0" smtClean="0">
                <a:solidFill>
                  <a:srgbClr val="231F20"/>
                </a:solidFill>
              </a:rPr>
              <a:t>Line 5 add your text here add your text here</a:t>
            </a:r>
          </a:p>
          <a:p>
            <a:pPr lvl="0"/>
            <a:endParaRPr lang="en-GB" spc="-30" dirty="0" smtClean="0">
              <a:solidFill>
                <a:srgbClr val="231F20"/>
              </a:solidFill>
            </a:endParaRPr>
          </a:p>
          <a:p>
            <a:pPr lvl="0"/>
            <a:endParaRPr lang="en-GB" spc="-30" dirty="0" smtClean="0">
              <a:solidFill>
                <a:srgbClr val="231F20"/>
              </a:solidFill>
            </a:endParaRPr>
          </a:p>
        </p:txBody>
      </p:sp>
    </p:spTree>
    <p:extLst>
      <p:ext uri="{BB962C8B-B14F-4D97-AF65-F5344CB8AC3E}">
        <p14:creationId xmlns:p14="http://schemas.microsoft.com/office/powerpoint/2010/main" val="294825169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a:prstGeom prst="rect">
            <a:avLst/>
          </a:prstGeo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a:xfrm>
            <a:off x="457200" y="6356352"/>
            <a:ext cx="2133600" cy="365125"/>
          </a:xfrm>
          <a:prstGeom prst="rect">
            <a:avLst/>
          </a:prstGeom>
        </p:spPr>
        <p:txBody>
          <a:bodyPr/>
          <a:lstStyle/>
          <a:p>
            <a:fld id="{6E932F67-CB98-48B0-9422-D1CF9AD66B7C}" type="datetimeFigureOut">
              <a:rPr lang="en-GB" smtClean="0">
                <a:solidFill>
                  <a:prstClr val="black"/>
                </a:solidFill>
              </a:rPr>
              <a:pPr/>
              <a:t>13/07/2017</a:t>
            </a:fld>
            <a:endParaRPr lang="en-GB">
              <a:solidFill>
                <a:prstClr val="black"/>
              </a:solidFill>
            </a:endParaRPr>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p>
            <a:fld id="{3AD68C2B-5442-4868-B8C8-280AC52AA3F8}"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4962376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ullet point list 1">
    <p:spTree>
      <p:nvGrpSpPr>
        <p:cNvPr id="1" name=""/>
        <p:cNvGrpSpPr/>
        <p:nvPr/>
      </p:nvGrpSpPr>
      <p:grpSpPr>
        <a:xfrm>
          <a:off x="0" y="0"/>
          <a:ext cx="0" cy="0"/>
          <a:chOff x="0" y="0"/>
          <a:chExt cx="0" cy="0"/>
        </a:xfrm>
      </p:grpSpPr>
      <p:sp>
        <p:nvSpPr>
          <p:cNvPr id="5" name="Content Placeholder 2"/>
          <p:cNvSpPr>
            <a:spLocks noGrp="1"/>
          </p:cNvSpPr>
          <p:nvPr>
            <p:ph sz="quarter" idx="10" hasCustomPrompt="1"/>
          </p:nvPr>
        </p:nvSpPr>
        <p:spPr>
          <a:xfrm>
            <a:off x="395537" y="332656"/>
            <a:ext cx="8496944" cy="504056"/>
          </a:xfrm>
          <a:prstGeom prst="rect">
            <a:avLst/>
          </a:prstGeom>
        </p:spPr>
        <p:txBody>
          <a:bodyPr/>
          <a:lstStyle>
            <a:lvl1pPr marL="0" indent="0" algn="ctr">
              <a:buNone/>
              <a:defRPr sz="2800" b="1"/>
            </a:lvl1pPr>
            <a:lvl2pPr algn="ctr">
              <a:defRPr/>
            </a:lvl2pPr>
            <a:lvl3pPr algn="ctr">
              <a:defRPr/>
            </a:lvl3pPr>
            <a:lvl4pPr algn="ctr">
              <a:defRPr/>
            </a:lvl4pPr>
            <a:lvl5pPr algn="ctr">
              <a:defRPr/>
            </a:lvl5pPr>
          </a:lstStyle>
          <a:p>
            <a:pPr lvl="0"/>
            <a:r>
              <a:rPr lang="en-GB" spc="-30" dirty="0" smtClean="0">
                <a:solidFill>
                  <a:srgbClr val="231F20"/>
                </a:solidFill>
              </a:rPr>
              <a:t>Bullet point list</a:t>
            </a:r>
          </a:p>
        </p:txBody>
      </p:sp>
      <p:sp>
        <p:nvSpPr>
          <p:cNvPr id="6" name="Content Placeholder 2"/>
          <p:cNvSpPr>
            <a:spLocks noGrp="1"/>
          </p:cNvSpPr>
          <p:nvPr>
            <p:ph sz="quarter" idx="11" hasCustomPrompt="1"/>
          </p:nvPr>
        </p:nvSpPr>
        <p:spPr>
          <a:xfrm>
            <a:off x="395537" y="908721"/>
            <a:ext cx="8493199" cy="432048"/>
          </a:xfrm>
          <a:prstGeom prst="rect">
            <a:avLst/>
          </a:prstGeom>
        </p:spPr>
        <p:txBody>
          <a:bodyPr/>
          <a:lstStyle>
            <a:lvl1pPr marL="0" indent="0" algn="ctr">
              <a:buNone/>
              <a:defRPr sz="2000" b="0"/>
            </a:lvl1pPr>
            <a:lvl2pPr algn="ctr">
              <a:defRPr/>
            </a:lvl2pPr>
            <a:lvl3pPr algn="ctr">
              <a:defRPr/>
            </a:lvl3pPr>
            <a:lvl4pPr algn="ctr">
              <a:defRPr/>
            </a:lvl4pPr>
            <a:lvl5pPr algn="ctr">
              <a:defRPr/>
            </a:lvl5pPr>
          </a:lstStyle>
          <a:p>
            <a:pPr lvl="0"/>
            <a:r>
              <a:rPr lang="en-GB" spc="-30" dirty="0" smtClean="0">
                <a:solidFill>
                  <a:srgbClr val="231F20"/>
                </a:solidFill>
              </a:rPr>
              <a:t>Sub heading</a:t>
            </a:r>
          </a:p>
        </p:txBody>
      </p:sp>
      <p:sp>
        <p:nvSpPr>
          <p:cNvPr id="8" name="Content Placeholder 2"/>
          <p:cNvSpPr>
            <a:spLocks noGrp="1"/>
          </p:cNvSpPr>
          <p:nvPr>
            <p:ph sz="quarter" idx="12" hasCustomPrompt="1"/>
          </p:nvPr>
        </p:nvSpPr>
        <p:spPr>
          <a:xfrm>
            <a:off x="395537" y="1484786"/>
            <a:ext cx="8493199" cy="2784309"/>
          </a:xfrm>
          <a:prstGeom prst="rect">
            <a:avLst/>
          </a:prstGeom>
        </p:spPr>
        <p:txBody>
          <a:bodyPr/>
          <a:lstStyle>
            <a:lvl1pPr marL="342900" marR="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1800" b="0" baseline="0"/>
            </a:lvl1pPr>
            <a:lvl2pPr algn="ctr">
              <a:defRPr/>
            </a:lvl2pPr>
            <a:lvl3pPr algn="ctr">
              <a:defRPr/>
            </a:lvl3pPr>
            <a:lvl4pPr algn="ctr">
              <a:defRPr/>
            </a:lvl4pPr>
            <a:lvl5pPr algn="ctr">
              <a:defRPr/>
            </a:lvl5pPr>
          </a:lstStyle>
          <a:p>
            <a:pPr lvl="0"/>
            <a:r>
              <a:rPr lang="en-GB" spc="-30" dirty="0" smtClean="0">
                <a:solidFill>
                  <a:srgbClr val="231F20"/>
                </a:solidFill>
              </a:rPr>
              <a:t>Line 1 add your text here add your text here</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GB" spc="-30" dirty="0" smtClean="0">
                <a:solidFill>
                  <a:srgbClr val="231F20"/>
                </a:solidFill>
              </a:rPr>
              <a:t>Line 2 add your text here add your text here</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GB" spc="-30" dirty="0" smtClean="0">
                <a:solidFill>
                  <a:srgbClr val="231F20"/>
                </a:solidFill>
              </a:rPr>
              <a:t>Line 3 add your text here add your text here</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GB" spc="-30" dirty="0" smtClean="0">
                <a:solidFill>
                  <a:srgbClr val="231F20"/>
                </a:solidFill>
              </a:rPr>
              <a:t>Line 4 add your text here add your text here</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GB" spc="-30" dirty="0" smtClean="0">
                <a:solidFill>
                  <a:srgbClr val="231F20"/>
                </a:solidFill>
              </a:rPr>
              <a:t>Line 5 add your text here add your text here</a:t>
            </a:r>
          </a:p>
          <a:p>
            <a:pPr lvl="0"/>
            <a:endParaRPr lang="en-GB" spc="-30" dirty="0" smtClean="0">
              <a:solidFill>
                <a:srgbClr val="231F20"/>
              </a:solidFill>
            </a:endParaRPr>
          </a:p>
          <a:p>
            <a:pPr lvl="0"/>
            <a:endParaRPr lang="en-GB" spc="-30" dirty="0" smtClean="0">
              <a:solidFill>
                <a:srgbClr val="231F20"/>
              </a:solidFill>
            </a:endParaRPr>
          </a:p>
        </p:txBody>
      </p:sp>
    </p:spTree>
    <p:extLst>
      <p:ext uri="{BB962C8B-B14F-4D97-AF65-F5344CB8AC3E}">
        <p14:creationId xmlns:p14="http://schemas.microsoft.com/office/powerpoint/2010/main" val="855677573"/>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 point list 2">
    <p:spTree>
      <p:nvGrpSpPr>
        <p:cNvPr id="1" name=""/>
        <p:cNvGrpSpPr/>
        <p:nvPr/>
      </p:nvGrpSpPr>
      <p:grpSpPr>
        <a:xfrm>
          <a:off x="0" y="0"/>
          <a:ext cx="0" cy="0"/>
          <a:chOff x="0" y="0"/>
          <a:chExt cx="0" cy="0"/>
        </a:xfrm>
      </p:grpSpPr>
      <p:sp>
        <p:nvSpPr>
          <p:cNvPr id="4" name="Content Placeholder 2"/>
          <p:cNvSpPr>
            <a:spLocks noGrp="1"/>
          </p:cNvSpPr>
          <p:nvPr>
            <p:ph sz="quarter" idx="11" hasCustomPrompt="1"/>
          </p:nvPr>
        </p:nvSpPr>
        <p:spPr>
          <a:xfrm>
            <a:off x="395537" y="908721"/>
            <a:ext cx="8493199" cy="432048"/>
          </a:xfrm>
          <a:prstGeom prst="rect">
            <a:avLst/>
          </a:prstGeom>
        </p:spPr>
        <p:txBody>
          <a:bodyPr/>
          <a:lstStyle>
            <a:lvl1pPr marL="0" indent="0" algn="ctr">
              <a:buNone/>
              <a:defRPr sz="2000" b="0"/>
            </a:lvl1pPr>
            <a:lvl2pPr algn="ctr">
              <a:defRPr/>
            </a:lvl2pPr>
            <a:lvl3pPr algn="ctr">
              <a:defRPr/>
            </a:lvl3pPr>
            <a:lvl4pPr algn="ctr">
              <a:defRPr/>
            </a:lvl4pPr>
            <a:lvl5pPr algn="ctr">
              <a:defRPr/>
            </a:lvl5pPr>
          </a:lstStyle>
          <a:p>
            <a:pPr lvl="0"/>
            <a:r>
              <a:rPr lang="en-GB" spc="-30" dirty="0" smtClean="0">
                <a:solidFill>
                  <a:srgbClr val="231F20"/>
                </a:solidFill>
              </a:rPr>
              <a:t>Sub heading</a:t>
            </a:r>
          </a:p>
        </p:txBody>
      </p:sp>
      <p:sp>
        <p:nvSpPr>
          <p:cNvPr id="5" name="Content Placeholder 2"/>
          <p:cNvSpPr>
            <a:spLocks noGrp="1"/>
          </p:cNvSpPr>
          <p:nvPr>
            <p:ph sz="quarter" idx="12" hasCustomPrompt="1"/>
          </p:nvPr>
        </p:nvSpPr>
        <p:spPr>
          <a:xfrm>
            <a:off x="395537" y="1484786"/>
            <a:ext cx="8493199" cy="2784309"/>
          </a:xfrm>
          <a:prstGeom prst="rect">
            <a:avLst/>
          </a:prstGeom>
        </p:spPr>
        <p:txBody>
          <a:bodyPr/>
          <a:lstStyle>
            <a:lvl1pPr marL="342900" marR="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1800" b="0" baseline="0"/>
            </a:lvl1pPr>
            <a:lvl2pPr algn="ctr">
              <a:defRPr/>
            </a:lvl2pPr>
            <a:lvl3pPr algn="ctr">
              <a:defRPr/>
            </a:lvl3pPr>
            <a:lvl4pPr algn="ctr">
              <a:defRPr/>
            </a:lvl4pPr>
            <a:lvl5pPr algn="ctr">
              <a:defRPr/>
            </a:lvl5pPr>
          </a:lstStyle>
          <a:p>
            <a:pPr lvl="0"/>
            <a:r>
              <a:rPr lang="en-GB" spc="-30" dirty="0" smtClean="0">
                <a:solidFill>
                  <a:srgbClr val="231F20"/>
                </a:solidFill>
              </a:rPr>
              <a:t>Line 1 add your text here add your text here</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GB" spc="-30" dirty="0" smtClean="0">
                <a:solidFill>
                  <a:srgbClr val="231F20"/>
                </a:solidFill>
              </a:rPr>
              <a:t>Line 2 add your text here add your text here</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GB" spc="-30" dirty="0" smtClean="0">
                <a:solidFill>
                  <a:srgbClr val="231F20"/>
                </a:solidFill>
              </a:rPr>
              <a:t>Line 3 add your text here add your text here</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GB" spc="-30" dirty="0" smtClean="0">
                <a:solidFill>
                  <a:srgbClr val="231F20"/>
                </a:solidFill>
              </a:rPr>
              <a:t>Line 4 add your text here add your text here</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GB" spc="-30" dirty="0" smtClean="0">
                <a:solidFill>
                  <a:srgbClr val="231F20"/>
                </a:solidFill>
              </a:rPr>
              <a:t>Line 5 add your text here add your text here</a:t>
            </a:r>
          </a:p>
          <a:p>
            <a:pPr lvl="0"/>
            <a:endParaRPr lang="en-GB" spc="-30" dirty="0" smtClean="0">
              <a:solidFill>
                <a:srgbClr val="231F20"/>
              </a:solidFill>
            </a:endParaRPr>
          </a:p>
          <a:p>
            <a:pPr lvl="0"/>
            <a:endParaRPr lang="en-GB" spc="-30" dirty="0" smtClean="0">
              <a:solidFill>
                <a:srgbClr val="231F20"/>
              </a:solidFill>
            </a:endParaRPr>
          </a:p>
        </p:txBody>
      </p:sp>
      <p:sp>
        <p:nvSpPr>
          <p:cNvPr id="6" name="Content Placeholder 2"/>
          <p:cNvSpPr>
            <a:spLocks noGrp="1"/>
          </p:cNvSpPr>
          <p:nvPr>
            <p:ph sz="quarter" idx="10" hasCustomPrompt="1"/>
          </p:nvPr>
        </p:nvSpPr>
        <p:spPr>
          <a:xfrm>
            <a:off x="395537" y="332656"/>
            <a:ext cx="8496944" cy="504056"/>
          </a:xfrm>
          <a:prstGeom prst="rect">
            <a:avLst/>
          </a:prstGeom>
        </p:spPr>
        <p:txBody>
          <a:bodyPr/>
          <a:lstStyle>
            <a:lvl1pPr marL="0" indent="0" algn="ctr">
              <a:buNone/>
              <a:defRPr sz="2800" b="1"/>
            </a:lvl1pPr>
            <a:lvl2pPr algn="ctr">
              <a:defRPr/>
            </a:lvl2pPr>
            <a:lvl3pPr algn="ctr">
              <a:defRPr/>
            </a:lvl3pPr>
            <a:lvl4pPr algn="ctr">
              <a:defRPr/>
            </a:lvl4pPr>
            <a:lvl5pPr algn="ctr">
              <a:defRPr/>
            </a:lvl5pPr>
          </a:lstStyle>
          <a:p>
            <a:pPr lvl="0"/>
            <a:r>
              <a:rPr lang="en-GB" spc="-30" dirty="0" smtClean="0">
                <a:solidFill>
                  <a:srgbClr val="231F20"/>
                </a:solidFill>
              </a:rPr>
              <a:t>Bullet point list</a:t>
            </a:r>
          </a:p>
        </p:txBody>
      </p:sp>
    </p:spTree>
    <p:extLst>
      <p:ext uri="{BB962C8B-B14F-4D97-AF65-F5344CB8AC3E}">
        <p14:creationId xmlns:p14="http://schemas.microsoft.com/office/powerpoint/2010/main" val="3848437951"/>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584390"/>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 column layout">
    <p:spTree>
      <p:nvGrpSpPr>
        <p:cNvPr id="1" name=""/>
        <p:cNvGrpSpPr/>
        <p:nvPr/>
      </p:nvGrpSpPr>
      <p:grpSpPr>
        <a:xfrm>
          <a:off x="0" y="0"/>
          <a:ext cx="0" cy="0"/>
          <a:chOff x="0" y="0"/>
          <a:chExt cx="0" cy="0"/>
        </a:xfrm>
      </p:grpSpPr>
      <p:sp>
        <p:nvSpPr>
          <p:cNvPr id="15" name="Content Placeholder 2"/>
          <p:cNvSpPr>
            <a:spLocks noGrp="1"/>
          </p:cNvSpPr>
          <p:nvPr>
            <p:ph sz="quarter" idx="12" hasCustomPrompt="1"/>
          </p:nvPr>
        </p:nvSpPr>
        <p:spPr>
          <a:xfrm>
            <a:off x="447553" y="2372885"/>
            <a:ext cx="2540273" cy="480053"/>
          </a:xfrm>
          <a:prstGeom prst="rect">
            <a:avLst/>
          </a:prstGeom>
        </p:spPr>
        <p:txBody>
          <a:bodyPr/>
          <a:lstStyle>
            <a:lvl1pPr marL="0" indent="0" algn="l">
              <a:buNone/>
              <a:defRPr sz="2000" b="1"/>
            </a:lvl1pPr>
            <a:lvl2pPr algn="ctr">
              <a:defRPr/>
            </a:lvl2pPr>
            <a:lvl3pPr algn="ctr">
              <a:defRPr/>
            </a:lvl3pPr>
            <a:lvl4pPr algn="ctr">
              <a:defRPr/>
            </a:lvl4pPr>
            <a:lvl5pPr algn="ctr">
              <a:defRPr/>
            </a:lvl5pPr>
          </a:lstStyle>
          <a:p>
            <a:pPr lvl="0"/>
            <a:r>
              <a:rPr lang="en-GB" spc="-30" dirty="0" smtClean="0">
                <a:solidFill>
                  <a:srgbClr val="231F20"/>
                </a:solidFill>
              </a:rPr>
              <a:t>Heading</a:t>
            </a:r>
          </a:p>
        </p:txBody>
      </p:sp>
      <p:sp>
        <p:nvSpPr>
          <p:cNvPr id="16" name="Content Placeholder 2"/>
          <p:cNvSpPr>
            <a:spLocks noGrp="1"/>
          </p:cNvSpPr>
          <p:nvPr>
            <p:ph sz="quarter" idx="13" hasCustomPrompt="1"/>
          </p:nvPr>
        </p:nvSpPr>
        <p:spPr>
          <a:xfrm>
            <a:off x="447553" y="2948947"/>
            <a:ext cx="2540273" cy="1962024"/>
          </a:xfrm>
          <a:prstGeom prst="rect">
            <a:avLst/>
          </a:prstGeom>
        </p:spPr>
        <p:txBody>
          <a:bodyPr/>
          <a:lstStyle>
            <a:lvl1pPr marL="342900" marR="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1800" b="0" baseline="0"/>
            </a:lvl1pPr>
            <a:lvl2pPr algn="ctr">
              <a:defRPr/>
            </a:lvl2pPr>
            <a:lvl3pPr algn="ctr">
              <a:defRPr/>
            </a:lvl3pPr>
            <a:lvl4pPr algn="ctr">
              <a:defRPr/>
            </a:lvl4pPr>
            <a:lvl5pPr algn="ctr">
              <a:defRPr/>
            </a:lvl5pPr>
          </a:lstStyle>
          <a:p>
            <a:pPr lvl="0"/>
            <a:r>
              <a:rPr lang="en-GB" spc="-30" dirty="0" smtClean="0">
                <a:solidFill>
                  <a:srgbClr val="231F20"/>
                </a:solidFill>
              </a:rPr>
              <a:t>Line 1 add text here</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GB" spc="-30" dirty="0" smtClean="0">
                <a:solidFill>
                  <a:srgbClr val="231F20"/>
                </a:solidFill>
              </a:rPr>
              <a:t>Line 2 add text here</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GB" spc="-30" dirty="0" smtClean="0">
                <a:solidFill>
                  <a:srgbClr val="231F20"/>
                </a:solidFill>
              </a:rPr>
              <a:t>Line 3 add text here</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GB" spc="-30" dirty="0" smtClean="0">
                <a:solidFill>
                  <a:srgbClr val="231F20"/>
                </a:solidFill>
              </a:rPr>
              <a:t>Line 4 add text here</a:t>
            </a:r>
          </a:p>
        </p:txBody>
      </p:sp>
      <p:sp>
        <p:nvSpPr>
          <p:cNvPr id="18" name="Content Placeholder 2"/>
          <p:cNvSpPr>
            <a:spLocks noGrp="1"/>
          </p:cNvSpPr>
          <p:nvPr>
            <p:ph sz="quarter" idx="15" hasCustomPrompt="1"/>
          </p:nvPr>
        </p:nvSpPr>
        <p:spPr>
          <a:xfrm>
            <a:off x="3400129" y="2948947"/>
            <a:ext cx="2540273" cy="1962024"/>
          </a:xfrm>
          <a:prstGeom prst="rect">
            <a:avLst/>
          </a:prstGeom>
        </p:spPr>
        <p:txBody>
          <a:bodyPr/>
          <a:lstStyle>
            <a:lvl1pPr marL="342900" marR="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1800" b="0" baseline="0"/>
            </a:lvl1pPr>
            <a:lvl2pPr algn="ctr">
              <a:defRPr/>
            </a:lvl2pPr>
            <a:lvl3pPr algn="ctr">
              <a:defRPr/>
            </a:lvl3pPr>
            <a:lvl4pPr algn="ctr">
              <a:defRPr/>
            </a:lvl4pPr>
            <a:lvl5pPr algn="ctr">
              <a:defRPr/>
            </a:lvl5pPr>
          </a:lstStyle>
          <a:p>
            <a:pPr lvl="0"/>
            <a:r>
              <a:rPr lang="en-GB" spc="-30" dirty="0" smtClean="0">
                <a:solidFill>
                  <a:srgbClr val="231F20"/>
                </a:solidFill>
              </a:rPr>
              <a:t>Line 1 add text here</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GB" spc="-30" dirty="0" smtClean="0">
                <a:solidFill>
                  <a:srgbClr val="231F20"/>
                </a:solidFill>
              </a:rPr>
              <a:t>Line 2 add text here</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GB" spc="-30" dirty="0" smtClean="0">
                <a:solidFill>
                  <a:srgbClr val="231F20"/>
                </a:solidFill>
              </a:rPr>
              <a:t>Line 3 add text here</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GB" spc="-30" dirty="0" smtClean="0">
                <a:solidFill>
                  <a:srgbClr val="231F20"/>
                </a:solidFill>
              </a:rPr>
              <a:t>Line 4 add text here</a:t>
            </a:r>
          </a:p>
        </p:txBody>
      </p:sp>
      <p:sp>
        <p:nvSpPr>
          <p:cNvPr id="19" name="Content Placeholder 2"/>
          <p:cNvSpPr>
            <a:spLocks noGrp="1"/>
          </p:cNvSpPr>
          <p:nvPr>
            <p:ph sz="quarter" idx="16" hasCustomPrompt="1"/>
          </p:nvPr>
        </p:nvSpPr>
        <p:spPr>
          <a:xfrm>
            <a:off x="6234460" y="2372885"/>
            <a:ext cx="2540273" cy="480053"/>
          </a:xfrm>
          <a:prstGeom prst="rect">
            <a:avLst/>
          </a:prstGeom>
        </p:spPr>
        <p:txBody>
          <a:bodyPr/>
          <a:lstStyle>
            <a:lvl1pPr marL="0" indent="0" algn="l">
              <a:buNone/>
              <a:defRPr sz="2000" b="1"/>
            </a:lvl1pPr>
            <a:lvl2pPr algn="ctr">
              <a:defRPr/>
            </a:lvl2pPr>
            <a:lvl3pPr algn="ctr">
              <a:defRPr/>
            </a:lvl3pPr>
            <a:lvl4pPr algn="ctr">
              <a:defRPr/>
            </a:lvl4pPr>
            <a:lvl5pPr algn="ctr">
              <a:defRPr/>
            </a:lvl5pPr>
          </a:lstStyle>
          <a:p>
            <a:pPr lvl="0"/>
            <a:r>
              <a:rPr lang="en-GB" spc="-30" dirty="0" smtClean="0">
                <a:solidFill>
                  <a:srgbClr val="231F20"/>
                </a:solidFill>
              </a:rPr>
              <a:t>Heading</a:t>
            </a:r>
          </a:p>
        </p:txBody>
      </p:sp>
      <p:sp>
        <p:nvSpPr>
          <p:cNvPr id="20" name="Content Placeholder 2"/>
          <p:cNvSpPr>
            <a:spLocks noGrp="1"/>
          </p:cNvSpPr>
          <p:nvPr>
            <p:ph sz="quarter" idx="17" hasCustomPrompt="1"/>
          </p:nvPr>
        </p:nvSpPr>
        <p:spPr>
          <a:xfrm>
            <a:off x="6228185" y="2948947"/>
            <a:ext cx="2540273" cy="2016224"/>
          </a:xfrm>
          <a:prstGeom prst="rect">
            <a:avLst/>
          </a:prstGeom>
        </p:spPr>
        <p:txBody>
          <a:bodyPr/>
          <a:lstStyle>
            <a:lvl1pPr marL="342900" marR="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1800" b="0" baseline="0"/>
            </a:lvl1pPr>
            <a:lvl2pPr algn="ctr">
              <a:defRPr/>
            </a:lvl2pPr>
            <a:lvl3pPr algn="ctr">
              <a:defRPr/>
            </a:lvl3pPr>
            <a:lvl4pPr algn="ctr">
              <a:defRPr/>
            </a:lvl4pPr>
            <a:lvl5pPr algn="ctr">
              <a:defRPr/>
            </a:lvl5pPr>
          </a:lstStyle>
          <a:p>
            <a:pPr lvl="0"/>
            <a:r>
              <a:rPr lang="en-GB" spc="-30" dirty="0" smtClean="0">
                <a:solidFill>
                  <a:srgbClr val="231F20"/>
                </a:solidFill>
              </a:rPr>
              <a:t>Line 1 add text here</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GB" spc="-30" dirty="0" smtClean="0">
                <a:solidFill>
                  <a:srgbClr val="231F20"/>
                </a:solidFill>
              </a:rPr>
              <a:t>Line 2 add text here</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GB" spc="-30" dirty="0" smtClean="0">
                <a:solidFill>
                  <a:srgbClr val="231F20"/>
                </a:solidFill>
              </a:rPr>
              <a:t>Line 3 add text here</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GB" spc="-30" dirty="0" smtClean="0">
                <a:solidFill>
                  <a:srgbClr val="231F20"/>
                </a:solidFill>
              </a:rPr>
              <a:t>Line 4 add text here</a:t>
            </a:r>
          </a:p>
          <a:p>
            <a:pPr lvl="0"/>
            <a:endParaRPr lang="en-GB" spc="-30" dirty="0" smtClean="0">
              <a:solidFill>
                <a:srgbClr val="231F20"/>
              </a:solidFill>
            </a:endParaRPr>
          </a:p>
        </p:txBody>
      </p:sp>
      <p:sp>
        <p:nvSpPr>
          <p:cNvPr id="10" name="Content Placeholder 2"/>
          <p:cNvSpPr>
            <a:spLocks noGrp="1"/>
          </p:cNvSpPr>
          <p:nvPr>
            <p:ph sz="quarter" idx="10" hasCustomPrompt="1"/>
          </p:nvPr>
        </p:nvSpPr>
        <p:spPr>
          <a:xfrm>
            <a:off x="395537" y="332656"/>
            <a:ext cx="8496944" cy="504056"/>
          </a:xfrm>
          <a:prstGeom prst="rect">
            <a:avLst/>
          </a:prstGeom>
        </p:spPr>
        <p:txBody>
          <a:bodyPr/>
          <a:lstStyle>
            <a:lvl1pPr marL="0" indent="0" algn="ctr">
              <a:buNone/>
              <a:defRPr sz="2800" b="1"/>
            </a:lvl1pPr>
            <a:lvl2pPr algn="ctr">
              <a:defRPr/>
            </a:lvl2pPr>
            <a:lvl3pPr algn="ctr">
              <a:defRPr/>
            </a:lvl3pPr>
            <a:lvl4pPr algn="ctr">
              <a:defRPr/>
            </a:lvl4pPr>
            <a:lvl5pPr algn="ctr">
              <a:defRPr/>
            </a:lvl5pPr>
          </a:lstStyle>
          <a:p>
            <a:pPr lvl="0"/>
            <a:r>
              <a:rPr lang="en-GB" spc="-30" dirty="0" smtClean="0">
                <a:solidFill>
                  <a:srgbClr val="231F20"/>
                </a:solidFill>
              </a:rPr>
              <a:t>Bullet point list</a:t>
            </a:r>
          </a:p>
        </p:txBody>
      </p:sp>
      <p:sp>
        <p:nvSpPr>
          <p:cNvPr id="11" name="Content Placeholder 2"/>
          <p:cNvSpPr>
            <a:spLocks noGrp="1"/>
          </p:cNvSpPr>
          <p:nvPr>
            <p:ph sz="quarter" idx="11" hasCustomPrompt="1"/>
          </p:nvPr>
        </p:nvSpPr>
        <p:spPr>
          <a:xfrm>
            <a:off x="395537" y="908721"/>
            <a:ext cx="8493199" cy="432048"/>
          </a:xfrm>
          <a:prstGeom prst="rect">
            <a:avLst/>
          </a:prstGeom>
        </p:spPr>
        <p:txBody>
          <a:bodyPr/>
          <a:lstStyle>
            <a:lvl1pPr marL="0" indent="0" algn="ctr">
              <a:buNone/>
              <a:defRPr sz="2000" b="0"/>
            </a:lvl1pPr>
            <a:lvl2pPr algn="ctr">
              <a:defRPr/>
            </a:lvl2pPr>
            <a:lvl3pPr algn="ctr">
              <a:defRPr/>
            </a:lvl3pPr>
            <a:lvl4pPr algn="ctr">
              <a:defRPr/>
            </a:lvl4pPr>
            <a:lvl5pPr algn="ctr">
              <a:defRPr/>
            </a:lvl5pPr>
          </a:lstStyle>
          <a:p>
            <a:pPr lvl="0"/>
            <a:r>
              <a:rPr lang="en-GB" spc="-30" dirty="0" smtClean="0">
                <a:solidFill>
                  <a:srgbClr val="231F20"/>
                </a:solidFill>
              </a:rPr>
              <a:t>Sub heading</a:t>
            </a:r>
          </a:p>
        </p:txBody>
      </p:sp>
      <p:sp>
        <p:nvSpPr>
          <p:cNvPr id="12" name="Content Placeholder 2"/>
          <p:cNvSpPr>
            <a:spLocks noGrp="1"/>
          </p:cNvSpPr>
          <p:nvPr>
            <p:ph sz="quarter" idx="18" hasCustomPrompt="1"/>
          </p:nvPr>
        </p:nvSpPr>
        <p:spPr>
          <a:xfrm>
            <a:off x="3419872" y="2348882"/>
            <a:ext cx="2540273" cy="480053"/>
          </a:xfrm>
          <a:prstGeom prst="rect">
            <a:avLst/>
          </a:prstGeom>
        </p:spPr>
        <p:txBody>
          <a:bodyPr/>
          <a:lstStyle>
            <a:lvl1pPr marL="0" indent="0" algn="l">
              <a:buNone/>
              <a:defRPr sz="2000" b="1"/>
            </a:lvl1pPr>
            <a:lvl2pPr algn="ctr">
              <a:defRPr/>
            </a:lvl2pPr>
            <a:lvl3pPr algn="ctr">
              <a:defRPr/>
            </a:lvl3pPr>
            <a:lvl4pPr algn="ctr">
              <a:defRPr/>
            </a:lvl4pPr>
            <a:lvl5pPr algn="ctr">
              <a:defRPr/>
            </a:lvl5pPr>
          </a:lstStyle>
          <a:p>
            <a:pPr lvl="0"/>
            <a:r>
              <a:rPr lang="en-GB" spc="-30" dirty="0" smtClean="0">
                <a:solidFill>
                  <a:srgbClr val="231F20"/>
                </a:solidFill>
              </a:rPr>
              <a:t>Heading</a:t>
            </a:r>
          </a:p>
        </p:txBody>
      </p:sp>
    </p:spTree>
    <p:extLst>
      <p:ext uri="{BB962C8B-B14F-4D97-AF65-F5344CB8AC3E}">
        <p14:creationId xmlns:p14="http://schemas.microsoft.com/office/powerpoint/2010/main" val="2818800517"/>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urquoise background">
    <p:bg>
      <p:bgPr>
        <a:solidFill>
          <a:srgbClr val="00A497"/>
        </a:solidFill>
        <a:effectLst/>
      </p:bgPr>
    </p:bg>
    <p:spTree>
      <p:nvGrpSpPr>
        <p:cNvPr id="1" name=""/>
        <p:cNvGrpSpPr/>
        <p:nvPr/>
      </p:nvGrpSpPr>
      <p:grpSpPr>
        <a:xfrm>
          <a:off x="0" y="0"/>
          <a:ext cx="0" cy="0"/>
          <a:chOff x="0" y="0"/>
          <a:chExt cx="0" cy="0"/>
        </a:xfrm>
      </p:grpSpPr>
      <p:sp>
        <p:nvSpPr>
          <p:cNvPr id="18" name="Content Placeholder 2"/>
          <p:cNvSpPr>
            <a:spLocks noGrp="1"/>
          </p:cNvSpPr>
          <p:nvPr>
            <p:ph sz="quarter" idx="10" hasCustomPrompt="1"/>
          </p:nvPr>
        </p:nvSpPr>
        <p:spPr>
          <a:xfrm>
            <a:off x="323529" y="332656"/>
            <a:ext cx="8568952" cy="648072"/>
          </a:xfrm>
          <a:prstGeom prst="rect">
            <a:avLst/>
          </a:prstGeom>
        </p:spPr>
        <p:txBody>
          <a:bodyPr/>
          <a:lstStyle>
            <a:lvl1pPr marL="0" indent="0" algn="ctr">
              <a:buNone/>
              <a:defRPr sz="2800" b="1">
                <a:solidFill>
                  <a:schemeClr val="bg1"/>
                </a:solidFill>
              </a:defRPr>
            </a:lvl1pPr>
            <a:lvl2pPr algn="ctr">
              <a:defRPr/>
            </a:lvl2pPr>
            <a:lvl3pPr algn="ctr">
              <a:defRPr/>
            </a:lvl3pPr>
            <a:lvl4pPr algn="ctr">
              <a:defRPr/>
            </a:lvl4pPr>
            <a:lvl5pPr algn="ctr">
              <a:defRPr/>
            </a:lvl5pPr>
          </a:lstStyle>
          <a:p>
            <a:pPr lvl="0"/>
            <a:r>
              <a:rPr lang="en-US" dirty="0" smtClean="0"/>
              <a:t>Bullet point list</a:t>
            </a:r>
            <a:endParaRPr lang="en-GB" spc="-30" dirty="0" smtClean="0">
              <a:solidFill>
                <a:srgbClr val="231F20"/>
              </a:solidFill>
            </a:endParaRPr>
          </a:p>
        </p:txBody>
      </p:sp>
      <p:sp>
        <p:nvSpPr>
          <p:cNvPr id="19" name="Content Placeholder 2"/>
          <p:cNvSpPr>
            <a:spLocks noGrp="1"/>
          </p:cNvSpPr>
          <p:nvPr>
            <p:ph sz="quarter" idx="11" hasCustomPrompt="1"/>
          </p:nvPr>
        </p:nvSpPr>
        <p:spPr>
          <a:xfrm>
            <a:off x="323529" y="1124745"/>
            <a:ext cx="8568952" cy="504056"/>
          </a:xfrm>
          <a:prstGeom prst="rect">
            <a:avLst/>
          </a:prstGeom>
        </p:spPr>
        <p:txBody>
          <a:bodyPr/>
          <a:lstStyle>
            <a:lvl1pPr marL="0" indent="0" algn="ctr">
              <a:buNone/>
              <a:defRPr sz="2000" b="0">
                <a:solidFill>
                  <a:schemeClr val="bg1"/>
                </a:solidFill>
              </a:defRPr>
            </a:lvl1pPr>
            <a:lvl2pPr algn="ctr">
              <a:defRPr/>
            </a:lvl2pPr>
            <a:lvl3pPr algn="ctr">
              <a:defRPr/>
            </a:lvl3pPr>
            <a:lvl4pPr algn="ctr">
              <a:defRPr/>
            </a:lvl4pPr>
            <a:lvl5pPr algn="ctr">
              <a:defRPr/>
            </a:lvl5pPr>
          </a:lstStyle>
          <a:p>
            <a:pPr lvl="0"/>
            <a:r>
              <a:rPr lang="en-US" dirty="0" smtClean="0"/>
              <a:t>Sub heading</a:t>
            </a:r>
            <a:endParaRPr lang="en-GB" spc="-30" dirty="0" smtClean="0">
              <a:solidFill>
                <a:srgbClr val="231F20"/>
              </a:solidFill>
            </a:endParaRPr>
          </a:p>
        </p:txBody>
      </p:sp>
      <p:sp>
        <p:nvSpPr>
          <p:cNvPr id="20" name="Content Placeholder 2"/>
          <p:cNvSpPr>
            <a:spLocks noGrp="1"/>
          </p:cNvSpPr>
          <p:nvPr>
            <p:ph sz="quarter" idx="12" hasCustomPrompt="1"/>
          </p:nvPr>
        </p:nvSpPr>
        <p:spPr>
          <a:xfrm>
            <a:off x="323529" y="1916834"/>
            <a:ext cx="8568952" cy="2208245"/>
          </a:xfrm>
          <a:prstGeom prst="rect">
            <a:avLst/>
          </a:prstGeom>
        </p:spPr>
        <p:txBody>
          <a:bodyPr/>
          <a:lstStyle>
            <a:lvl1pPr marL="571500" marR="0" indent="-5715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1800" b="0" baseline="0">
                <a:solidFill>
                  <a:schemeClr val="bg1"/>
                </a:solidFill>
              </a:defRPr>
            </a:lvl1pPr>
            <a:lvl2pPr algn="ctr">
              <a:defRPr/>
            </a:lvl2pPr>
            <a:lvl3pPr algn="ctr">
              <a:defRPr/>
            </a:lvl3pPr>
            <a:lvl4pPr algn="ctr">
              <a:defRPr/>
            </a:lvl4pPr>
            <a:lvl5pPr algn="ctr">
              <a:defRPr/>
            </a:lvl5pPr>
          </a:lstStyle>
          <a:p>
            <a:pPr lvl="0"/>
            <a:r>
              <a:rPr lang="en-US" dirty="0" smtClean="0"/>
              <a:t>Line 1 add your text here add your text here</a:t>
            </a:r>
          </a:p>
          <a:p>
            <a:pPr marL="571500" marR="0" lvl="0" indent="-5715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dirty="0" smtClean="0"/>
              <a:t>Line 2 add your text here add your text here</a:t>
            </a:r>
            <a:endParaRPr lang="en-GB" spc="-30" dirty="0" smtClean="0">
              <a:solidFill>
                <a:srgbClr val="231F20"/>
              </a:solidFill>
            </a:endParaRPr>
          </a:p>
          <a:p>
            <a:pPr marL="571500" marR="0" lvl="0" indent="-5715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dirty="0" smtClean="0"/>
              <a:t>Line 3 add your text here add your text here</a:t>
            </a:r>
            <a:endParaRPr lang="en-GB" spc="-30" dirty="0" smtClean="0">
              <a:solidFill>
                <a:srgbClr val="231F20"/>
              </a:solidFill>
            </a:endParaRPr>
          </a:p>
          <a:p>
            <a:pPr marL="571500" marR="0" lvl="0" indent="-5715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dirty="0" smtClean="0"/>
              <a:t>Line 4 add your text here add your text here</a:t>
            </a:r>
            <a:endParaRPr lang="en-GB" spc="-30" dirty="0" smtClean="0">
              <a:solidFill>
                <a:srgbClr val="231F20"/>
              </a:solidFill>
            </a:endParaRPr>
          </a:p>
          <a:p>
            <a:pPr lvl="0"/>
            <a:endParaRPr lang="en-GB" spc="-30" dirty="0" smtClean="0">
              <a:solidFill>
                <a:srgbClr val="231F20"/>
              </a:solidFill>
            </a:endParaRPr>
          </a:p>
        </p:txBody>
      </p:sp>
    </p:spTree>
    <p:extLst>
      <p:ext uri="{BB962C8B-B14F-4D97-AF65-F5344CB8AC3E}">
        <p14:creationId xmlns:p14="http://schemas.microsoft.com/office/powerpoint/2010/main" val="1989934577"/>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turquoise slide">
    <p:bg>
      <p:bgPr>
        <a:solidFill>
          <a:srgbClr val="00A49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8167138"/>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06462" y="274638"/>
            <a:ext cx="7780337"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906462" y="1600202"/>
            <a:ext cx="7780337"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906462" y="6356352"/>
            <a:ext cx="1684337" cy="365125"/>
          </a:xfrm>
          <a:prstGeom prst="rect">
            <a:avLst/>
          </a:prstGeom>
        </p:spPr>
        <p:txBody>
          <a:bodyPr/>
          <a:lstStyle/>
          <a:p>
            <a:fld id="{34440A90-86A5-4B40-9BD5-5A1A0F050523}" type="datetimeFigureOut">
              <a:rPr lang="en-US" smtClean="0">
                <a:solidFill>
                  <a:prstClr val="black"/>
                </a:solidFill>
              </a:rPr>
              <a:pPr/>
              <a:t>7/13/2017</a:t>
            </a:fld>
            <a:endParaRPr lang="en-US">
              <a:solidFill>
                <a:prstClr val="black"/>
              </a:solidFill>
            </a:endParaRPr>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p>
            <a:fld id="{DCC42788-B9CB-E34A-8AD7-170D571E89F3}"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554763158"/>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906462" y="6356352"/>
            <a:ext cx="1684337" cy="365125"/>
          </a:xfrm>
          <a:prstGeom prst="rect">
            <a:avLst/>
          </a:prstGeom>
        </p:spPr>
        <p:txBody>
          <a:bodyPr/>
          <a:lstStyle/>
          <a:p>
            <a:fld id="{34440A90-86A5-4B40-9BD5-5A1A0F050523}" type="datetimeFigureOut">
              <a:rPr lang="en-US" smtClean="0">
                <a:solidFill>
                  <a:prstClr val="black"/>
                </a:solidFill>
              </a:rPr>
              <a:pPr/>
              <a:t>7/13/2017</a:t>
            </a:fld>
            <a:endParaRPr lang="en-US">
              <a:solidFill>
                <a:prstClr val="black"/>
              </a:solidFill>
            </a:endParaRPr>
          </a:p>
        </p:txBody>
      </p:sp>
      <p:sp>
        <p:nvSpPr>
          <p:cNvPr id="3" name="Footer Placeholder 2"/>
          <p:cNvSpPr>
            <a:spLocks noGrp="1"/>
          </p:cNvSpPr>
          <p:nvPr>
            <p:ph type="ftr" sz="quarter" idx="11"/>
          </p:nvPr>
        </p:nvSpPr>
        <p:spPr>
          <a:xfrm>
            <a:off x="3124200" y="6356352"/>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a:xfrm>
            <a:off x="6553200" y="6356352"/>
            <a:ext cx="2133600" cy="365125"/>
          </a:xfrm>
          <a:prstGeom prst="rect">
            <a:avLst/>
          </a:prstGeom>
        </p:spPr>
        <p:txBody>
          <a:bodyPr/>
          <a:lstStyle/>
          <a:p>
            <a:fld id="{DCC42788-B9CB-E34A-8AD7-170D571E89F3}"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962142490"/>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a:prstGeom prst="rect">
            <a:avLst/>
          </a:prstGeo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a:xfrm>
            <a:off x="457200" y="6356352"/>
            <a:ext cx="2133600" cy="365125"/>
          </a:xfrm>
          <a:prstGeom prst="rect">
            <a:avLst/>
          </a:prstGeom>
        </p:spPr>
        <p:txBody>
          <a:bodyPr/>
          <a:lstStyle/>
          <a:p>
            <a:fld id="{6E932F67-CB98-48B0-9422-D1CF9AD66B7C}" type="datetimeFigureOut">
              <a:rPr lang="en-GB" smtClean="0">
                <a:solidFill>
                  <a:prstClr val="black"/>
                </a:solidFill>
              </a:rPr>
              <a:pPr/>
              <a:t>13/07/2017</a:t>
            </a:fld>
            <a:endParaRPr lang="en-GB">
              <a:solidFill>
                <a:prstClr val="black"/>
              </a:solidFill>
            </a:endParaRPr>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p>
            <a:fld id="{3AD68C2B-5442-4868-B8C8-280AC52AA3F8}"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698337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ullet point list 2">
    <p:spTree>
      <p:nvGrpSpPr>
        <p:cNvPr id="1" name=""/>
        <p:cNvGrpSpPr/>
        <p:nvPr/>
      </p:nvGrpSpPr>
      <p:grpSpPr>
        <a:xfrm>
          <a:off x="0" y="0"/>
          <a:ext cx="0" cy="0"/>
          <a:chOff x="0" y="0"/>
          <a:chExt cx="0" cy="0"/>
        </a:xfrm>
      </p:grpSpPr>
      <p:sp>
        <p:nvSpPr>
          <p:cNvPr id="4" name="Content Placeholder 2"/>
          <p:cNvSpPr>
            <a:spLocks noGrp="1"/>
          </p:cNvSpPr>
          <p:nvPr>
            <p:ph sz="quarter" idx="11" hasCustomPrompt="1"/>
          </p:nvPr>
        </p:nvSpPr>
        <p:spPr>
          <a:xfrm>
            <a:off x="395536" y="908721"/>
            <a:ext cx="8493199" cy="432048"/>
          </a:xfrm>
          <a:prstGeom prst="rect">
            <a:avLst/>
          </a:prstGeom>
        </p:spPr>
        <p:txBody>
          <a:bodyPr/>
          <a:lstStyle>
            <a:lvl1pPr marL="0" indent="0" algn="ctr">
              <a:buNone/>
              <a:defRPr sz="2000" b="0"/>
            </a:lvl1pPr>
            <a:lvl2pPr algn="ctr">
              <a:defRPr/>
            </a:lvl2pPr>
            <a:lvl3pPr algn="ctr">
              <a:defRPr/>
            </a:lvl3pPr>
            <a:lvl4pPr algn="ctr">
              <a:defRPr/>
            </a:lvl4pPr>
            <a:lvl5pPr algn="ctr">
              <a:defRPr/>
            </a:lvl5pPr>
          </a:lstStyle>
          <a:p>
            <a:pPr lvl="0"/>
            <a:r>
              <a:rPr lang="en-GB" spc="-30" dirty="0" smtClean="0">
                <a:solidFill>
                  <a:srgbClr val="231F20"/>
                </a:solidFill>
              </a:rPr>
              <a:t>Sub heading</a:t>
            </a:r>
          </a:p>
        </p:txBody>
      </p:sp>
      <p:sp>
        <p:nvSpPr>
          <p:cNvPr id="5" name="Content Placeholder 2"/>
          <p:cNvSpPr>
            <a:spLocks noGrp="1"/>
          </p:cNvSpPr>
          <p:nvPr>
            <p:ph sz="quarter" idx="12" hasCustomPrompt="1"/>
          </p:nvPr>
        </p:nvSpPr>
        <p:spPr>
          <a:xfrm>
            <a:off x="395536" y="1484784"/>
            <a:ext cx="8493199" cy="2784309"/>
          </a:xfrm>
          <a:prstGeom prst="rect">
            <a:avLst/>
          </a:prstGeom>
        </p:spPr>
        <p:txBody>
          <a:bodyPr/>
          <a:lstStyle>
            <a:lvl1pPr marL="342900" marR="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1800" b="0" baseline="0"/>
            </a:lvl1pPr>
            <a:lvl2pPr algn="ctr">
              <a:defRPr/>
            </a:lvl2pPr>
            <a:lvl3pPr algn="ctr">
              <a:defRPr/>
            </a:lvl3pPr>
            <a:lvl4pPr algn="ctr">
              <a:defRPr/>
            </a:lvl4pPr>
            <a:lvl5pPr algn="ctr">
              <a:defRPr/>
            </a:lvl5pPr>
          </a:lstStyle>
          <a:p>
            <a:pPr lvl="0"/>
            <a:r>
              <a:rPr lang="en-GB" spc="-30" dirty="0" smtClean="0">
                <a:solidFill>
                  <a:srgbClr val="231F20"/>
                </a:solidFill>
              </a:rPr>
              <a:t>Line 1 add your text here add your text here</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GB" spc="-30" dirty="0" smtClean="0">
                <a:solidFill>
                  <a:srgbClr val="231F20"/>
                </a:solidFill>
              </a:rPr>
              <a:t>Line 2 add your text here add your text here</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GB" spc="-30" dirty="0" smtClean="0">
                <a:solidFill>
                  <a:srgbClr val="231F20"/>
                </a:solidFill>
              </a:rPr>
              <a:t>Line 3 add your text here add your text here</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GB" spc="-30" dirty="0" smtClean="0">
                <a:solidFill>
                  <a:srgbClr val="231F20"/>
                </a:solidFill>
              </a:rPr>
              <a:t>Line 4 add your text here add your text here</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GB" spc="-30" dirty="0" smtClean="0">
                <a:solidFill>
                  <a:srgbClr val="231F20"/>
                </a:solidFill>
              </a:rPr>
              <a:t>Line 5 add your text here add your text here</a:t>
            </a:r>
          </a:p>
          <a:p>
            <a:pPr lvl="0"/>
            <a:endParaRPr lang="en-GB" spc="-30" dirty="0" smtClean="0">
              <a:solidFill>
                <a:srgbClr val="231F20"/>
              </a:solidFill>
            </a:endParaRPr>
          </a:p>
          <a:p>
            <a:pPr lvl="0"/>
            <a:endParaRPr lang="en-GB" spc="-30" dirty="0" smtClean="0">
              <a:solidFill>
                <a:srgbClr val="231F20"/>
              </a:solidFill>
            </a:endParaRPr>
          </a:p>
        </p:txBody>
      </p:sp>
      <p:sp>
        <p:nvSpPr>
          <p:cNvPr id="6" name="Content Placeholder 2"/>
          <p:cNvSpPr>
            <a:spLocks noGrp="1"/>
          </p:cNvSpPr>
          <p:nvPr>
            <p:ph sz="quarter" idx="10" hasCustomPrompt="1"/>
          </p:nvPr>
        </p:nvSpPr>
        <p:spPr>
          <a:xfrm>
            <a:off x="395537" y="332656"/>
            <a:ext cx="8496944" cy="504056"/>
          </a:xfrm>
          <a:prstGeom prst="rect">
            <a:avLst/>
          </a:prstGeom>
        </p:spPr>
        <p:txBody>
          <a:bodyPr/>
          <a:lstStyle>
            <a:lvl1pPr marL="0" indent="0" algn="ctr">
              <a:buNone/>
              <a:defRPr sz="2800" b="1"/>
            </a:lvl1pPr>
            <a:lvl2pPr algn="ctr">
              <a:defRPr/>
            </a:lvl2pPr>
            <a:lvl3pPr algn="ctr">
              <a:defRPr/>
            </a:lvl3pPr>
            <a:lvl4pPr algn="ctr">
              <a:defRPr/>
            </a:lvl4pPr>
            <a:lvl5pPr algn="ctr">
              <a:defRPr/>
            </a:lvl5pPr>
          </a:lstStyle>
          <a:p>
            <a:pPr lvl="0"/>
            <a:r>
              <a:rPr lang="en-GB" spc="-30" dirty="0" smtClean="0">
                <a:solidFill>
                  <a:srgbClr val="231F20"/>
                </a:solidFill>
              </a:rPr>
              <a:t>Bullet point list</a:t>
            </a:r>
          </a:p>
        </p:txBody>
      </p:sp>
    </p:spTree>
    <p:extLst>
      <p:ext uri="{BB962C8B-B14F-4D97-AF65-F5344CB8AC3E}">
        <p14:creationId xmlns:p14="http://schemas.microsoft.com/office/powerpoint/2010/main" val="429747264"/>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Text and Content">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906462" y="274637"/>
            <a:ext cx="7780200" cy="1143000"/>
          </a:xfrm>
          <a:prstGeom prst="rect">
            <a:avLst/>
          </a:prstGeom>
          <a:noFill/>
          <a:ln>
            <a:noFill/>
          </a:ln>
        </p:spPr>
        <p:txBody>
          <a:bodyPr lIns="91425" tIns="91425" rIns="91425" bIns="91425" anchor="ctr" anchorCtr="0"/>
          <a:lstStyle>
            <a:lvl1pPr marL="457200" marR="0" lvl="0" indent="-457200" algn="ctr" rtl="0">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marL="457200" marR="0" lvl="1" indent="-457200" algn="ctr" rtl="0">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2pPr>
            <a:lvl3pPr marL="457200" marR="0" lvl="2" indent="-457200" algn="ctr" rtl="0">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3pPr>
            <a:lvl4pPr marL="457200" marR="0" lvl="3" indent="-457200" algn="ctr" rtl="0">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4pPr>
            <a:lvl5pPr marL="457200" marR="0" lvl="4" indent="-457200" algn="ctr" rtl="0">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5pPr>
            <a:lvl6pPr marL="914400" marR="0" lvl="5" indent="-457200" algn="ctr" rtl="0">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6pPr>
            <a:lvl7pPr marL="1371600" marR="0" lvl="6" indent="-457200" algn="ctr" rtl="0">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7pPr>
            <a:lvl8pPr marL="1828800" marR="0" lvl="7" indent="-457200" algn="ctr" rtl="0">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8pPr>
            <a:lvl9pPr marL="2286000" marR="0" lvl="8" indent="-457200" algn="ctr" rtl="0">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9pPr>
          </a:lstStyle>
          <a:p>
            <a:endParaRPr/>
          </a:p>
        </p:txBody>
      </p:sp>
      <p:sp>
        <p:nvSpPr>
          <p:cNvPr id="46" name="Shape 46"/>
          <p:cNvSpPr txBox="1">
            <a:spLocks noGrp="1"/>
          </p:cNvSpPr>
          <p:nvPr>
            <p:ph type="body" idx="1"/>
          </p:nvPr>
        </p:nvSpPr>
        <p:spPr>
          <a:xfrm>
            <a:off x="971601" y="1268761"/>
            <a:ext cx="7921500" cy="4897200"/>
          </a:xfrm>
          <a:prstGeom prst="rect">
            <a:avLst/>
          </a:prstGeom>
          <a:noFill/>
          <a:ln>
            <a:noFill/>
          </a:ln>
        </p:spPr>
        <p:txBody>
          <a:bodyPr lIns="91425" tIns="91425" rIns="91425" bIns="91425" anchor="t" anchorCtr="0"/>
          <a:lstStyle>
            <a:lvl1pPr marL="342900" marR="0" lvl="0" indent="63500" algn="l" rtl="0">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69850" algn="l" rtl="0">
              <a:spcBef>
                <a:spcPts val="560"/>
              </a:spcBef>
              <a:spcAft>
                <a:spcPts val="0"/>
              </a:spcAft>
              <a:buClr>
                <a:srgbClr val="595959"/>
              </a:buClr>
              <a:buSzPct val="100000"/>
              <a:buFont typeface="Arial"/>
              <a:buChar char="–"/>
              <a:defRPr sz="2800" b="0" i="0" u="none" strike="noStrike" cap="none">
                <a:solidFill>
                  <a:srgbClr val="595959"/>
                </a:solidFill>
                <a:latin typeface="Calibri"/>
                <a:ea typeface="Calibri"/>
                <a:cs typeface="Calibri"/>
                <a:sym typeface="Calibri"/>
              </a:defRPr>
            </a:lvl2pPr>
            <a:lvl3pPr marL="1143000" marR="0" lvl="2" indent="76200" algn="l" rtl="0">
              <a:spcBef>
                <a:spcPts val="480"/>
              </a:spcBef>
              <a:spcAft>
                <a:spcPts val="0"/>
              </a:spcAft>
              <a:buClr>
                <a:srgbClr val="595959"/>
              </a:buClr>
              <a:buSzPct val="100000"/>
              <a:buFont typeface="Arial"/>
              <a:buChar char="•"/>
              <a:defRPr sz="2400" b="0" i="0" u="none" strike="noStrike" cap="none">
                <a:solidFill>
                  <a:srgbClr val="595959"/>
                </a:solidFill>
                <a:latin typeface="Calibri"/>
                <a:ea typeface="Calibri"/>
                <a:cs typeface="Calibri"/>
                <a:sym typeface="Calibri"/>
              </a:defRPr>
            </a:lvl3pPr>
            <a:lvl4pPr marL="1600200" marR="0" lvl="3" indent="25400" algn="l" rtl="0">
              <a:spcBef>
                <a:spcPts val="400"/>
              </a:spcBef>
              <a:spcAft>
                <a:spcPts val="0"/>
              </a:spcAft>
              <a:buClr>
                <a:srgbClr val="595959"/>
              </a:buClr>
              <a:buSzPct val="100000"/>
              <a:buFont typeface="Arial"/>
              <a:buChar char="–"/>
              <a:defRPr sz="2000" b="0" i="0" u="none" strike="noStrike" cap="none">
                <a:solidFill>
                  <a:srgbClr val="595959"/>
                </a:solidFill>
                <a:latin typeface="Calibri"/>
                <a:ea typeface="Calibri"/>
                <a:cs typeface="Calibri"/>
                <a:sym typeface="Calibri"/>
              </a:defRPr>
            </a:lvl4pPr>
            <a:lvl5pPr marL="2057400" marR="0" lvl="4" indent="25400" algn="l" rtl="0">
              <a:spcBef>
                <a:spcPts val="400"/>
              </a:spcBef>
              <a:spcAft>
                <a:spcPts val="0"/>
              </a:spcAft>
              <a:buClr>
                <a:srgbClr val="595959"/>
              </a:buClr>
              <a:buSzPct val="100000"/>
              <a:buFont typeface="Arial"/>
              <a:buChar char="»"/>
              <a:defRPr sz="2000" b="0" i="0" u="none" strike="noStrike" cap="none">
                <a:solidFill>
                  <a:srgbClr val="595959"/>
                </a:solidFill>
                <a:latin typeface="Calibri"/>
                <a:ea typeface="Calibri"/>
                <a:cs typeface="Calibri"/>
                <a:sym typeface="Calibri"/>
              </a:defRPr>
            </a:lvl5pPr>
            <a:lvl6pPr marL="2514600" marR="0" lvl="5" indent="254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0061828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028126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 column layout">
    <p:spTree>
      <p:nvGrpSpPr>
        <p:cNvPr id="1" name=""/>
        <p:cNvGrpSpPr/>
        <p:nvPr/>
      </p:nvGrpSpPr>
      <p:grpSpPr>
        <a:xfrm>
          <a:off x="0" y="0"/>
          <a:ext cx="0" cy="0"/>
          <a:chOff x="0" y="0"/>
          <a:chExt cx="0" cy="0"/>
        </a:xfrm>
      </p:grpSpPr>
      <p:sp>
        <p:nvSpPr>
          <p:cNvPr id="15" name="Content Placeholder 2"/>
          <p:cNvSpPr>
            <a:spLocks noGrp="1"/>
          </p:cNvSpPr>
          <p:nvPr>
            <p:ph sz="quarter" idx="12" hasCustomPrompt="1"/>
          </p:nvPr>
        </p:nvSpPr>
        <p:spPr>
          <a:xfrm>
            <a:off x="447552" y="2372883"/>
            <a:ext cx="2540273" cy="480053"/>
          </a:xfrm>
          <a:prstGeom prst="rect">
            <a:avLst/>
          </a:prstGeom>
        </p:spPr>
        <p:txBody>
          <a:bodyPr/>
          <a:lstStyle>
            <a:lvl1pPr marL="0" indent="0" algn="l">
              <a:buNone/>
              <a:defRPr sz="2000" b="1"/>
            </a:lvl1pPr>
            <a:lvl2pPr algn="ctr">
              <a:defRPr/>
            </a:lvl2pPr>
            <a:lvl3pPr algn="ctr">
              <a:defRPr/>
            </a:lvl3pPr>
            <a:lvl4pPr algn="ctr">
              <a:defRPr/>
            </a:lvl4pPr>
            <a:lvl5pPr algn="ctr">
              <a:defRPr/>
            </a:lvl5pPr>
          </a:lstStyle>
          <a:p>
            <a:pPr lvl="0"/>
            <a:r>
              <a:rPr lang="en-GB" spc="-30" dirty="0" smtClean="0">
                <a:solidFill>
                  <a:srgbClr val="231F20"/>
                </a:solidFill>
              </a:rPr>
              <a:t>Heading</a:t>
            </a:r>
          </a:p>
        </p:txBody>
      </p:sp>
      <p:sp>
        <p:nvSpPr>
          <p:cNvPr id="16" name="Content Placeholder 2"/>
          <p:cNvSpPr>
            <a:spLocks noGrp="1"/>
          </p:cNvSpPr>
          <p:nvPr>
            <p:ph sz="quarter" idx="13" hasCustomPrompt="1"/>
          </p:nvPr>
        </p:nvSpPr>
        <p:spPr>
          <a:xfrm>
            <a:off x="447552" y="2948947"/>
            <a:ext cx="2540273" cy="1962024"/>
          </a:xfrm>
          <a:prstGeom prst="rect">
            <a:avLst/>
          </a:prstGeom>
        </p:spPr>
        <p:txBody>
          <a:bodyPr/>
          <a:lstStyle>
            <a:lvl1pPr marL="342900" marR="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1800" b="0" baseline="0"/>
            </a:lvl1pPr>
            <a:lvl2pPr algn="ctr">
              <a:defRPr/>
            </a:lvl2pPr>
            <a:lvl3pPr algn="ctr">
              <a:defRPr/>
            </a:lvl3pPr>
            <a:lvl4pPr algn="ctr">
              <a:defRPr/>
            </a:lvl4pPr>
            <a:lvl5pPr algn="ctr">
              <a:defRPr/>
            </a:lvl5pPr>
          </a:lstStyle>
          <a:p>
            <a:pPr lvl="0"/>
            <a:r>
              <a:rPr lang="en-GB" spc="-30" dirty="0" smtClean="0">
                <a:solidFill>
                  <a:srgbClr val="231F20"/>
                </a:solidFill>
              </a:rPr>
              <a:t>Line 1 add text here</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GB" spc="-30" dirty="0" smtClean="0">
                <a:solidFill>
                  <a:srgbClr val="231F20"/>
                </a:solidFill>
              </a:rPr>
              <a:t>Line 2 add text here</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GB" spc="-30" dirty="0" smtClean="0">
                <a:solidFill>
                  <a:srgbClr val="231F20"/>
                </a:solidFill>
              </a:rPr>
              <a:t>Line 3 add text here</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GB" spc="-30" dirty="0" smtClean="0">
                <a:solidFill>
                  <a:srgbClr val="231F20"/>
                </a:solidFill>
              </a:rPr>
              <a:t>Line 4 add text here</a:t>
            </a:r>
          </a:p>
        </p:txBody>
      </p:sp>
      <p:sp>
        <p:nvSpPr>
          <p:cNvPr id="18" name="Content Placeholder 2"/>
          <p:cNvSpPr>
            <a:spLocks noGrp="1"/>
          </p:cNvSpPr>
          <p:nvPr>
            <p:ph sz="quarter" idx="15" hasCustomPrompt="1"/>
          </p:nvPr>
        </p:nvSpPr>
        <p:spPr>
          <a:xfrm>
            <a:off x="3400128" y="2948947"/>
            <a:ext cx="2540273" cy="1962024"/>
          </a:xfrm>
          <a:prstGeom prst="rect">
            <a:avLst/>
          </a:prstGeom>
        </p:spPr>
        <p:txBody>
          <a:bodyPr/>
          <a:lstStyle>
            <a:lvl1pPr marL="342900" marR="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1800" b="0" baseline="0"/>
            </a:lvl1pPr>
            <a:lvl2pPr algn="ctr">
              <a:defRPr/>
            </a:lvl2pPr>
            <a:lvl3pPr algn="ctr">
              <a:defRPr/>
            </a:lvl3pPr>
            <a:lvl4pPr algn="ctr">
              <a:defRPr/>
            </a:lvl4pPr>
            <a:lvl5pPr algn="ctr">
              <a:defRPr/>
            </a:lvl5pPr>
          </a:lstStyle>
          <a:p>
            <a:pPr lvl="0"/>
            <a:r>
              <a:rPr lang="en-GB" spc="-30" dirty="0" smtClean="0">
                <a:solidFill>
                  <a:srgbClr val="231F20"/>
                </a:solidFill>
              </a:rPr>
              <a:t>Line 1 add text here</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GB" spc="-30" dirty="0" smtClean="0">
                <a:solidFill>
                  <a:srgbClr val="231F20"/>
                </a:solidFill>
              </a:rPr>
              <a:t>Line 2 add text here</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GB" spc="-30" dirty="0" smtClean="0">
                <a:solidFill>
                  <a:srgbClr val="231F20"/>
                </a:solidFill>
              </a:rPr>
              <a:t>Line 3 add text here</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GB" spc="-30" dirty="0" smtClean="0">
                <a:solidFill>
                  <a:srgbClr val="231F20"/>
                </a:solidFill>
              </a:rPr>
              <a:t>Line 4 add text here</a:t>
            </a:r>
          </a:p>
        </p:txBody>
      </p:sp>
      <p:sp>
        <p:nvSpPr>
          <p:cNvPr id="19" name="Content Placeholder 2"/>
          <p:cNvSpPr>
            <a:spLocks noGrp="1"/>
          </p:cNvSpPr>
          <p:nvPr>
            <p:ph sz="quarter" idx="16" hasCustomPrompt="1"/>
          </p:nvPr>
        </p:nvSpPr>
        <p:spPr>
          <a:xfrm>
            <a:off x="6234460" y="2372883"/>
            <a:ext cx="2540273" cy="480053"/>
          </a:xfrm>
          <a:prstGeom prst="rect">
            <a:avLst/>
          </a:prstGeom>
        </p:spPr>
        <p:txBody>
          <a:bodyPr/>
          <a:lstStyle>
            <a:lvl1pPr marL="0" indent="0" algn="l">
              <a:buNone/>
              <a:defRPr sz="2000" b="1"/>
            </a:lvl1pPr>
            <a:lvl2pPr algn="ctr">
              <a:defRPr/>
            </a:lvl2pPr>
            <a:lvl3pPr algn="ctr">
              <a:defRPr/>
            </a:lvl3pPr>
            <a:lvl4pPr algn="ctr">
              <a:defRPr/>
            </a:lvl4pPr>
            <a:lvl5pPr algn="ctr">
              <a:defRPr/>
            </a:lvl5pPr>
          </a:lstStyle>
          <a:p>
            <a:pPr lvl="0"/>
            <a:r>
              <a:rPr lang="en-GB" spc="-30" dirty="0" smtClean="0">
                <a:solidFill>
                  <a:srgbClr val="231F20"/>
                </a:solidFill>
              </a:rPr>
              <a:t>Heading</a:t>
            </a:r>
          </a:p>
        </p:txBody>
      </p:sp>
      <p:sp>
        <p:nvSpPr>
          <p:cNvPr id="20" name="Content Placeholder 2"/>
          <p:cNvSpPr>
            <a:spLocks noGrp="1"/>
          </p:cNvSpPr>
          <p:nvPr>
            <p:ph sz="quarter" idx="17" hasCustomPrompt="1"/>
          </p:nvPr>
        </p:nvSpPr>
        <p:spPr>
          <a:xfrm>
            <a:off x="6228185" y="2948947"/>
            <a:ext cx="2540273" cy="2016224"/>
          </a:xfrm>
          <a:prstGeom prst="rect">
            <a:avLst/>
          </a:prstGeom>
        </p:spPr>
        <p:txBody>
          <a:bodyPr/>
          <a:lstStyle>
            <a:lvl1pPr marL="342900" marR="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1800" b="0" baseline="0"/>
            </a:lvl1pPr>
            <a:lvl2pPr algn="ctr">
              <a:defRPr/>
            </a:lvl2pPr>
            <a:lvl3pPr algn="ctr">
              <a:defRPr/>
            </a:lvl3pPr>
            <a:lvl4pPr algn="ctr">
              <a:defRPr/>
            </a:lvl4pPr>
            <a:lvl5pPr algn="ctr">
              <a:defRPr/>
            </a:lvl5pPr>
          </a:lstStyle>
          <a:p>
            <a:pPr lvl="0"/>
            <a:r>
              <a:rPr lang="en-GB" spc="-30" dirty="0" smtClean="0">
                <a:solidFill>
                  <a:srgbClr val="231F20"/>
                </a:solidFill>
              </a:rPr>
              <a:t>Line 1 add text here</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GB" spc="-30" dirty="0" smtClean="0">
                <a:solidFill>
                  <a:srgbClr val="231F20"/>
                </a:solidFill>
              </a:rPr>
              <a:t>Line 2 add text here</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GB" spc="-30" dirty="0" smtClean="0">
                <a:solidFill>
                  <a:srgbClr val="231F20"/>
                </a:solidFill>
              </a:rPr>
              <a:t>Line 3 add text here</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GB" spc="-30" dirty="0" smtClean="0">
                <a:solidFill>
                  <a:srgbClr val="231F20"/>
                </a:solidFill>
              </a:rPr>
              <a:t>Line 4 add text here</a:t>
            </a:r>
          </a:p>
          <a:p>
            <a:pPr lvl="0"/>
            <a:endParaRPr lang="en-GB" spc="-30" dirty="0" smtClean="0">
              <a:solidFill>
                <a:srgbClr val="231F20"/>
              </a:solidFill>
            </a:endParaRPr>
          </a:p>
        </p:txBody>
      </p:sp>
      <p:sp>
        <p:nvSpPr>
          <p:cNvPr id="10" name="Content Placeholder 2"/>
          <p:cNvSpPr>
            <a:spLocks noGrp="1"/>
          </p:cNvSpPr>
          <p:nvPr>
            <p:ph sz="quarter" idx="10" hasCustomPrompt="1"/>
          </p:nvPr>
        </p:nvSpPr>
        <p:spPr>
          <a:xfrm>
            <a:off x="395537" y="332656"/>
            <a:ext cx="8496944" cy="504056"/>
          </a:xfrm>
          <a:prstGeom prst="rect">
            <a:avLst/>
          </a:prstGeom>
        </p:spPr>
        <p:txBody>
          <a:bodyPr/>
          <a:lstStyle>
            <a:lvl1pPr marL="0" indent="0" algn="ctr">
              <a:buNone/>
              <a:defRPr sz="2800" b="1"/>
            </a:lvl1pPr>
            <a:lvl2pPr algn="ctr">
              <a:defRPr/>
            </a:lvl2pPr>
            <a:lvl3pPr algn="ctr">
              <a:defRPr/>
            </a:lvl3pPr>
            <a:lvl4pPr algn="ctr">
              <a:defRPr/>
            </a:lvl4pPr>
            <a:lvl5pPr algn="ctr">
              <a:defRPr/>
            </a:lvl5pPr>
          </a:lstStyle>
          <a:p>
            <a:pPr lvl="0"/>
            <a:r>
              <a:rPr lang="en-GB" spc="-30" dirty="0" smtClean="0">
                <a:solidFill>
                  <a:srgbClr val="231F20"/>
                </a:solidFill>
              </a:rPr>
              <a:t>Bullet point list</a:t>
            </a:r>
          </a:p>
        </p:txBody>
      </p:sp>
      <p:sp>
        <p:nvSpPr>
          <p:cNvPr id="11" name="Content Placeholder 2"/>
          <p:cNvSpPr>
            <a:spLocks noGrp="1"/>
          </p:cNvSpPr>
          <p:nvPr>
            <p:ph sz="quarter" idx="11" hasCustomPrompt="1"/>
          </p:nvPr>
        </p:nvSpPr>
        <p:spPr>
          <a:xfrm>
            <a:off x="395536" y="908721"/>
            <a:ext cx="8493199" cy="432048"/>
          </a:xfrm>
          <a:prstGeom prst="rect">
            <a:avLst/>
          </a:prstGeom>
        </p:spPr>
        <p:txBody>
          <a:bodyPr/>
          <a:lstStyle>
            <a:lvl1pPr marL="0" indent="0" algn="ctr">
              <a:buNone/>
              <a:defRPr sz="2000" b="0"/>
            </a:lvl1pPr>
            <a:lvl2pPr algn="ctr">
              <a:defRPr/>
            </a:lvl2pPr>
            <a:lvl3pPr algn="ctr">
              <a:defRPr/>
            </a:lvl3pPr>
            <a:lvl4pPr algn="ctr">
              <a:defRPr/>
            </a:lvl4pPr>
            <a:lvl5pPr algn="ctr">
              <a:defRPr/>
            </a:lvl5pPr>
          </a:lstStyle>
          <a:p>
            <a:pPr lvl="0"/>
            <a:r>
              <a:rPr lang="en-GB" spc="-30" dirty="0" smtClean="0">
                <a:solidFill>
                  <a:srgbClr val="231F20"/>
                </a:solidFill>
              </a:rPr>
              <a:t>Sub heading</a:t>
            </a:r>
          </a:p>
        </p:txBody>
      </p:sp>
      <p:sp>
        <p:nvSpPr>
          <p:cNvPr id="12" name="Content Placeholder 2"/>
          <p:cNvSpPr>
            <a:spLocks noGrp="1"/>
          </p:cNvSpPr>
          <p:nvPr>
            <p:ph sz="quarter" idx="18" hasCustomPrompt="1"/>
          </p:nvPr>
        </p:nvSpPr>
        <p:spPr>
          <a:xfrm>
            <a:off x="3419872" y="2348880"/>
            <a:ext cx="2540273" cy="480053"/>
          </a:xfrm>
          <a:prstGeom prst="rect">
            <a:avLst/>
          </a:prstGeom>
        </p:spPr>
        <p:txBody>
          <a:bodyPr/>
          <a:lstStyle>
            <a:lvl1pPr marL="0" indent="0" algn="l">
              <a:buNone/>
              <a:defRPr sz="2000" b="1"/>
            </a:lvl1pPr>
            <a:lvl2pPr algn="ctr">
              <a:defRPr/>
            </a:lvl2pPr>
            <a:lvl3pPr algn="ctr">
              <a:defRPr/>
            </a:lvl3pPr>
            <a:lvl4pPr algn="ctr">
              <a:defRPr/>
            </a:lvl4pPr>
            <a:lvl5pPr algn="ctr">
              <a:defRPr/>
            </a:lvl5pPr>
          </a:lstStyle>
          <a:p>
            <a:pPr lvl="0"/>
            <a:r>
              <a:rPr lang="en-GB" spc="-30" dirty="0" smtClean="0">
                <a:solidFill>
                  <a:srgbClr val="231F20"/>
                </a:solidFill>
              </a:rPr>
              <a:t>Heading</a:t>
            </a:r>
          </a:p>
        </p:txBody>
      </p:sp>
    </p:spTree>
    <p:extLst>
      <p:ext uri="{BB962C8B-B14F-4D97-AF65-F5344CB8AC3E}">
        <p14:creationId xmlns:p14="http://schemas.microsoft.com/office/powerpoint/2010/main" val="161310730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urquoise background">
    <p:bg>
      <p:bgPr>
        <a:solidFill>
          <a:srgbClr val="00A497"/>
        </a:solidFill>
        <a:effectLst/>
      </p:bgPr>
    </p:bg>
    <p:spTree>
      <p:nvGrpSpPr>
        <p:cNvPr id="1" name=""/>
        <p:cNvGrpSpPr/>
        <p:nvPr/>
      </p:nvGrpSpPr>
      <p:grpSpPr>
        <a:xfrm>
          <a:off x="0" y="0"/>
          <a:ext cx="0" cy="0"/>
          <a:chOff x="0" y="0"/>
          <a:chExt cx="0" cy="0"/>
        </a:xfrm>
      </p:grpSpPr>
      <p:sp>
        <p:nvSpPr>
          <p:cNvPr id="18" name="Content Placeholder 2"/>
          <p:cNvSpPr>
            <a:spLocks noGrp="1"/>
          </p:cNvSpPr>
          <p:nvPr>
            <p:ph sz="quarter" idx="10" hasCustomPrompt="1"/>
          </p:nvPr>
        </p:nvSpPr>
        <p:spPr>
          <a:xfrm>
            <a:off x="323528" y="332656"/>
            <a:ext cx="8568952" cy="648072"/>
          </a:xfrm>
          <a:prstGeom prst="rect">
            <a:avLst/>
          </a:prstGeom>
        </p:spPr>
        <p:txBody>
          <a:bodyPr/>
          <a:lstStyle>
            <a:lvl1pPr marL="0" indent="0" algn="ctr">
              <a:buNone/>
              <a:defRPr sz="2800" b="1">
                <a:solidFill>
                  <a:schemeClr val="bg1"/>
                </a:solidFill>
              </a:defRPr>
            </a:lvl1pPr>
            <a:lvl2pPr algn="ctr">
              <a:defRPr/>
            </a:lvl2pPr>
            <a:lvl3pPr algn="ctr">
              <a:defRPr/>
            </a:lvl3pPr>
            <a:lvl4pPr algn="ctr">
              <a:defRPr/>
            </a:lvl4pPr>
            <a:lvl5pPr algn="ctr">
              <a:defRPr/>
            </a:lvl5pPr>
          </a:lstStyle>
          <a:p>
            <a:pPr lvl="0"/>
            <a:r>
              <a:rPr lang="en-US" dirty="0" smtClean="0"/>
              <a:t>Bullet point list</a:t>
            </a:r>
            <a:endParaRPr lang="en-GB" spc="-30" dirty="0" smtClean="0">
              <a:solidFill>
                <a:srgbClr val="231F20"/>
              </a:solidFill>
            </a:endParaRPr>
          </a:p>
        </p:txBody>
      </p:sp>
      <p:sp>
        <p:nvSpPr>
          <p:cNvPr id="19" name="Content Placeholder 2"/>
          <p:cNvSpPr>
            <a:spLocks noGrp="1"/>
          </p:cNvSpPr>
          <p:nvPr>
            <p:ph sz="quarter" idx="11" hasCustomPrompt="1"/>
          </p:nvPr>
        </p:nvSpPr>
        <p:spPr>
          <a:xfrm>
            <a:off x="323528" y="1124745"/>
            <a:ext cx="8568952" cy="504056"/>
          </a:xfrm>
          <a:prstGeom prst="rect">
            <a:avLst/>
          </a:prstGeom>
        </p:spPr>
        <p:txBody>
          <a:bodyPr/>
          <a:lstStyle>
            <a:lvl1pPr marL="0" indent="0" algn="ctr">
              <a:buNone/>
              <a:defRPr sz="2000" b="0">
                <a:solidFill>
                  <a:schemeClr val="bg1"/>
                </a:solidFill>
              </a:defRPr>
            </a:lvl1pPr>
            <a:lvl2pPr algn="ctr">
              <a:defRPr/>
            </a:lvl2pPr>
            <a:lvl3pPr algn="ctr">
              <a:defRPr/>
            </a:lvl3pPr>
            <a:lvl4pPr algn="ctr">
              <a:defRPr/>
            </a:lvl4pPr>
            <a:lvl5pPr algn="ctr">
              <a:defRPr/>
            </a:lvl5pPr>
          </a:lstStyle>
          <a:p>
            <a:pPr lvl="0"/>
            <a:r>
              <a:rPr lang="en-US" dirty="0" smtClean="0"/>
              <a:t>Sub heading</a:t>
            </a:r>
            <a:endParaRPr lang="en-GB" spc="-30" dirty="0" smtClean="0">
              <a:solidFill>
                <a:srgbClr val="231F20"/>
              </a:solidFill>
            </a:endParaRPr>
          </a:p>
        </p:txBody>
      </p:sp>
      <p:sp>
        <p:nvSpPr>
          <p:cNvPr id="20" name="Content Placeholder 2"/>
          <p:cNvSpPr>
            <a:spLocks noGrp="1"/>
          </p:cNvSpPr>
          <p:nvPr>
            <p:ph sz="quarter" idx="12" hasCustomPrompt="1"/>
          </p:nvPr>
        </p:nvSpPr>
        <p:spPr>
          <a:xfrm>
            <a:off x="323528" y="1916832"/>
            <a:ext cx="8568952" cy="2208245"/>
          </a:xfrm>
          <a:prstGeom prst="rect">
            <a:avLst/>
          </a:prstGeom>
        </p:spPr>
        <p:txBody>
          <a:bodyPr/>
          <a:lstStyle>
            <a:lvl1pPr marL="571500" marR="0" indent="-5715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1800" b="0" baseline="0">
                <a:solidFill>
                  <a:schemeClr val="bg1"/>
                </a:solidFill>
              </a:defRPr>
            </a:lvl1pPr>
            <a:lvl2pPr algn="ctr">
              <a:defRPr/>
            </a:lvl2pPr>
            <a:lvl3pPr algn="ctr">
              <a:defRPr/>
            </a:lvl3pPr>
            <a:lvl4pPr algn="ctr">
              <a:defRPr/>
            </a:lvl4pPr>
            <a:lvl5pPr algn="ctr">
              <a:defRPr/>
            </a:lvl5pPr>
          </a:lstStyle>
          <a:p>
            <a:pPr lvl="0"/>
            <a:r>
              <a:rPr lang="en-US" dirty="0" smtClean="0"/>
              <a:t>Line 1 add your text here add your text here</a:t>
            </a:r>
          </a:p>
          <a:p>
            <a:pPr marL="571500" marR="0" lvl="0" indent="-5715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dirty="0" smtClean="0"/>
              <a:t>Line 2 add your text here add your text here</a:t>
            </a:r>
            <a:endParaRPr lang="en-GB" spc="-30" dirty="0" smtClean="0">
              <a:solidFill>
                <a:srgbClr val="231F20"/>
              </a:solidFill>
            </a:endParaRPr>
          </a:p>
          <a:p>
            <a:pPr marL="571500" marR="0" lvl="0" indent="-5715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dirty="0" smtClean="0"/>
              <a:t>Line 3 add your text here add your text here</a:t>
            </a:r>
            <a:endParaRPr lang="en-GB" spc="-30" dirty="0" smtClean="0">
              <a:solidFill>
                <a:srgbClr val="231F20"/>
              </a:solidFill>
            </a:endParaRPr>
          </a:p>
          <a:p>
            <a:pPr marL="571500" marR="0" lvl="0" indent="-5715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dirty="0" smtClean="0"/>
              <a:t>Line 4 add your text here add your text here</a:t>
            </a:r>
            <a:endParaRPr lang="en-GB" spc="-30" dirty="0" smtClean="0">
              <a:solidFill>
                <a:srgbClr val="231F20"/>
              </a:solidFill>
            </a:endParaRPr>
          </a:p>
          <a:p>
            <a:pPr lvl="0"/>
            <a:endParaRPr lang="en-GB" spc="-30" dirty="0" smtClean="0">
              <a:solidFill>
                <a:srgbClr val="231F20"/>
              </a:solidFill>
            </a:endParaRPr>
          </a:p>
        </p:txBody>
      </p:sp>
    </p:spTree>
    <p:extLst>
      <p:ext uri="{BB962C8B-B14F-4D97-AF65-F5344CB8AC3E}">
        <p14:creationId xmlns:p14="http://schemas.microsoft.com/office/powerpoint/2010/main" val="316758266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turquoise slide">
    <p:bg>
      <p:bgPr>
        <a:solidFill>
          <a:srgbClr val="00A49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275958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06462" y="274638"/>
            <a:ext cx="7780337" cy="1143000"/>
          </a:xfrm>
          <a:prstGeom prst="rect">
            <a:avLst/>
          </a:prstGeom>
        </p:spPr>
        <p:txBody>
          <a:bodyPr/>
          <a:lstStyle/>
          <a:p>
            <a:r>
              <a:rPr lang="en-GB" smtClean="0"/>
              <a:t>Click to edit Master title style</a:t>
            </a:r>
            <a:endParaRPr lang="en-US"/>
          </a:p>
        </p:txBody>
      </p:sp>
      <p:sp>
        <p:nvSpPr>
          <p:cNvPr id="3" name="Content Placeholder 2"/>
          <p:cNvSpPr>
            <a:spLocks noGrp="1"/>
          </p:cNvSpPr>
          <p:nvPr>
            <p:ph idx="1"/>
          </p:nvPr>
        </p:nvSpPr>
        <p:spPr>
          <a:xfrm>
            <a:off x="906462" y="1600200"/>
            <a:ext cx="7780337" cy="4525963"/>
          </a:xfrm>
          <a:prstGeom prst="rect">
            <a:avLst/>
          </a:prstGeom>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Date Placeholder 3"/>
          <p:cNvSpPr>
            <a:spLocks noGrp="1"/>
          </p:cNvSpPr>
          <p:nvPr>
            <p:ph type="dt" sz="half" idx="10"/>
          </p:nvPr>
        </p:nvSpPr>
        <p:spPr>
          <a:xfrm>
            <a:off x="906462" y="6356350"/>
            <a:ext cx="1684337" cy="365125"/>
          </a:xfrm>
          <a:prstGeom prst="rect">
            <a:avLst/>
          </a:prstGeom>
        </p:spPr>
        <p:txBody>
          <a:bodyPr/>
          <a:lstStyle/>
          <a:p>
            <a:fld id="{34440A90-86A5-4B40-9BD5-5A1A0F050523}" type="datetimeFigureOut">
              <a:rPr lang="en-US" smtClean="0"/>
              <a:t>7/13/2017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DCC42788-B9CB-E34A-8AD7-170D571E89F3}" type="slidenum">
              <a:rPr lang="en-US" smtClean="0"/>
              <a:t>‹#›</a:t>
            </a:fld>
            <a:endParaRPr lang="en-US"/>
          </a:p>
        </p:txBody>
      </p:sp>
    </p:spTree>
    <p:extLst>
      <p:ext uri="{BB962C8B-B14F-4D97-AF65-F5344CB8AC3E}">
        <p14:creationId xmlns:p14="http://schemas.microsoft.com/office/powerpoint/2010/main" val="37336089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06461" y="4406900"/>
            <a:ext cx="7588252" cy="1362075"/>
          </a:xfrm>
          <a:prstGeom prst="rect">
            <a:avLst/>
          </a:prstGeo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906461" y="2906713"/>
            <a:ext cx="7588251"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a:xfrm>
            <a:off x="906462" y="6356350"/>
            <a:ext cx="1684337" cy="365125"/>
          </a:xfrm>
          <a:prstGeom prst="rect">
            <a:avLst/>
          </a:prstGeom>
        </p:spPr>
        <p:txBody>
          <a:bodyPr/>
          <a:lstStyle/>
          <a:p>
            <a:fld id="{34440A90-86A5-4B40-9BD5-5A1A0F050523}" type="datetimeFigureOut">
              <a:rPr lang="en-US" smtClean="0"/>
              <a:t>7/13/2017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DCC42788-B9CB-E34A-8AD7-170D571E89F3}" type="slidenum">
              <a:rPr lang="en-US" smtClean="0"/>
              <a:t>‹#›</a:t>
            </a:fld>
            <a:endParaRPr lang="en-US"/>
          </a:p>
        </p:txBody>
      </p:sp>
    </p:spTree>
    <p:extLst>
      <p:ext uri="{BB962C8B-B14F-4D97-AF65-F5344CB8AC3E}">
        <p14:creationId xmlns:p14="http://schemas.microsoft.com/office/powerpoint/2010/main" val="343393724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cSld name="Text and Content">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906462" y="274637"/>
            <a:ext cx="7780200" cy="1143000"/>
          </a:xfrm>
          <a:prstGeom prst="rect">
            <a:avLst/>
          </a:prstGeom>
          <a:noFill/>
          <a:ln>
            <a:noFill/>
          </a:ln>
        </p:spPr>
        <p:txBody>
          <a:bodyPr lIns="91425" tIns="91425" rIns="91425" bIns="91425" anchor="ctr" anchorCtr="0"/>
          <a:lstStyle>
            <a:lvl1pPr marL="457200" marR="0" lvl="0" indent="-457200" algn="ctr" rtl="0">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marL="457200" marR="0" lvl="1" indent="-457200" algn="ctr" rtl="0">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2pPr>
            <a:lvl3pPr marL="457200" marR="0" lvl="2" indent="-457200" algn="ctr" rtl="0">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3pPr>
            <a:lvl4pPr marL="457200" marR="0" lvl="3" indent="-457200" algn="ctr" rtl="0">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4pPr>
            <a:lvl5pPr marL="457200" marR="0" lvl="4" indent="-457200" algn="ctr" rtl="0">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5pPr>
            <a:lvl6pPr marL="914400" marR="0" lvl="5" indent="-457200" algn="ctr" rtl="0">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6pPr>
            <a:lvl7pPr marL="1371600" marR="0" lvl="6" indent="-457200" algn="ctr" rtl="0">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7pPr>
            <a:lvl8pPr marL="1828800" marR="0" lvl="7" indent="-457200" algn="ctr" rtl="0">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8pPr>
            <a:lvl9pPr marL="2286000" marR="0" lvl="8" indent="-457200" algn="ctr" rtl="0">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9pPr>
          </a:lstStyle>
          <a:p>
            <a:endParaRPr/>
          </a:p>
        </p:txBody>
      </p:sp>
      <p:sp>
        <p:nvSpPr>
          <p:cNvPr id="46" name="Shape 46"/>
          <p:cNvSpPr txBox="1">
            <a:spLocks noGrp="1"/>
          </p:cNvSpPr>
          <p:nvPr>
            <p:ph type="body" idx="1"/>
          </p:nvPr>
        </p:nvSpPr>
        <p:spPr>
          <a:xfrm>
            <a:off x="971600" y="1268761"/>
            <a:ext cx="7921500" cy="4897200"/>
          </a:xfrm>
          <a:prstGeom prst="rect">
            <a:avLst/>
          </a:prstGeom>
          <a:noFill/>
          <a:ln>
            <a:noFill/>
          </a:ln>
        </p:spPr>
        <p:txBody>
          <a:bodyPr lIns="91425" tIns="91425" rIns="91425" bIns="91425" anchor="t" anchorCtr="0"/>
          <a:lstStyle>
            <a:lvl1pPr marL="342900" marR="0" lvl="0" indent="63500" algn="l" rtl="0">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69850" algn="l" rtl="0">
              <a:spcBef>
                <a:spcPts val="560"/>
              </a:spcBef>
              <a:spcAft>
                <a:spcPts val="0"/>
              </a:spcAft>
              <a:buClr>
                <a:srgbClr val="595959"/>
              </a:buClr>
              <a:buSzPct val="100000"/>
              <a:buFont typeface="Arial"/>
              <a:buChar char="–"/>
              <a:defRPr sz="2800" b="0" i="0" u="none" strike="noStrike" cap="none">
                <a:solidFill>
                  <a:srgbClr val="595959"/>
                </a:solidFill>
                <a:latin typeface="Calibri"/>
                <a:ea typeface="Calibri"/>
                <a:cs typeface="Calibri"/>
                <a:sym typeface="Calibri"/>
              </a:defRPr>
            </a:lvl2pPr>
            <a:lvl3pPr marL="1143000" marR="0" lvl="2" indent="76200" algn="l" rtl="0">
              <a:spcBef>
                <a:spcPts val="480"/>
              </a:spcBef>
              <a:spcAft>
                <a:spcPts val="0"/>
              </a:spcAft>
              <a:buClr>
                <a:srgbClr val="595959"/>
              </a:buClr>
              <a:buSzPct val="100000"/>
              <a:buFont typeface="Arial"/>
              <a:buChar char="•"/>
              <a:defRPr sz="2400" b="0" i="0" u="none" strike="noStrike" cap="none">
                <a:solidFill>
                  <a:srgbClr val="595959"/>
                </a:solidFill>
                <a:latin typeface="Calibri"/>
                <a:ea typeface="Calibri"/>
                <a:cs typeface="Calibri"/>
                <a:sym typeface="Calibri"/>
              </a:defRPr>
            </a:lvl3pPr>
            <a:lvl4pPr marL="1600200" marR="0" lvl="3" indent="25400" algn="l" rtl="0">
              <a:spcBef>
                <a:spcPts val="400"/>
              </a:spcBef>
              <a:spcAft>
                <a:spcPts val="0"/>
              </a:spcAft>
              <a:buClr>
                <a:srgbClr val="595959"/>
              </a:buClr>
              <a:buSzPct val="100000"/>
              <a:buFont typeface="Arial"/>
              <a:buChar char="–"/>
              <a:defRPr sz="2000" b="0" i="0" u="none" strike="noStrike" cap="none">
                <a:solidFill>
                  <a:srgbClr val="595959"/>
                </a:solidFill>
                <a:latin typeface="Calibri"/>
                <a:ea typeface="Calibri"/>
                <a:cs typeface="Calibri"/>
                <a:sym typeface="Calibri"/>
              </a:defRPr>
            </a:lvl4pPr>
            <a:lvl5pPr marL="2057400" marR="0" lvl="4" indent="25400" algn="l" rtl="0">
              <a:spcBef>
                <a:spcPts val="400"/>
              </a:spcBef>
              <a:spcAft>
                <a:spcPts val="0"/>
              </a:spcAft>
              <a:buClr>
                <a:srgbClr val="595959"/>
              </a:buClr>
              <a:buSzPct val="100000"/>
              <a:buFont typeface="Arial"/>
              <a:buChar char="»"/>
              <a:defRPr sz="2000" b="0" i="0" u="none" strike="noStrike" cap="none">
                <a:solidFill>
                  <a:srgbClr val="595959"/>
                </a:solidFill>
                <a:latin typeface="Calibri"/>
                <a:ea typeface="Calibri"/>
                <a:cs typeface="Calibri"/>
                <a:sym typeface="Calibri"/>
              </a:defRPr>
            </a:lvl5pPr>
            <a:lvl6pPr marL="2514600" marR="0" lvl="5" indent="254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7141385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image" Target="../media/image1.emf"/><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12"/>
          <a:stretch>
            <a:fillRect/>
          </a:stretch>
        </p:blipFill>
        <p:spPr>
          <a:xfrm>
            <a:off x="6588224" y="6309320"/>
            <a:ext cx="2555776" cy="420952"/>
          </a:xfrm>
          <a:prstGeom prst="rect">
            <a:avLst/>
          </a:prstGeom>
        </p:spPr>
      </p:pic>
    </p:spTree>
    <p:extLst>
      <p:ext uri="{BB962C8B-B14F-4D97-AF65-F5344CB8AC3E}">
        <p14:creationId xmlns:p14="http://schemas.microsoft.com/office/powerpoint/2010/main" val="2420177043"/>
      </p:ext>
    </p:extLst>
  </p:cSld>
  <p:clrMap bg1="lt1" tx1="dk1" bg2="lt2" tx2="dk2" accent1="accent1" accent2="accent2" accent3="accent3" accent4="accent4" accent5="accent5" accent6="accent6" hlink="hlink" folHlink="folHlink"/>
  <p:sldLayoutIdLst>
    <p:sldLayoutId id="2147483649" r:id="rId1"/>
    <p:sldLayoutId id="2147483653" r:id="rId2"/>
    <p:sldLayoutId id="2147483654" r:id="rId3"/>
    <p:sldLayoutId id="2147483652" r:id="rId4"/>
    <p:sldLayoutId id="2147483650" r:id="rId5"/>
    <p:sldLayoutId id="2147483655" r:id="rId6"/>
    <p:sldLayoutId id="2147483656" r:id="rId7"/>
    <p:sldLayoutId id="2147483659" r:id="rId8"/>
    <p:sldLayoutId id="2147483660" r:id="rId9"/>
    <p:sldLayoutId id="2147483661" r:id="rId10"/>
  </p:sldLayoutIdLst>
  <p:timing>
    <p:tnLst>
      <p:par>
        <p:cTn id="1" dur="indefinite" restart="never" nodeType="tmRoot"/>
      </p:par>
    </p:tnLst>
  </p:timing>
  <p:txStyles>
    <p:titleStyle>
      <a:lvl1pPr algn="ctr" defTabSz="914400" rtl="0" eaLnBrk="1" latinLnBrk="0" hangingPunct="1">
        <a:spcBef>
          <a:spcPct val="0"/>
        </a:spcBef>
        <a:buNone/>
        <a:defRPr sz="44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12"/>
          <a:stretch>
            <a:fillRect/>
          </a:stretch>
        </p:blipFill>
        <p:spPr>
          <a:xfrm>
            <a:off x="6588225" y="6309320"/>
            <a:ext cx="2555776" cy="420952"/>
          </a:xfrm>
          <a:prstGeom prst="rect">
            <a:avLst/>
          </a:prstGeom>
        </p:spPr>
      </p:pic>
    </p:spTree>
    <p:extLst>
      <p:ext uri="{BB962C8B-B14F-4D97-AF65-F5344CB8AC3E}">
        <p14:creationId xmlns:p14="http://schemas.microsoft.com/office/powerpoint/2010/main" val="918136185"/>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Lst>
  <p:timing>
    <p:tnLst>
      <p:par>
        <p:cTn id="1" dur="indefinite" restart="never" nodeType="tmRoot"/>
      </p:par>
    </p:tnLst>
  </p:timing>
  <p:txStyles>
    <p:titleStyle>
      <a:lvl1pPr algn="ctr" defTabSz="914400" rtl="0" eaLnBrk="1" latinLnBrk="0" hangingPunct="1">
        <a:spcBef>
          <a:spcPct val="0"/>
        </a:spcBef>
        <a:buNone/>
        <a:defRPr sz="44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hyperlink" Target="https://thedigitalteacher.com/framework" TargetMode="External"/><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www.futurelearn.com/partners/cambridge-english"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hyperlink" Target="http://www.cambridgeenglish.org/teaching-english" TargetMode="Externa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hyperlink" Target="http://www.cambridgeenglish.org/teaching-english/resources-for-teachers"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in_screen.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1124744"/>
            <a:ext cx="5687769" cy="4406762"/>
          </a:xfrm>
          <a:prstGeom prst="rect">
            <a:avLst/>
          </a:prstGeom>
        </p:spPr>
      </p:pic>
      <p:sp>
        <p:nvSpPr>
          <p:cNvPr id="13" name="TextBox 12"/>
          <p:cNvSpPr txBox="1"/>
          <p:nvPr/>
        </p:nvSpPr>
        <p:spPr>
          <a:xfrm>
            <a:off x="251520" y="1754813"/>
            <a:ext cx="4464496" cy="954107"/>
          </a:xfrm>
          <a:prstGeom prst="rect">
            <a:avLst/>
          </a:prstGeom>
          <a:noFill/>
        </p:spPr>
        <p:txBody>
          <a:bodyPr wrap="square" rtlCol="0">
            <a:spAutoFit/>
          </a:bodyPr>
          <a:lstStyle/>
          <a:p>
            <a:pPr algn="ctr"/>
            <a:r>
              <a:rPr lang="en-GB" sz="2800" b="1" dirty="0" smtClean="0">
                <a:solidFill>
                  <a:schemeClr val="bg1"/>
                </a:solidFill>
              </a:rPr>
              <a:t>Developing teachers’ knowledge and skills</a:t>
            </a:r>
            <a:endParaRPr lang="en-GB" sz="2800" b="1" dirty="0">
              <a:solidFill>
                <a:schemeClr val="bg1"/>
              </a:solidFill>
            </a:endParaRPr>
          </a:p>
        </p:txBody>
      </p:sp>
      <p:cxnSp>
        <p:nvCxnSpPr>
          <p:cNvPr id="14" name="Straight Connector 13"/>
          <p:cNvCxnSpPr/>
          <p:nvPr/>
        </p:nvCxnSpPr>
        <p:spPr>
          <a:xfrm>
            <a:off x="1143942" y="1554490"/>
            <a:ext cx="2664296"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143942" y="2972514"/>
            <a:ext cx="2664296"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25146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69" y="1628800"/>
            <a:ext cx="9087092" cy="39018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p:cNvSpPr>
            <a:spLocks noGrp="1"/>
          </p:cNvSpPr>
          <p:nvPr>
            <p:ph type="title"/>
          </p:nvPr>
        </p:nvSpPr>
        <p:spPr>
          <a:xfrm>
            <a:off x="676237" y="197768"/>
            <a:ext cx="7780200" cy="1143000"/>
          </a:xfrm>
        </p:spPr>
        <p:txBody>
          <a:bodyPr/>
          <a:lstStyle/>
          <a:p>
            <a:r>
              <a:rPr lang="it-IT" sz="2400" dirty="0" smtClean="0"/>
              <a:t>The Cambridge English digital framework for teachers</a:t>
            </a:r>
            <a:endParaRPr lang="en-GB" sz="2400" dirty="0"/>
          </a:p>
        </p:txBody>
      </p:sp>
    </p:spTree>
    <p:extLst>
      <p:ext uri="{BB962C8B-B14F-4D97-AF65-F5344CB8AC3E}">
        <p14:creationId xmlns:p14="http://schemas.microsoft.com/office/powerpoint/2010/main" val="34794471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4763" y="116632"/>
            <a:ext cx="8000751" cy="59681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602936" y="6211669"/>
            <a:ext cx="5481232" cy="830997"/>
          </a:xfrm>
          <a:prstGeom prst="rect">
            <a:avLst/>
          </a:prstGeom>
        </p:spPr>
        <p:txBody>
          <a:bodyPr wrap="square">
            <a:spAutoFit/>
          </a:bodyPr>
          <a:lstStyle/>
          <a:p>
            <a:r>
              <a:rPr lang="en-GB" sz="2400" dirty="0">
                <a:solidFill>
                  <a:prstClr val="black"/>
                </a:solidFill>
                <a:hlinkClick r:id="rId3"/>
              </a:rPr>
              <a:t>https://</a:t>
            </a:r>
            <a:r>
              <a:rPr lang="en-GB" sz="2400" dirty="0" smtClean="0">
                <a:solidFill>
                  <a:prstClr val="black"/>
                </a:solidFill>
                <a:hlinkClick r:id="rId3"/>
              </a:rPr>
              <a:t>thedigitalteacher.com/framework</a:t>
            </a:r>
            <a:endParaRPr lang="en-GB" sz="2400" dirty="0" smtClean="0">
              <a:solidFill>
                <a:prstClr val="black"/>
              </a:solidFill>
            </a:endParaRPr>
          </a:p>
          <a:p>
            <a:endParaRPr lang="en-GB" sz="2400" dirty="0">
              <a:solidFill>
                <a:prstClr val="black"/>
              </a:solidFill>
            </a:endParaRPr>
          </a:p>
        </p:txBody>
      </p:sp>
    </p:spTree>
    <p:extLst>
      <p:ext uri="{BB962C8B-B14F-4D97-AF65-F5344CB8AC3E}">
        <p14:creationId xmlns:p14="http://schemas.microsoft.com/office/powerpoint/2010/main" val="305224306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938896"/>
            <a:ext cx="8748464" cy="5139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906462" y="274637"/>
            <a:ext cx="7481962" cy="634083"/>
          </a:xfrm>
        </p:spPr>
        <p:txBody>
          <a:bodyPr/>
          <a:lstStyle/>
          <a:p>
            <a:r>
              <a:rPr lang="it-IT" sz="2800" dirty="0" smtClean="0"/>
              <a:t>The framework</a:t>
            </a:r>
            <a:endParaRPr lang="en-GB" sz="2800" dirty="0"/>
          </a:p>
        </p:txBody>
      </p:sp>
    </p:spTree>
    <p:extLst>
      <p:ext uri="{BB962C8B-B14F-4D97-AF65-F5344CB8AC3E}">
        <p14:creationId xmlns:p14="http://schemas.microsoft.com/office/powerpoint/2010/main" val="28002674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620687"/>
            <a:ext cx="8005514" cy="60340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a:spLocks noGrp="1"/>
          </p:cNvSpPr>
          <p:nvPr>
            <p:ph type="title"/>
          </p:nvPr>
        </p:nvSpPr>
        <p:spPr>
          <a:xfrm>
            <a:off x="873336" y="27566"/>
            <a:ext cx="7481962" cy="634083"/>
          </a:xfrm>
        </p:spPr>
        <p:txBody>
          <a:bodyPr/>
          <a:lstStyle/>
          <a:p>
            <a:r>
              <a:rPr lang="it-IT" sz="2800" dirty="0" smtClean="0"/>
              <a:t>The framework</a:t>
            </a:r>
            <a:endParaRPr lang="en-GB" sz="2800" dirty="0"/>
          </a:p>
        </p:txBody>
      </p:sp>
    </p:spTree>
    <p:extLst>
      <p:ext uri="{BB962C8B-B14F-4D97-AF65-F5344CB8AC3E}">
        <p14:creationId xmlns:p14="http://schemas.microsoft.com/office/powerpoint/2010/main" val="5932135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7571" y="836712"/>
            <a:ext cx="7780337" cy="1143000"/>
          </a:xfrm>
        </p:spPr>
        <p:txBody>
          <a:bodyPr/>
          <a:lstStyle/>
          <a:p>
            <a:r>
              <a:rPr lang="it-IT" sz="3600" b="0" dirty="0" smtClean="0"/>
              <a:t>Assess your level</a:t>
            </a:r>
            <a:endParaRPr lang="en-GB" sz="3600" b="0"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29953"/>
            <a:ext cx="9425163" cy="38869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0670237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3" y="5085184"/>
            <a:ext cx="8784976" cy="1584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686" y="3429000"/>
            <a:ext cx="8784801" cy="1368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3" y="2348882"/>
            <a:ext cx="8784976" cy="7200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513" y="1196752"/>
            <a:ext cx="8784976" cy="750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GB" sz="2800" dirty="0" smtClean="0"/>
              <a:t>Assess your </a:t>
            </a:r>
            <a:r>
              <a:rPr lang="en-GB" sz="2800" dirty="0"/>
              <a:t>level </a:t>
            </a:r>
            <a:r>
              <a:rPr lang="en-GB" sz="2800" dirty="0" smtClean="0"/>
              <a:t>           </a:t>
            </a:r>
            <a:r>
              <a:rPr lang="en-GB" sz="2000" dirty="0" smtClean="0"/>
              <a:t>Setting </a:t>
            </a:r>
            <a:r>
              <a:rPr lang="en-GB" sz="2000" dirty="0"/>
              <a:t>up &amp; managing f2f learning </a:t>
            </a:r>
          </a:p>
        </p:txBody>
      </p:sp>
      <p:sp>
        <p:nvSpPr>
          <p:cNvPr id="3" name="Content Placeholder 2"/>
          <p:cNvSpPr>
            <a:spLocks noGrp="1"/>
          </p:cNvSpPr>
          <p:nvPr>
            <p:ph idx="1"/>
          </p:nvPr>
        </p:nvSpPr>
        <p:spPr>
          <a:xfrm>
            <a:off x="359025" y="764706"/>
            <a:ext cx="8784976" cy="4597971"/>
          </a:xfrm>
        </p:spPr>
        <p:txBody>
          <a:bodyPr/>
          <a:lstStyle/>
          <a:p>
            <a:pPr marL="0" indent="0">
              <a:buNone/>
            </a:pPr>
            <a:r>
              <a:rPr lang="en-GB" sz="2000" b="1" dirty="0" smtClean="0"/>
              <a:t>Awareness</a:t>
            </a:r>
          </a:p>
          <a:p>
            <a:r>
              <a:rPr lang="en-GB" sz="2400" dirty="0" smtClean="0"/>
              <a:t>I have a basic ability to deliver lessons which use digital tools (e.g. IWB, projector)</a:t>
            </a:r>
          </a:p>
          <a:p>
            <a:pPr marL="0" indent="0">
              <a:buNone/>
            </a:pPr>
            <a:r>
              <a:rPr lang="en-GB" sz="2000" b="1" dirty="0" smtClean="0"/>
              <a:t>Understanding</a:t>
            </a:r>
          </a:p>
          <a:p>
            <a:r>
              <a:rPr lang="en-GB" sz="2000" dirty="0" smtClean="0"/>
              <a:t>I </a:t>
            </a:r>
            <a:r>
              <a:rPr lang="en-GB" sz="2400" dirty="0" smtClean="0"/>
              <a:t>can deliver lessons that use digital tools and resources and I generally have no problem as long as things work as expected</a:t>
            </a:r>
          </a:p>
          <a:p>
            <a:pPr marL="0" indent="0">
              <a:buNone/>
            </a:pPr>
            <a:r>
              <a:rPr lang="en-GB" sz="2000" b="1" dirty="0" smtClean="0"/>
              <a:t>Habit</a:t>
            </a:r>
          </a:p>
          <a:p>
            <a:r>
              <a:rPr lang="en-GB" sz="2400" dirty="0"/>
              <a:t>I regularly do tech </a:t>
            </a:r>
            <a:r>
              <a:rPr lang="en-GB" sz="2400" dirty="0" smtClean="0"/>
              <a:t>run-throughs </a:t>
            </a:r>
            <a:r>
              <a:rPr lang="en-GB" sz="2400" dirty="0"/>
              <a:t>before using new digital tools and resources</a:t>
            </a:r>
          </a:p>
          <a:p>
            <a:r>
              <a:rPr lang="en-GB" sz="2400" dirty="0"/>
              <a:t>I have backup plans for when there are problems with technology</a:t>
            </a:r>
          </a:p>
          <a:p>
            <a:pPr marL="0" indent="0">
              <a:buNone/>
            </a:pPr>
            <a:r>
              <a:rPr lang="en-GB" sz="2000" b="1" dirty="0" smtClean="0"/>
              <a:t>Mastery</a:t>
            </a:r>
          </a:p>
          <a:p>
            <a:r>
              <a:rPr lang="en-GB" sz="2400" dirty="0"/>
              <a:t>I consistently deliver slick and well-executed lessons containing digital tools and resources</a:t>
            </a:r>
          </a:p>
          <a:p>
            <a:r>
              <a:rPr lang="en-GB" sz="2400" dirty="0"/>
              <a:t>I help other teachers set up and deliver digital aspects of their lessons in a comfortable and effective way</a:t>
            </a:r>
          </a:p>
          <a:p>
            <a:pPr marL="0" indent="0">
              <a:buNone/>
            </a:pPr>
            <a:endParaRPr lang="en-GB" sz="2000" dirty="0"/>
          </a:p>
        </p:txBody>
      </p:sp>
    </p:spTree>
    <p:extLst>
      <p:ext uri="{BB962C8B-B14F-4D97-AF65-F5344CB8AC3E}">
        <p14:creationId xmlns:p14="http://schemas.microsoft.com/office/powerpoint/2010/main" val="16415605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027"/>
                                        </p:tgtEl>
                                        <p:attrNameLst>
                                          <p:attrName>style.visibility</p:attrName>
                                        </p:attrNameLst>
                                      </p:cBhvr>
                                      <p:to>
                                        <p:strVal val="visible"/>
                                      </p:to>
                                    </p:set>
                                    <p:animEffect transition="in" filter="fade">
                                      <p:cBhvr>
                                        <p:cTn id="21" dur="500"/>
                                        <p:tgtEl>
                                          <p:spTgt spid="102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500"/>
                                        <p:tgtEl>
                                          <p:spTgt spid="3">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500"/>
                                        <p:tgtEl>
                                          <p:spTgt spid="3">
                                            <p:txEl>
                                              <p:pRg st="4" end="4"/>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1028"/>
                                        </p:tgtEl>
                                        <p:attrNameLst>
                                          <p:attrName>style.visibility</p:attrName>
                                        </p:attrNameLst>
                                      </p:cBhvr>
                                      <p:to>
                                        <p:strVal val="visible"/>
                                      </p:to>
                                    </p:set>
                                    <p:animEffect transition="in" filter="fade">
                                      <p:cBhvr>
                                        <p:cTn id="32" dur="500"/>
                                        <p:tgtEl>
                                          <p:spTgt spid="102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500"/>
                                        <p:tgtEl>
                                          <p:spTgt spid="3">
                                            <p:txEl>
                                              <p:pRg st="5" end="5"/>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Effect transition="in" filter="fade">
                                      <p:cBhvr>
                                        <p:cTn id="38" dur="500"/>
                                        <p:tgtEl>
                                          <p:spTgt spid="3">
                                            <p:txEl>
                                              <p:pRg st="6" end="6"/>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Effect transition="in" filter="fade">
                                      <p:cBhvr>
                                        <p:cTn id="43" dur="500"/>
                                        <p:tgtEl>
                                          <p:spTgt spid="3">
                                            <p:txEl>
                                              <p:pRg st="7" end="7"/>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1029"/>
                                        </p:tgtEl>
                                        <p:attrNameLst>
                                          <p:attrName>style.visibility</p:attrName>
                                        </p:attrNameLst>
                                      </p:cBhvr>
                                      <p:to>
                                        <p:strVal val="visible"/>
                                      </p:to>
                                    </p:set>
                                    <p:animEffect transition="in" filter="fade">
                                      <p:cBhvr>
                                        <p:cTn id="46" dur="500"/>
                                        <p:tgtEl>
                                          <p:spTgt spid="1029"/>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Effect transition="in" filter="fade">
                                      <p:cBhvr>
                                        <p:cTn id="49" dur="500"/>
                                        <p:tgtEl>
                                          <p:spTgt spid="3">
                                            <p:txEl>
                                              <p:pRg st="8" end="8"/>
                                            </p:txEl>
                                          </p:spTgt>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800" dirty="0" smtClean="0"/>
              <a:t>Assess your level     </a:t>
            </a:r>
            <a:r>
              <a:rPr lang="en-GB" sz="2400" dirty="0" smtClean="0"/>
              <a:t>Setting up &amp; managing f2f learning </a:t>
            </a:r>
            <a:endParaRPr lang="en-GB" sz="2400" dirty="0"/>
          </a:p>
        </p:txBody>
      </p:sp>
      <p:sp>
        <p:nvSpPr>
          <p:cNvPr id="3" name="Content Placeholder 2"/>
          <p:cNvSpPr>
            <a:spLocks noGrp="1"/>
          </p:cNvSpPr>
          <p:nvPr>
            <p:ph idx="1"/>
          </p:nvPr>
        </p:nvSpPr>
        <p:spPr>
          <a:xfrm>
            <a:off x="359025" y="764706"/>
            <a:ext cx="8784976" cy="4597971"/>
          </a:xfrm>
        </p:spPr>
        <p:txBody>
          <a:bodyPr/>
          <a:lstStyle/>
          <a:p>
            <a:pPr marL="0" indent="0">
              <a:buNone/>
            </a:pPr>
            <a:r>
              <a:rPr lang="en-GB" sz="2000" b="1" dirty="0" smtClean="0"/>
              <a:t>Awareness</a:t>
            </a:r>
          </a:p>
          <a:p>
            <a:r>
              <a:rPr lang="en-GB" sz="2400" dirty="0" smtClean="0"/>
              <a:t>I have a basic ability to deliver lessons which use digital tools (e.g. IWB, projector)</a:t>
            </a:r>
          </a:p>
          <a:p>
            <a:pPr marL="0" indent="0">
              <a:buNone/>
            </a:pPr>
            <a:r>
              <a:rPr lang="en-GB" sz="2000" b="1" dirty="0" smtClean="0"/>
              <a:t>Understanding</a:t>
            </a:r>
          </a:p>
          <a:p>
            <a:r>
              <a:rPr lang="en-GB" sz="2000" dirty="0" smtClean="0"/>
              <a:t>I </a:t>
            </a:r>
            <a:r>
              <a:rPr lang="en-GB" sz="2400" dirty="0" smtClean="0"/>
              <a:t>can deliver lessons that use digital tools and resources and I generally have no problem as long as things work as expected</a:t>
            </a:r>
          </a:p>
          <a:p>
            <a:pPr marL="0" indent="0">
              <a:buNone/>
            </a:pPr>
            <a:r>
              <a:rPr lang="en-GB" sz="2000" b="1" dirty="0" smtClean="0"/>
              <a:t>Habit</a:t>
            </a:r>
          </a:p>
          <a:p>
            <a:r>
              <a:rPr lang="en-GB" sz="2400" dirty="0"/>
              <a:t>I regularly do tech </a:t>
            </a:r>
            <a:r>
              <a:rPr lang="en-GB" sz="2400" dirty="0" smtClean="0"/>
              <a:t>run-throughs </a:t>
            </a:r>
            <a:r>
              <a:rPr lang="en-GB" sz="2400" dirty="0"/>
              <a:t>before using new digital tools and resources</a:t>
            </a:r>
          </a:p>
          <a:p>
            <a:r>
              <a:rPr lang="en-GB" sz="2400" dirty="0"/>
              <a:t>I have backup plans for when there are problems with technology</a:t>
            </a:r>
          </a:p>
          <a:p>
            <a:pPr marL="0" indent="0">
              <a:buNone/>
            </a:pPr>
            <a:r>
              <a:rPr lang="en-GB" sz="2000" b="1" dirty="0" smtClean="0"/>
              <a:t>Mastery</a:t>
            </a:r>
          </a:p>
          <a:p>
            <a:r>
              <a:rPr lang="en-GB" sz="2400" dirty="0"/>
              <a:t>I consistently deliver slick and well-executed lessons containing digital tools and resources</a:t>
            </a:r>
          </a:p>
          <a:p>
            <a:r>
              <a:rPr lang="en-GB" sz="2400" dirty="0"/>
              <a:t>I help other teachers set up and deliver digital aspects of their lessons in a comfortable and effective way</a:t>
            </a:r>
          </a:p>
          <a:p>
            <a:pPr marL="0" indent="0">
              <a:buNone/>
            </a:pPr>
            <a:endParaRPr lang="en-GB" sz="2000" dirty="0"/>
          </a:p>
        </p:txBody>
      </p:sp>
    </p:spTree>
    <p:extLst>
      <p:ext uri="{BB962C8B-B14F-4D97-AF65-F5344CB8AC3E}">
        <p14:creationId xmlns:p14="http://schemas.microsoft.com/office/powerpoint/2010/main" val="130805130"/>
      </p:ext>
    </p:extLst>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491" y="1268760"/>
            <a:ext cx="8331646" cy="4648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a:spLocks noGrp="1"/>
          </p:cNvSpPr>
          <p:nvPr>
            <p:ph type="title"/>
          </p:nvPr>
        </p:nvSpPr>
        <p:spPr>
          <a:xfrm>
            <a:off x="704145" y="476672"/>
            <a:ext cx="7780337" cy="1143000"/>
          </a:xfrm>
        </p:spPr>
        <p:txBody>
          <a:bodyPr/>
          <a:lstStyle/>
          <a:p>
            <a:r>
              <a:rPr lang="en-GB" sz="3200" b="0" dirty="0" smtClean="0"/>
              <a:t>Courses</a:t>
            </a:r>
            <a:endParaRPr lang="en-GB" sz="3200" b="0" dirty="0"/>
          </a:p>
        </p:txBody>
      </p:sp>
    </p:spTree>
    <p:extLst>
      <p:ext uri="{BB962C8B-B14F-4D97-AF65-F5344CB8AC3E}">
        <p14:creationId xmlns:p14="http://schemas.microsoft.com/office/powerpoint/2010/main" val="69494626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1779" y="5733256"/>
            <a:ext cx="6624736" cy="738664"/>
          </a:xfrm>
          <a:prstGeom prst="rect">
            <a:avLst/>
          </a:prstGeom>
        </p:spPr>
        <p:txBody>
          <a:bodyPr wrap="square">
            <a:spAutoFit/>
          </a:bodyPr>
          <a:lstStyle/>
          <a:p>
            <a:r>
              <a:rPr lang="en-GB" sz="2400" dirty="0" smtClean="0">
                <a:solidFill>
                  <a:prstClr val="black"/>
                </a:solidFill>
                <a:hlinkClick r:id="rId3"/>
              </a:rPr>
              <a:t>www.futurelearn.com/partners/cambridge-english</a:t>
            </a:r>
            <a:endParaRPr lang="en-GB" sz="2400" dirty="0" smtClean="0">
              <a:solidFill>
                <a:prstClr val="black"/>
              </a:solidFill>
            </a:endParaRPr>
          </a:p>
          <a:p>
            <a:endParaRPr lang="en-GB" dirty="0">
              <a:solidFill>
                <a:prstClr val="black"/>
              </a:solidFill>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1720" y="1953747"/>
            <a:ext cx="6383446" cy="34150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AutoShape 5" descr="Image result for futurelear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pic>
        <p:nvPicPr>
          <p:cNvPr id="205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9591" y="1082209"/>
            <a:ext cx="2619375"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845750" y="748468"/>
            <a:ext cx="2401530" cy="830997"/>
          </a:xfrm>
          <a:prstGeom prst="rect">
            <a:avLst/>
          </a:prstGeom>
          <a:noFill/>
        </p:spPr>
        <p:txBody>
          <a:bodyPr wrap="square" rtlCol="0">
            <a:spAutoFit/>
          </a:bodyPr>
          <a:lstStyle/>
          <a:p>
            <a:r>
              <a:rPr lang="it-IT" sz="4800" b="1" dirty="0" smtClean="0">
                <a:solidFill>
                  <a:prstClr val="black"/>
                </a:solidFill>
              </a:rPr>
              <a:t>MOOCs</a:t>
            </a:r>
            <a:endParaRPr lang="en-GB" sz="4800" b="1" dirty="0">
              <a:solidFill>
                <a:prstClr val="black"/>
              </a:solidFill>
            </a:endParaRPr>
          </a:p>
        </p:txBody>
      </p:sp>
    </p:spTree>
    <p:extLst>
      <p:ext uri="{BB962C8B-B14F-4D97-AF65-F5344CB8AC3E}">
        <p14:creationId xmlns:p14="http://schemas.microsoft.com/office/powerpoint/2010/main" val="41744979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animEffect transition="in" filter="fade">
                                      <p:cBhvr>
                                        <p:cTn id="7" dur="1000"/>
                                        <p:tgtEl>
                                          <p:spTgt spid="205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519782" y="3059937"/>
            <a:ext cx="1800200" cy="646331"/>
          </a:xfrm>
          <a:prstGeom prst="rect">
            <a:avLst/>
          </a:prstGeom>
          <a:noFill/>
        </p:spPr>
        <p:txBody>
          <a:bodyPr wrap="square" rtlCol="0">
            <a:spAutoFit/>
          </a:bodyPr>
          <a:lstStyle/>
          <a:p>
            <a:r>
              <a:rPr lang="it-IT" sz="3600" b="1" dirty="0">
                <a:solidFill>
                  <a:srgbClr val="00A4A1"/>
                </a:solidFill>
              </a:rPr>
              <a:t>MOOCs</a:t>
            </a:r>
            <a:endParaRPr lang="en-GB" sz="3600" b="1" dirty="0">
              <a:solidFill>
                <a:srgbClr val="00A4A1"/>
              </a:solidFill>
            </a:endParaRPr>
          </a:p>
        </p:txBody>
      </p:sp>
      <p:sp>
        <p:nvSpPr>
          <p:cNvPr id="7" name="TextBox 6"/>
          <p:cNvSpPr txBox="1"/>
          <p:nvPr/>
        </p:nvSpPr>
        <p:spPr>
          <a:xfrm>
            <a:off x="3851920" y="3141571"/>
            <a:ext cx="1584176" cy="584775"/>
          </a:xfrm>
          <a:prstGeom prst="rect">
            <a:avLst/>
          </a:prstGeom>
          <a:noFill/>
        </p:spPr>
        <p:txBody>
          <a:bodyPr wrap="square" rtlCol="0">
            <a:spAutoFit/>
          </a:bodyPr>
          <a:lstStyle/>
          <a:p>
            <a:r>
              <a:rPr lang="it-IT" sz="3200" b="1" dirty="0">
                <a:solidFill>
                  <a:srgbClr val="00A4A1"/>
                </a:solidFill>
              </a:rPr>
              <a:t>MOOCs</a:t>
            </a:r>
            <a:endParaRPr lang="en-GB" sz="3200" b="1" dirty="0">
              <a:solidFill>
                <a:srgbClr val="00A4A1"/>
              </a:solidFill>
            </a:endParaRPr>
          </a:p>
        </p:txBody>
      </p:sp>
      <p:pic>
        <p:nvPicPr>
          <p:cNvPr id="3" name="Picture 2" descr="CE_3634_5Y08_200px_600ppi_white_Share.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1196752"/>
            <a:ext cx="522720" cy="522720"/>
          </a:xfrm>
          <a:prstGeom prst="rect">
            <a:avLst/>
          </a:prstGeom>
        </p:spPr>
      </p:pic>
      <p:pic>
        <p:nvPicPr>
          <p:cNvPr id="4" name="Picture 3" descr="CE_3634_5Y08_200px_600ppi_white_Share.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3203626"/>
            <a:ext cx="522720" cy="522720"/>
          </a:xfrm>
          <a:prstGeom prst="rect">
            <a:avLst/>
          </a:prstGeom>
        </p:spPr>
      </p:pic>
      <p:pic>
        <p:nvPicPr>
          <p:cNvPr id="5" name="Picture 4" descr="CE_3634_5Y08_200px_600ppi_white_Share.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0794" y="5589240"/>
            <a:ext cx="522720" cy="522720"/>
          </a:xfrm>
          <a:prstGeom prst="rect">
            <a:avLst/>
          </a:prstGeom>
        </p:spPr>
      </p:pic>
      <p:sp>
        <p:nvSpPr>
          <p:cNvPr id="2" name="TextBox 1"/>
          <p:cNvSpPr txBox="1"/>
          <p:nvPr/>
        </p:nvSpPr>
        <p:spPr>
          <a:xfrm>
            <a:off x="4139952" y="3203626"/>
            <a:ext cx="184731" cy="369332"/>
          </a:xfrm>
          <a:prstGeom prst="rect">
            <a:avLst/>
          </a:prstGeom>
          <a:noFill/>
        </p:spPr>
        <p:txBody>
          <a:bodyPr wrap="none" rtlCol="0">
            <a:spAutoFit/>
          </a:bodyPr>
          <a:lstStyle/>
          <a:p>
            <a:endParaRPr lang="en-GB" dirty="0">
              <a:solidFill>
                <a:prstClr val="black"/>
              </a:solidFill>
            </a:endParaRPr>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0583" y="290437"/>
            <a:ext cx="7446850" cy="64582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4608047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2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25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36512" y="-20538"/>
            <a:ext cx="2910904" cy="68785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3" name="TextBox 12"/>
          <p:cNvSpPr txBox="1"/>
          <p:nvPr/>
        </p:nvSpPr>
        <p:spPr>
          <a:xfrm>
            <a:off x="107505" y="1427870"/>
            <a:ext cx="2664296" cy="954107"/>
          </a:xfrm>
          <a:prstGeom prst="rect">
            <a:avLst/>
          </a:prstGeom>
          <a:noFill/>
        </p:spPr>
        <p:txBody>
          <a:bodyPr wrap="square" rtlCol="0">
            <a:spAutoFit/>
          </a:bodyPr>
          <a:lstStyle/>
          <a:p>
            <a:pPr algn="ctr"/>
            <a:r>
              <a:rPr lang="it-IT" sz="2800" b="1" dirty="0" smtClean="0">
                <a:solidFill>
                  <a:prstClr val="white"/>
                </a:solidFill>
              </a:rPr>
              <a:t>Teacher Development </a:t>
            </a:r>
            <a:endParaRPr lang="en-GB" sz="2800" b="1" dirty="0">
              <a:solidFill>
                <a:prstClr val="white"/>
              </a:solidFill>
            </a:endParaRPr>
          </a:p>
        </p:txBody>
      </p:sp>
      <p:cxnSp>
        <p:nvCxnSpPr>
          <p:cNvPr id="16" name="Straight Connector 15"/>
          <p:cNvCxnSpPr/>
          <p:nvPr/>
        </p:nvCxnSpPr>
        <p:spPr>
          <a:xfrm>
            <a:off x="274951" y="1308363"/>
            <a:ext cx="232940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54238" y="2995594"/>
            <a:ext cx="232940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4392" y="697289"/>
            <a:ext cx="8168805" cy="5442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07505" y="3172906"/>
            <a:ext cx="2664296" cy="400110"/>
          </a:xfrm>
          <a:prstGeom prst="rect">
            <a:avLst/>
          </a:prstGeom>
          <a:noFill/>
        </p:spPr>
        <p:txBody>
          <a:bodyPr wrap="square" rtlCol="0">
            <a:spAutoFit/>
          </a:bodyPr>
          <a:lstStyle/>
          <a:p>
            <a:pPr algn="ctr"/>
            <a:r>
              <a:rPr lang="en-GB" sz="2000" dirty="0" smtClean="0">
                <a:solidFill>
                  <a:prstClr val="white"/>
                </a:solidFill>
              </a:rPr>
              <a:t>The Teacher Framework</a:t>
            </a:r>
            <a:endParaRPr lang="en-GB" sz="2000" dirty="0">
              <a:solidFill>
                <a:prstClr val="white"/>
              </a:solidFill>
            </a:endParaRPr>
          </a:p>
        </p:txBody>
      </p:sp>
    </p:spTree>
    <p:extLst>
      <p:ext uri="{BB962C8B-B14F-4D97-AF65-F5344CB8AC3E}">
        <p14:creationId xmlns:p14="http://schemas.microsoft.com/office/powerpoint/2010/main" val="2448665279"/>
      </p:ext>
    </p:extLst>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6513" y="-27517"/>
            <a:ext cx="9180513" cy="6905830"/>
            <a:chOff x="-36513" y="-27517"/>
            <a:chExt cx="9180513" cy="690583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9639" t="8890" r="24223" b="16483"/>
            <a:stretch/>
          </p:blipFill>
          <p:spPr>
            <a:xfrm>
              <a:off x="0" y="0"/>
              <a:ext cx="9144000" cy="6878313"/>
            </a:xfrm>
            <a:prstGeom prst="rect">
              <a:avLst/>
            </a:prstGeom>
          </p:spPr>
        </p:pic>
        <p:sp>
          <p:nvSpPr>
            <p:cNvPr id="2" name="Rectangle 1"/>
            <p:cNvSpPr/>
            <p:nvPr/>
          </p:nvSpPr>
          <p:spPr>
            <a:xfrm>
              <a:off x="-36513" y="-27517"/>
              <a:ext cx="2952329" cy="6905830"/>
            </a:xfrm>
            <a:prstGeom prst="rect">
              <a:avLst/>
            </a:prstGeom>
            <a:solidFill>
              <a:srgbClr val="C81F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sp>
          <p:nvSpPr>
            <p:cNvPr id="19" name="TextBox 18"/>
            <p:cNvSpPr txBox="1"/>
            <p:nvPr/>
          </p:nvSpPr>
          <p:spPr>
            <a:xfrm>
              <a:off x="-36512" y="1556792"/>
              <a:ext cx="3024336" cy="1200329"/>
            </a:xfrm>
            <a:prstGeom prst="rect">
              <a:avLst/>
            </a:prstGeom>
            <a:noFill/>
          </p:spPr>
          <p:txBody>
            <a:bodyPr wrap="square" rtlCol="0">
              <a:spAutoFit/>
            </a:bodyPr>
            <a:lstStyle/>
            <a:p>
              <a:pPr algn="ctr"/>
              <a:r>
                <a:rPr lang="en-GB" sz="3600" b="1" dirty="0" smtClean="0">
                  <a:solidFill>
                    <a:prstClr val="white"/>
                  </a:solidFill>
                </a:rPr>
                <a:t>Support for teachers</a:t>
              </a:r>
              <a:endParaRPr lang="en-GB" sz="3600" b="1" dirty="0">
                <a:solidFill>
                  <a:prstClr val="white"/>
                </a:solidFill>
              </a:endParaRPr>
            </a:p>
          </p:txBody>
        </p:sp>
        <p:cxnSp>
          <p:nvCxnSpPr>
            <p:cNvPr id="20" name="Straight Connector 19"/>
            <p:cNvCxnSpPr/>
            <p:nvPr/>
          </p:nvCxnSpPr>
          <p:spPr>
            <a:xfrm>
              <a:off x="359531" y="1412776"/>
              <a:ext cx="2160240"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95536" y="2852936"/>
              <a:ext cx="2160240"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3572956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1143" y="2"/>
            <a:ext cx="9185146" cy="6526343"/>
            <a:chOff x="-41143" y="2"/>
            <a:chExt cx="9185146" cy="6526343"/>
          </a:xfrm>
        </p:grpSpPr>
        <p:sp>
          <p:nvSpPr>
            <p:cNvPr id="2" name="Rectangle 1"/>
            <p:cNvSpPr/>
            <p:nvPr/>
          </p:nvSpPr>
          <p:spPr>
            <a:xfrm>
              <a:off x="0" y="2"/>
              <a:ext cx="9144000" cy="5060951"/>
            </a:xfrm>
            <a:prstGeom prst="rect">
              <a:avLst/>
            </a:prstGeom>
            <a:solidFill>
              <a:srgbClr val="00A49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prstClr val="white"/>
                </a:solidFill>
              </a:endParaRPr>
            </a:p>
          </p:txBody>
        </p:sp>
        <p:sp>
          <p:nvSpPr>
            <p:cNvPr id="8" name="Rectangle 7"/>
            <p:cNvSpPr/>
            <p:nvPr/>
          </p:nvSpPr>
          <p:spPr>
            <a:xfrm>
              <a:off x="2268541" y="1604433"/>
              <a:ext cx="4606925" cy="31686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prstClr val="white"/>
                </a:solidFill>
              </a:endParaRPr>
            </a:p>
          </p:txBody>
        </p:sp>
        <p:sp>
          <p:nvSpPr>
            <p:cNvPr id="10" name="TextBox 9"/>
            <p:cNvSpPr txBox="1"/>
            <p:nvPr/>
          </p:nvSpPr>
          <p:spPr>
            <a:xfrm>
              <a:off x="3" y="334610"/>
              <a:ext cx="9144000" cy="718947"/>
            </a:xfrm>
            <a:prstGeom prst="rect">
              <a:avLst/>
            </a:prstGeom>
            <a:noFill/>
          </p:spPr>
          <p:txBody>
            <a:bodyPr wrap="square" lIns="102394" tIns="51197" rIns="102394" bIns="51197" rtlCol="0">
              <a:spAutoFit/>
            </a:bodyPr>
            <a:lstStyle/>
            <a:p>
              <a:pPr algn="ctr"/>
              <a:r>
                <a:rPr lang="en-GB" sz="4000" b="1" dirty="0" smtClean="0">
                  <a:solidFill>
                    <a:prstClr val="white"/>
                  </a:solidFill>
                </a:rPr>
                <a:t>Teaching English</a:t>
              </a:r>
              <a:endParaRPr lang="en-GB" sz="4000" b="1" dirty="0">
                <a:solidFill>
                  <a:prstClr val="white"/>
                </a:solidFill>
              </a:endParaRPr>
            </a:p>
          </p:txBody>
        </p:sp>
        <p:sp>
          <p:nvSpPr>
            <p:cNvPr id="12" name="bk object 33"/>
            <p:cNvSpPr/>
            <p:nvPr/>
          </p:nvSpPr>
          <p:spPr>
            <a:xfrm>
              <a:off x="-41143" y="980728"/>
              <a:ext cx="4253103" cy="5265748"/>
            </a:xfrm>
            <a:prstGeom prst="rect">
              <a:avLst/>
            </a:prstGeom>
            <a:blipFill>
              <a:blip r:embed="rId3" cstate="print"/>
              <a:stretch>
                <a:fillRect/>
              </a:stretch>
            </a:blip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dirty="0">
                <a:solidFill>
                  <a:prstClr val="black"/>
                </a:solidFill>
              </a:endParaRPr>
            </a:p>
          </p:txBody>
        </p:sp>
        <p:sp>
          <p:nvSpPr>
            <p:cNvPr id="11" name="Content Placeholder 1"/>
            <p:cNvSpPr txBox="1">
              <a:spLocks/>
            </p:cNvSpPr>
            <p:nvPr/>
          </p:nvSpPr>
          <p:spPr>
            <a:xfrm>
              <a:off x="4139952" y="1916832"/>
              <a:ext cx="4788024" cy="324036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Clr>
                  <a:prstClr val="white"/>
                </a:buClr>
              </a:pPr>
              <a:r>
                <a:rPr lang="en-US" sz="2800" dirty="0">
                  <a:solidFill>
                    <a:prstClr val="white"/>
                  </a:solidFill>
                </a:rPr>
                <a:t>Support preparing for exams</a:t>
              </a:r>
            </a:p>
            <a:p>
              <a:pPr>
                <a:buClr>
                  <a:prstClr val="white"/>
                </a:buClr>
              </a:pPr>
              <a:r>
                <a:rPr lang="en-US" sz="2800" dirty="0">
                  <a:solidFill>
                    <a:prstClr val="white"/>
                  </a:solidFill>
                </a:rPr>
                <a:t>Professional development</a:t>
              </a:r>
            </a:p>
            <a:p>
              <a:pPr>
                <a:buClr>
                  <a:prstClr val="white"/>
                </a:buClr>
              </a:pPr>
              <a:r>
                <a:rPr lang="en-US" sz="2800" dirty="0">
                  <a:solidFill>
                    <a:prstClr val="white"/>
                  </a:solidFill>
                </a:rPr>
                <a:t>Teaching qualifications</a:t>
              </a:r>
            </a:p>
            <a:p>
              <a:pPr>
                <a:buClr>
                  <a:prstClr val="white"/>
                </a:buClr>
              </a:pPr>
              <a:r>
                <a:rPr lang="en-US" sz="2800" dirty="0">
                  <a:solidFill>
                    <a:prstClr val="white"/>
                  </a:solidFill>
                </a:rPr>
                <a:t>Newsletters</a:t>
              </a:r>
            </a:p>
            <a:p>
              <a:pPr>
                <a:buClr>
                  <a:prstClr val="white"/>
                </a:buClr>
              </a:pPr>
              <a:r>
                <a:rPr lang="en-US" sz="2800" dirty="0">
                  <a:solidFill>
                    <a:prstClr val="white"/>
                  </a:solidFill>
                </a:rPr>
                <a:t>Network of Schools </a:t>
              </a:r>
            </a:p>
            <a:p>
              <a:pPr marL="0" indent="0">
                <a:buClr>
                  <a:prstClr val="white"/>
                </a:buClr>
                <a:buFont typeface="Arial" panose="020B0604020202020204" pitchFamily="34" charset="0"/>
                <a:buNone/>
              </a:pPr>
              <a:endParaRPr lang="en-GB" b="1" dirty="0">
                <a:solidFill>
                  <a:prstClr val="white"/>
                </a:solidFill>
              </a:endParaRPr>
            </a:p>
          </p:txBody>
        </p:sp>
        <p:pic>
          <p:nvPicPr>
            <p:cNvPr id="13"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23374"/>
            <a:stretch/>
          </p:blipFill>
          <p:spPr bwMode="auto">
            <a:xfrm>
              <a:off x="539552" y="1628800"/>
              <a:ext cx="3204000" cy="39635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p:cNvSpPr txBox="1"/>
            <p:nvPr/>
          </p:nvSpPr>
          <p:spPr>
            <a:xfrm>
              <a:off x="269268" y="6003125"/>
              <a:ext cx="6264696" cy="523220"/>
            </a:xfrm>
            <a:prstGeom prst="rect">
              <a:avLst/>
            </a:prstGeom>
            <a:noFill/>
          </p:spPr>
          <p:txBody>
            <a:bodyPr wrap="square" rtlCol="0">
              <a:spAutoFit/>
            </a:bodyPr>
            <a:lstStyle/>
            <a:p>
              <a:r>
                <a:rPr lang="en-GB" sz="2800" b="1" dirty="0" smtClean="0">
                  <a:solidFill>
                    <a:prstClr val="white">
                      <a:lumMod val="65000"/>
                    </a:prstClr>
                  </a:solidFill>
                  <a:hlinkClick r:id="rId5"/>
                </a:rPr>
                <a:t>cambridgeenglish.org/teaching-</a:t>
              </a:r>
              <a:r>
                <a:rPr lang="en-GB" sz="2800" b="1" dirty="0" err="1" smtClean="0">
                  <a:solidFill>
                    <a:prstClr val="white">
                      <a:lumMod val="65000"/>
                    </a:prstClr>
                  </a:solidFill>
                  <a:hlinkClick r:id="rId5"/>
                </a:rPr>
                <a:t>english</a:t>
              </a:r>
              <a:endParaRPr lang="en-GB" sz="2800" b="1" dirty="0">
                <a:solidFill>
                  <a:prstClr val="black"/>
                </a:solidFill>
              </a:endParaRPr>
            </a:p>
          </p:txBody>
        </p:sp>
      </p:grpSp>
      <p:sp>
        <p:nvSpPr>
          <p:cNvPr id="14" name="TextBox 13"/>
          <p:cNvSpPr txBox="1"/>
          <p:nvPr/>
        </p:nvSpPr>
        <p:spPr>
          <a:xfrm>
            <a:off x="215516" y="237198"/>
            <a:ext cx="8712968" cy="400110"/>
          </a:xfrm>
          <a:prstGeom prst="rect">
            <a:avLst/>
          </a:prstGeom>
          <a:noFill/>
        </p:spPr>
        <p:txBody>
          <a:bodyPr wrap="square" rtlCol="0">
            <a:spAutoFit/>
          </a:bodyPr>
          <a:lstStyle/>
          <a:p>
            <a:r>
              <a:rPr lang="en-GB" sz="2000" dirty="0">
                <a:solidFill>
                  <a:prstClr val="white"/>
                </a:solidFill>
              </a:rPr>
              <a:t>Free </a:t>
            </a:r>
            <a:r>
              <a:rPr lang="en-GB" sz="2000" dirty="0" smtClean="0">
                <a:solidFill>
                  <a:prstClr val="white"/>
                </a:solidFill>
              </a:rPr>
              <a:t>teacher resources</a:t>
            </a:r>
            <a:endParaRPr lang="en-GB" sz="2000" b="1" dirty="0">
              <a:solidFill>
                <a:prstClr val="white"/>
              </a:solidFill>
            </a:endParaRPr>
          </a:p>
        </p:txBody>
      </p:sp>
    </p:spTree>
    <p:extLst>
      <p:ext uri="{BB962C8B-B14F-4D97-AF65-F5344CB8AC3E}">
        <p14:creationId xmlns:p14="http://schemas.microsoft.com/office/powerpoint/2010/main" val="1437966930"/>
      </p:ext>
    </p:extLst>
  </p:cSld>
  <p:clrMapOvr>
    <a:masterClrMapping/>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66549" y="1"/>
            <a:ext cx="9347061" cy="5786167"/>
            <a:chOff x="-166549" y="1"/>
            <a:chExt cx="9347061" cy="5786167"/>
          </a:xfrm>
        </p:grpSpPr>
        <p:sp>
          <p:nvSpPr>
            <p:cNvPr id="2" name="Rectangle 1"/>
            <p:cNvSpPr/>
            <p:nvPr/>
          </p:nvSpPr>
          <p:spPr>
            <a:xfrm>
              <a:off x="0" y="1"/>
              <a:ext cx="9144000" cy="4437111"/>
            </a:xfrm>
            <a:prstGeom prst="rect">
              <a:avLst/>
            </a:prstGeom>
            <a:solidFill>
              <a:srgbClr val="00A49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sp>
          <p:nvSpPr>
            <p:cNvPr id="8" name="Rectangle 7"/>
            <p:cNvSpPr/>
            <p:nvPr/>
          </p:nvSpPr>
          <p:spPr>
            <a:xfrm>
              <a:off x="2268541" y="1604433"/>
              <a:ext cx="4606925" cy="31686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sp>
          <p:nvSpPr>
            <p:cNvPr id="12" name="bk object 35"/>
            <p:cNvSpPr/>
            <p:nvPr/>
          </p:nvSpPr>
          <p:spPr>
            <a:xfrm>
              <a:off x="-166549" y="1309852"/>
              <a:ext cx="5687842" cy="3775332"/>
            </a:xfrm>
            <a:prstGeom prst="rect">
              <a:avLst/>
            </a:prstGeom>
            <a:blipFill>
              <a:blip r:embed="rId3" cstate="print"/>
              <a:stretch>
                <a:fillRect/>
              </a:stretch>
            </a:blipFill>
          </p:spPr>
          <p:txBody>
            <a:bodyPr wrap="square" lIns="0" tIns="0" rIns="0" bIns="0" rtlCol="0"/>
            <a:lstStyle/>
            <a:p>
              <a:endParaRPr>
                <a:solidFill>
                  <a:prstClr val="black"/>
                </a:solidFill>
              </a:endParaRPr>
            </a:p>
          </p:txBody>
        </p:sp>
        <p:sp>
          <p:nvSpPr>
            <p:cNvPr id="17" name="TextBox 16"/>
            <p:cNvSpPr txBox="1"/>
            <p:nvPr/>
          </p:nvSpPr>
          <p:spPr>
            <a:xfrm>
              <a:off x="179513" y="5324503"/>
              <a:ext cx="8667836" cy="461665"/>
            </a:xfrm>
            <a:prstGeom prst="rect">
              <a:avLst/>
            </a:prstGeom>
            <a:noFill/>
          </p:spPr>
          <p:txBody>
            <a:bodyPr wrap="square" rtlCol="0">
              <a:spAutoFit/>
            </a:bodyPr>
            <a:lstStyle/>
            <a:p>
              <a:r>
                <a:rPr lang="en-GB" sz="2400" dirty="0">
                  <a:solidFill>
                    <a:prstClr val="white">
                      <a:lumMod val="65000"/>
                    </a:prstClr>
                  </a:solidFill>
                  <a:hlinkClick r:id="rId4"/>
                </a:rPr>
                <a:t>cambridgeenglish.org</a:t>
              </a:r>
              <a:r>
                <a:rPr lang="en-GB" sz="2400" dirty="0">
                  <a:solidFill>
                    <a:prstClr val="black"/>
                  </a:solidFill>
                  <a:hlinkClick r:id="rId4"/>
                </a:rPr>
                <a:t>/teaching-</a:t>
              </a:r>
              <a:r>
                <a:rPr lang="en-GB" sz="2400" dirty="0" err="1">
                  <a:solidFill>
                    <a:prstClr val="black"/>
                  </a:solidFill>
                  <a:hlinkClick r:id="rId4"/>
                </a:rPr>
                <a:t>english</a:t>
              </a:r>
              <a:r>
                <a:rPr lang="en-GB" sz="2400" dirty="0">
                  <a:solidFill>
                    <a:prstClr val="black"/>
                  </a:solidFill>
                  <a:hlinkClick r:id="rId4"/>
                </a:rPr>
                <a:t>/resources-for-teachers</a:t>
              </a:r>
              <a:endParaRPr lang="en-GB" sz="2400" dirty="0">
                <a:solidFill>
                  <a:prstClr val="black"/>
                </a:solidFill>
              </a:endParaRPr>
            </a:p>
          </p:txBody>
        </p:sp>
        <p:pic>
          <p:nvPicPr>
            <p:cNvPr id="9"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4464" b="7654"/>
            <a:stretch/>
          </p:blipFill>
          <p:spPr bwMode="auto">
            <a:xfrm>
              <a:off x="696757" y="1820303"/>
              <a:ext cx="4082827" cy="28328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5364088" y="1700808"/>
              <a:ext cx="3816424" cy="646331"/>
            </a:xfrm>
            <a:prstGeom prst="rect">
              <a:avLst/>
            </a:prstGeom>
            <a:noFill/>
          </p:spPr>
          <p:txBody>
            <a:bodyPr wrap="square" rtlCol="0">
              <a:spAutoFit/>
            </a:bodyPr>
            <a:lstStyle/>
            <a:p>
              <a:r>
                <a:rPr lang="en-GB" b="1" dirty="0">
                  <a:solidFill>
                    <a:prstClr val="white"/>
                  </a:solidFill>
                </a:rPr>
                <a:t>Search </a:t>
              </a:r>
              <a:r>
                <a:rPr lang="en-GB" b="1" dirty="0" smtClean="0">
                  <a:solidFill>
                    <a:prstClr val="white"/>
                  </a:solidFill>
                </a:rPr>
                <a:t>by qualification / CEFR level / Language </a:t>
              </a:r>
              <a:r>
                <a:rPr lang="en-GB" b="1" dirty="0">
                  <a:solidFill>
                    <a:prstClr val="white"/>
                  </a:solidFill>
                </a:rPr>
                <a:t>skill </a:t>
              </a:r>
            </a:p>
          </p:txBody>
        </p:sp>
        <p:sp>
          <p:nvSpPr>
            <p:cNvPr id="14" name="Rectangle 13"/>
            <p:cNvSpPr/>
            <p:nvPr/>
          </p:nvSpPr>
          <p:spPr>
            <a:xfrm>
              <a:off x="5436096" y="2348880"/>
              <a:ext cx="3240360" cy="1015663"/>
            </a:xfrm>
            <a:prstGeom prst="rect">
              <a:avLst/>
            </a:prstGeom>
          </p:spPr>
          <p:txBody>
            <a:bodyPr wrap="square">
              <a:spAutoFit/>
            </a:bodyPr>
            <a:lstStyle/>
            <a:p>
              <a:pPr marL="342900" indent="-342900">
                <a:buClr>
                  <a:prstClr val="white"/>
                </a:buClr>
                <a:buFont typeface="Arial" panose="020B0604020202020204" pitchFamily="34" charset="0"/>
                <a:buChar char="•"/>
              </a:pPr>
              <a:r>
                <a:rPr lang="en-US" sz="2000" dirty="0">
                  <a:solidFill>
                    <a:prstClr val="white"/>
                  </a:solidFill>
                </a:rPr>
                <a:t>Handbooks for teachers</a:t>
              </a:r>
            </a:p>
            <a:p>
              <a:pPr marL="342900" indent="-342900">
                <a:buClr>
                  <a:prstClr val="white"/>
                </a:buClr>
                <a:buFont typeface="Arial" panose="020B0604020202020204" pitchFamily="34" charset="0"/>
                <a:buChar char="•"/>
              </a:pPr>
              <a:r>
                <a:rPr lang="en-US" sz="2000" dirty="0">
                  <a:solidFill>
                    <a:prstClr val="white"/>
                  </a:solidFill>
                </a:rPr>
                <a:t>Sample </a:t>
              </a:r>
              <a:r>
                <a:rPr lang="en-US" sz="2000" dirty="0" smtClean="0">
                  <a:solidFill>
                    <a:prstClr val="white"/>
                  </a:solidFill>
                </a:rPr>
                <a:t>papers</a:t>
              </a:r>
            </a:p>
            <a:p>
              <a:pPr marL="342900" indent="-342900">
                <a:buClr>
                  <a:prstClr val="white"/>
                </a:buClr>
                <a:buFont typeface="Arial" panose="020B0604020202020204" pitchFamily="34" charset="0"/>
                <a:buChar char="•"/>
              </a:pPr>
              <a:r>
                <a:rPr lang="en-US" sz="2000" dirty="0" smtClean="0">
                  <a:solidFill>
                    <a:prstClr val="white"/>
                  </a:solidFill>
                </a:rPr>
                <a:t>Lesson plans</a:t>
              </a:r>
              <a:endParaRPr lang="en-US" sz="2000" dirty="0">
                <a:solidFill>
                  <a:prstClr val="white"/>
                </a:solidFill>
              </a:endParaRPr>
            </a:p>
          </p:txBody>
        </p:sp>
        <p:sp>
          <p:nvSpPr>
            <p:cNvPr id="15" name="Rectangle 14"/>
            <p:cNvSpPr/>
            <p:nvPr/>
          </p:nvSpPr>
          <p:spPr>
            <a:xfrm>
              <a:off x="5436096" y="3284984"/>
              <a:ext cx="3411252" cy="1015663"/>
            </a:xfrm>
            <a:prstGeom prst="rect">
              <a:avLst/>
            </a:prstGeom>
          </p:spPr>
          <p:txBody>
            <a:bodyPr wrap="square">
              <a:spAutoFit/>
            </a:bodyPr>
            <a:lstStyle/>
            <a:p>
              <a:pPr marL="342900" indent="-342900">
                <a:buClr>
                  <a:prstClr val="white"/>
                </a:buClr>
                <a:buFont typeface="Arial" panose="020B0604020202020204" pitchFamily="34" charset="0"/>
                <a:buChar char="•"/>
              </a:pPr>
              <a:r>
                <a:rPr lang="en-US" sz="2000" dirty="0">
                  <a:solidFill>
                    <a:prstClr val="white"/>
                  </a:solidFill>
                </a:rPr>
                <a:t>Classroom activities</a:t>
              </a:r>
            </a:p>
            <a:p>
              <a:pPr marL="342900" indent="-342900">
                <a:buClr>
                  <a:prstClr val="white"/>
                </a:buClr>
                <a:buFont typeface="Arial" panose="020B0604020202020204" pitchFamily="34" charset="0"/>
                <a:buChar char="•"/>
              </a:pPr>
              <a:r>
                <a:rPr lang="en-US" sz="2000" dirty="0">
                  <a:solidFill>
                    <a:prstClr val="white"/>
                  </a:solidFill>
                </a:rPr>
                <a:t>Video</a:t>
              </a:r>
            </a:p>
            <a:p>
              <a:pPr marL="342900" indent="-342900">
                <a:buClr>
                  <a:prstClr val="white"/>
                </a:buClr>
                <a:buFont typeface="Arial" panose="020B0604020202020204" pitchFamily="34" charset="0"/>
                <a:buChar char="•"/>
              </a:pPr>
              <a:r>
                <a:rPr lang="en-US" sz="2000" dirty="0">
                  <a:solidFill>
                    <a:prstClr val="white"/>
                  </a:solidFill>
                </a:rPr>
                <a:t>Vocabulary lists</a:t>
              </a:r>
            </a:p>
          </p:txBody>
        </p:sp>
        <p:sp>
          <p:nvSpPr>
            <p:cNvPr id="16" name="TextBox 15"/>
            <p:cNvSpPr txBox="1"/>
            <p:nvPr/>
          </p:nvSpPr>
          <p:spPr>
            <a:xfrm>
              <a:off x="0" y="317807"/>
              <a:ext cx="9144000" cy="707886"/>
            </a:xfrm>
            <a:prstGeom prst="rect">
              <a:avLst/>
            </a:prstGeom>
            <a:noFill/>
          </p:spPr>
          <p:txBody>
            <a:bodyPr wrap="square" rtlCol="0">
              <a:spAutoFit/>
            </a:bodyPr>
            <a:lstStyle/>
            <a:p>
              <a:pPr algn="ctr"/>
              <a:r>
                <a:rPr lang="en-GB" sz="4000" b="1" dirty="0">
                  <a:solidFill>
                    <a:prstClr val="white"/>
                  </a:solidFill>
                </a:rPr>
                <a:t>T</a:t>
              </a:r>
              <a:r>
                <a:rPr lang="en-GB" sz="4000" b="1" dirty="0" smtClean="0">
                  <a:solidFill>
                    <a:prstClr val="white"/>
                  </a:solidFill>
                </a:rPr>
                <a:t>eacher resources</a:t>
              </a:r>
              <a:endParaRPr lang="en-GB" sz="4000" b="1" dirty="0">
                <a:solidFill>
                  <a:prstClr val="white"/>
                </a:solidFill>
              </a:endParaRPr>
            </a:p>
          </p:txBody>
        </p:sp>
      </p:grpSp>
    </p:spTree>
    <p:extLst>
      <p:ext uri="{BB962C8B-B14F-4D97-AF65-F5344CB8AC3E}">
        <p14:creationId xmlns:p14="http://schemas.microsoft.com/office/powerpoint/2010/main" val="2641036501"/>
      </p:ext>
    </p:extLst>
  </p:cSld>
  <p:clrMapOvr>
    <a:masterClrMapping/>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683568" y="1054299"/>
            <a:ext cx="1409700" cy="40005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GB" sz="1400" dirty="0">
                <a:solidFill>
                  <a:srgbClr val="000000"/>
                </a:solidFill>
                <a:ea typeface="Calibri"/>
                <a:cs typeface="Times New Roman"/>
              </a:rPr>
              <a:t>Benchmarking</a:t>
            </a:r>
            <a:endParaRPr lang="en-GB" sz="1400" dirty="0">
              <a:solidFill>
                <a:prstClr val="white"/>
              </a:solidFill>
              <a:ea typeface="Calibri"/>
              <a:cs typeface="Times New Roman"/>
            </a:endParaRPr>
          </a:p>
        </p:txBody>
      </p:sp>
      <p:sp>
        <p:nvSpPr>
          <p:cNvPr id="5" name="Rounded Rectangle 4"/>
          <p:cNvSpPr/>
          <p:nvPr/>
        </p:nvSpPr>
        <p:spPr>
          <a:xfrm>
            <a:off x="2926387" y="1054299"/>
            <a:ext cx="3705225" cy="40005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GB" sz="1400" dirty="0">
                <a:solidFill>
                  <a:srgbClr val="000000"/>
                </a:solidFill>
                <a:ea typeface="Calibri"/>
                <a:cs typeface="Times New Roman"/>
              </a:rPr>
              <a:t>Cambridge English Placement Test</a:t>
            </a:r>
          </a:p>
        </p:txBody>
      </p:sp>
      <p:sp>
        <p:nvSpPr>
          <p:cNvPr id="6" name="Rounded Rectangle 5"/>
          <p:cNvSpPr/>
          <p:nvPr/>
        </p:nvSpPr>
        <p:spPr>
          <a:xfrm>
            <a:off x="683567" y="2132856"/>
            <a:ext cx="542925" cy="394335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vert270"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GB" sz="1400" dirty="0">
                <a:solidFill>
                  <a:srgbClr val="000000"/>
                </a:solidFill>
                <a:ea typeface="Calibri"/>
                <a:cs typeface="Times New Roman"/>
              </a:rPr>
              <a:t>Monitoring and Evaluation</a:t>
            </a:r>
          </a:p>
        </p:txBody>
      </p:sp>
      <p:sp>
        <p:nvSpPr>
          <p:cNvPr id="7" name="Rounded Rectangle 6"/>
          <p:cNvSpPr/>
          <p:nvPr/>
        </p:nvSpPr>
        <p:spPr>
          <a:xfrm>
            <a:off x="1388418" y="5733256"/>
            <a:ext cx="6781165" cy="40005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GB" sz="1400">
                <a:solidFill>
                  <a:srgbClr val="000000"/>
                </a:solidFill>
                <a:ea typeface="Calibri"/>
                <a:cs typeface="Times New Roman"/>
              </a:rPr>
              <a:t>Impact Study</a:t>
            </a:r>
          </a:p>
        </p:txBody>
      </p:sp>
      <p:sp>
        <p:nvSpPr>
          <p:cNvPr id="8" name="Rounded Rectangle 7"/>
          <p:cNvSpPr/>
          <p:nvPr/>
        </p:nvSpPr>
        <p:spPr>
          <a:xfrm>
            <a:off x="1835696" y="404664"/>
            <a:ext cx="2286000" cy="400050"/>
          </a:xfrm>
          <a:prstGeom prst="roundRect">
            <a:avLst/>
          </a:prstGeom>
          <a:solidFill>
            <a:srgbClr val="92D050"/>
          </a:solidFill>
          <a:ln w="25400" cap="flat" cmpd="sng" algn="ctr">
            <a:solidFill>
              <a:srgbClr val="00B05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GB" sz="1400" dirty="0">
                <a:solidFill>
                  <a:srgbClr val="000000"/>
                </a:solidFill>
                <a:ea typeface="Calibri"/>
                <a:cs typeface="Times New Roman"/>
              </a:rPr>
              <a:t>Language Development</a:t>
            </a:r>
            <a:endParaRPr lang="en-GB" sz="1400" dirty="0">
              <a:solidFill>
                <a:prstClr val="black"/>
              </a:solidFill>
              <a:ea typeface="Calibri"/>
              <a:cs typeface="Times New Roman"/>
            </a:endParaRPr>
          </a:p>
        </p:txBody>
      </p:sp>
      <p:sp>
        <p:nvSpPr>
          <p:cNvPr id="9" name="Rounded Rectangle 8"/>
          <p:cNvSpPr/>
          <p:nvPr/>
        </p:nvSpPr>
        <p:spPr>
          <a:xfrm>
            <a:off x="5105598" y="404664"/>
            <a:ext cx="2466975" cy="400050"/>
          </a:xfrm>
          <a:prstGeom prst="roundRect">
            <a:avLst/>
          </a:prstGeom>
          <a:solidFill>
            <a:schemeClr val="accent4">
              <a:lumMod val="60000"/>
              <a:lumOff val="40000"/>
            </a:schemeClr>
          </a:solidFill>
          <a:ln w="25400" cap="flat" cmpd="sng" algn="ctr">
            <a:solidFill>
              <a:schemeClr val="accent4">
                <a:lumMod val="75000"/>
              </a:scheme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GB" sz="1400" dirty="0">
                <a:solidFill>
                  <a:srgbClr val="000000"/>
                </a:solidFill>
                <a:ea typeface="Calibri"/>
                <a:cs typeface="Times New Roman"/>
              </a:rPr>
              <a:t>Methodology Training</a:t>
            </a:r>
            <a:endParaRPr lang="en-GB" sz="1400" dirty="0">
              <a:solidFill>
                <a:prstClr val="black"/>
              </a:solidFill>
              <a:ea typeface="Calibri"/>
              <a:cs typeface="Times New Roman"/>
            </a:endParaRPr>
          </a:p>
        </p:txBody>
      </p:sp>
      <p:sp>
        <p:nvSpPr>
          <p:cNvPr id="10" name="Rounded Rectangle 9"/>
          <p:cNvSpPr/>
          <p:nvPr/>
        </p:nvSpPr>
        <p:spPr>
          <a:xfrm>
            <a:off x="1475656" y="2322612"/>
            <a:ext cx="2131690" cy="400050"/>
          </a:xfrm>
          <a:prstGeom prst="roundRect">
            <a:avLst/>
          </a:prstGeom>
          <a:solidFill>
            <a:srgbClr val="92D050"/>
          </a:solidFill>
          <a:ln w="25400" cap="flat" cmpd="sng" algn="ctr">
            <a:solidFill>
              <a:srgbClr val="00B05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GB" sz="1400" dirty="0">
                <a:solidFill>
                  <a:srgbClr val="000000"/>
                </a:solidFill>
                <a:ea typeface="Calibri"/>
                <a:cs typeface="Times New Roman"/>
              </a:rPr>
              <a:t>Language for Teaching A2</a:t>
            </a:r>
            <a:endParaRPr lang="en-GB" sz="1400" dirty="0">
              <a:solidFill>
                <a:prstClr val="black"/>
              </a:solidFill>
              <a:ea typeface="Calibri"/>
              <a:cs typeface="Times New Roman"/>
            </a:endParaRPr>
          </a:p>
        </p:txBody>
      </p:sp>
      <p:sp>
        <p:nvSpPr>
          <p:cNvPr id="11" name="Rounded Rectangle 10"/>
          <p:cNvSpPr/>
          <p:nvPr/>
        </p:nvSpPr>
        <p:spPr>
          <a:xfrm>
            <a:off x="1835696" y="3212976"/>
            <a:ext cx="2131690" cy="400050"/>
          </a:xfrm>
          <a:prstGeom prst="roundRect">
            <a:avLst/>
          </a:prstGeom>
          <a:solidFill>
            <a:srgbClr val="92D050"/>
          </a:solidFill>
          <a:ln w="25400" cap="flat" cmpd="sng" algn="ctr">
            <a:solidFill>
              <a:srgbClr val="00B05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GB" sz="1400" dirty="0">
                <a:solidFill>
                  <a:srgbClr val="000000"/>
                </a:solidFill>
                <a:ea typeface="Calibri"/>
                <a:cs typeface="Times New Roman"/>
              </a:rPr>
              <a:t>Language for Teaching </a:t>
            </a:r>
            <a:r>
              <a:rPr lang="en-GB" sz="1400" dirty="0" smtClean="0">
                <a:solidFill>
                  <a:srgbClr val="000000"/>
                </a:solidFill>
                <a:ea typeface="Calibri"/>
                <a:cs typeface="Times New Roman"/>
              </a:rPr>
              <a:t>B1</a:t>
            </a:r>
            <a:endParaRPr lang="en-GB" sz="1400" dirty="0">
              <a:solidFill>
                <a:prstClr val="black"/>
              </a:solidFill>
              <a:ea typeface="Calibri"/>
              <a:cs typeface="Times New Roman"/>
            </a:endParaRPr>
          </a:p>
        </p:txBody>
      </p:sp>
      <p:sp>
        <p:nvSpPr>
          <p:cNvPr id="12" name="Rounded Rectangle 11"/>
          <p:cNvSpPr/>
          <p:nvPr/>
        </p:nvSpPr>
        <p:spPr>
          <a:xfrm>
            <a:off x="2188599" y="4104531"/>
            <a:ext cx="2131690" cy="400050"/>
          </a:xfrm>
          <a:prstGeom prst="roundRect">
            <a:avLst/>
          </a:prstGeom>
          <a:solidFill>
            <a:srgbClr val="92D050"/>
          </a:solidFill>
          <a:ln w="25400" cap="flat" cmpd="sng" algn="ctr">
            <a:solidFill>
              <a:srgbClr val="00B05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GB" sz="1400" dirty="0">
                <a:solidFill>
                  <a:srgbClr val="000000"/>
                </a:solidFill>
                <a:ea typeface="Calibri"/>
                <a:cs typeface="Times New Roman"/>
              </a:rPr>
              <a:t>Language for Teaching </a:t>
            </a:r>
            <a:r>
              <a:rPr lang="en-GB" sz="1400" dirty="0" smtClean="0">
                <a:solidFill>
                  <a:srgbClr val="000000"/>
                </a:solidFill>
                <a:ea typeface="Calibri"/>
                <a:cs typeface="Times New Roman"/>
              </a:rPr>
              <a:t>B2</a:t>
            </a:r>
            <a:endParaRPr lang="en-GB" sz="1400" dirty="0">
              <a:solidFill>
                <a:prstClr val="black"/>
              </a:solidFill>
              <a:ea typeface="Calibri"/>
              <a:cs typeface="Times New Roman"/>
            </a:endParaRPr>
          </a:p>
        </p:txBody>
      </p:sp>
      <p:sp>
        <p:nvSpPr>
          <p:cNvPr id="13" name="Rounded Rectangle 12"/>
          <p:cNvSpPr/>
          <p:nvPr/>
        </p:nvSpPr>
        <p:spPr>
          <a:xfrm>
            <a:off x="2560948" y="4994895"/>
            <a:ext cx="2131690" cy="400050"/>
          </a:xfrm>
          <a:prstGeom prst="roundRect">
            <a:avLst/>
          </a:prstGeom>
          <a:solidFill>
            <a:srgbClr val="92D050"/>
          </a:solidFill>
          <a:ln w="25400" cap="flat" cmpd="sng" algn="ctr">
            <a:solidFill>
              <a:srgbClr val="00B05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GB" sz="1400" dirty="0" smtClean="0">
                <a:solidFill>
                  <a:srgbClr val="000000"/>
                </a:solidFill>
                <a:ea typeface="Calibri"/>
                <a:cs typeface="Times New Roman"/>
              </a:rPr>
              <a:t>Cambridge English: First</a:t>
            </a:r>
            <a:endParaRPr lang="en-GB" sz="1400" dirty="0">
              <a:solidFill>
                <a:prstClr val="black"/>
              </a:solidFill>
              <a:ea typeface="Calibri"/>
              <a:cs typeface="Times New Roman"/>
            </a:endParaRPr>
          </a:p>
        </p:txBody>
      </p:sp>
      <p:cxnSp>
        <p:nvCxnSpPr>
          <p:cNvPr id="15" name="Straight Arrow Connector 14"/>
          <p:cNvCxnSpPr>
            <a:endCxn id="10" idx="0"/>
          </p:cNvCxnSpPr>
          <p:nvPr/>
        </p:nvCxnSpPr>
        <p:spPr>
          <a:xfrm flipH="1">
            <a:off x="2541501" y="1454349"/>
            <a:ext cx="1085292" cy="868263"/>
          </a:xfrm>
          <a:prstGeom prst="straightConnector1">
            <a:avLst/>
          </a:prstGeom>
          <a:noFill/>
          <a:ln>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18" name="Straight Arrow Connector 17"/>
          <p:cNvCxnSpPr>
            <a:stCxn id="10" idx="2"/>
            <a:endCxn id="11" idx="0"/>
          </p:cNvCxnSpPr>
          <p:nvPr/>
        </p:nvCxnSpPr>
        <p:spPr>
          <a:xfrm>
            <a:off x="2541501" y="2722662"/>
            <a:ext cx="360040" cy="490314"/>
          </a:xfrm>
          <a:prstGeom prst="straightConnector1">
            <a:avLst/>
          </a:prstGeom>
          <a:noFill/>
          <a:ln>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21" name="Straight Arrow Connector 20"/>
          <p:cNvCxnSpPr/>
          <p:nvPr/>
        </p:nvCxnSpPr>
        <p:spPr>
          <a:xfrm>
            <a:off x="2894404" y="3614217"/>
            <a:ext cx="360040" cy="490314"/>
          </a:xfrm>
          <a:prstGeom prst="straightConnector1">
            <a:avLst/>
          </a:prstGeom>
          <a:noFill/>
          <a:ln>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22" name="Straight Arrow Connector 21"/>
          <p:cNvCxnSpPr/>
          <p:nvPr/>
        </p:nvCxnSpPr>
        <p:spPr>
          <a:xfrm>
            <a:off x="3266753" y="4504581"/>
            <a:ext cx="360040" cy="490314"/>
          </a:xfrm>
          <a:prstGeom prst="straightConnector1">
            <a:avLst/>
          </a:prstGeom>
          <a:noFill/>
          <a:ln>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23" name="Straight Arrow Connector 22"/>
          <p:cNvCxnSpPr/>
          <p:nvPr/>
        </p:nvCxnSpPr>
        <p:spPr>
          <a:xfrm>
            <a:off x="3941676" y="1454349"/>
            <a:ext cx="0" cy="1758627"/>
          </a:xfrm>
          <a:prstGeom prst="straightConnector1">
            <a:avLst/>
          </a:prstGeom>
          <a:noFill/>
          <a:ln>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25" name="Straight Arrow Connector 24"/>
          <p:cNvCxnSpPr/>
          <p:nvPr/>
        </p:nvCxnSpPr>
        <p:spPr>
          <a:xfrm>
            <a:off x="4285501" y="1454349"/>
            <a:ext cx="0" cy="2650182"/>
          </a:xfrm>
          <a:prstGeom prst="straightConnector1">
            <a:avLst/>
          </a:prstGeom>
          <a:noFill/>
          <a:ln>
            <a:tailEnd type="arrow"/>
          </a:ln>
        </p:spPr>
        <p:style>
          <a:lnRef idx="2">
            <a:schemeClr val="accent1">
              <a:shade val="50000"/>
            </a:schemeClr>
          </a:lnRef>
          <a:fillRef idx="1">
            <a:schemeClr val="accent1"/>
          </a:fillRef>
          <a:effectRef idx="0">
            <a:schemeClr val="accent1"/>
          </a:effectRef>
          <a:fontRef idx="minor">
            <a:schemeClr val="lt1"/>
          </a:fontRef>
        </p:style>
      </p:cxnSp>
      <p:sp>
        <p:nvSpPr>
          <p:cNvPr id="28" name="Rounded Rectangle 27"/>
          <p:cNvSpPr/>
          <p:nvPr/>
        </p:nvSpPr>
        <p:spPr>
          <a:xfrm>
            <a:off x="6804248" y="2133637"/>
            <a:ext cx="1771650" cy="400050"/>
          </a:xfrm>
          <a:prstGeom prst="roundRect">
            <a:avLst/>
          </a:prstGeom>
          <a:solidFill>
            <a:schemeClr val="accent4">
              <a:lumMod val="60000"/>
              <a:lumOff val="40000"/>
            </a:schemeClr>
          </a:solidFill>
          <a:ln w="25400" cap="flat" cmpd="sng" algn="ctr">
            <a:solidFill>
              <a:schemeClr val="accent4">
                <a:lumMod val="75000"/>
              </a:scheme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GB" sz="1400">
                <a:solidFill>
                  <a:srgbClr val="000000"/>
                </a:solidFill>
                <a:ea typeface="Calibri"/>
                <a:cs typeface="Times New Roman"/>
              </a:rPr>
              <a:t>Train the Trainer</a:t>
            </a:r>
          </a:p>
        </p:txBody>
      </p:sp>
      <p:sp>
        <p:nvSpPr>
          <p:cNvPr id="29" name="Rounded Rectangle 28"/>
          <p:cNvSpPr/>
          <p:nvPr/>
        </p:nvSpPr>
        <p:spPr>
          <a:xfrm>
            <a:off x="5769376" y="3228975"/>
            <a:ext cx="1771650" cy="400050"/>
          </a:xfrm>
          <a:prstGeom prst="roundRect">
            <a:avLst/>
          </a:prstGeom>
          <a:solidFill>
            <a:schemeClr val="accent4">
              <a:lumMod val="60000"/>
              <a:lumOff val="40000"/>
            </a:schemeClr>
          </a:solidFill>
          <a:ln w="25400" cap="flat" cmpd="sng" algn="ctr">
            <a:solidFill>
              <a:schemeClr val="accent4">
                <a:lumMod val="75000"/>
              </a:scheme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GB" sz="1400">
                <a:solidFill>
                  <a:srgbClr val="000000"/>
                </a:solidFill>
                <a:ea typeface="Calibri"/>
                <a:cs typeface="Times New Roman"/>
              </a:rPr>
              <a:t>CELT-P</a:t>
            </a:r>
          </a:p>
        </p:txBody>
      </p:sp>
      <p:sp>
        <p:nvSpPr>
          <p:cNvPr id="30" name="Rounded Rectangle 29"/>
          <p:cNvSpPr/>
          <p:nvPr/>
        </p:nvSpPr>
        <p:spPr>
          <a:xfrm>
            <a:off x="5769376" y="4099248"/>
            <a:ext cx="1771650" cy="400050"/>
          </a:xfrm>
          <a:prstGeom prst="roundRect">
            <a:avLst/>
          </a:prstGeom>
          <a:solidFill>
            <a:schemeClr val="accent4">
              <a:lumMod val="60000"/>
              <a:lumOff val="40000"/>
            </a:schemeClr>
          </a:solidFill>
          <a:ln w="25400" cap="flat" cmpd="sng" algn="ctr">
            <a:solidFill>
              <a:schemeClr val="accent4">
                <a:lumMod val="75000"/>
              </a:scheme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GB" sz="1400">
                <a:solidFill>
                  <a:srgbClr val="000000"/>
                </a:solidFill>
                <a:ea typeface="Calibri"/>
                <a:cs typeface="Times New Roman"/>
              </a:rPr>
              <a:t>CELT-S</a:t>
            </a:r>
          </a:p>
        </p:txBody>
      </p:sp>
      <p:sp>
        <p:nvSpPr>
          <p:cNvPr id="31" name="Rounded Rectangle 30"/>
          <p:cNvSpPr/>
          <p:nvPr/>
        </p:nvSpPr>
        <p:spPr>
          <a:xfrm>
            <a:off x="5776991" y="4785345"/>
            <a:ext cx="1771650" cy="819150"/>
          </a:xfrm>
          <a:prstGeom prst="roundRect">
            <a:avLst/>
          </a:prstGeom>
          <a:solidFill>
            <a:schemeClr val="accent4">
              <a:lumMod val="60000"/>
              <a:lumOff val="40000"/>
            </a:schemeClr>
          </a:solidFill>
          <a:ln w="25400" cap="flat" cmpd="sng" algn="ctr">
            <a:solidFill>
              <a:schemeClr val="accent4">
                <a:lumMod val="75000"/>
              </a:scheme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GB" sz="1200" dirty="0">
                <a:solidFill>
                  <a:srgbClr val="000000"/>
                </a:solidFill>
                <a:ea typeface="Calibri"/>
                <a:cs typeface="Times New Roman"/>
              </a:rPr>
              <a:t>Advanced and Specialist programmes:                 e.g. ICELT, CLIL, EMI</a:t>
            </a:r>
          </a:p>
        </p:txBody>
      </p:sp>
      <p:cxnSp>
        <p:nvCxnSpPr>
          <p:cNvPr id="32" name="Straight Arrow Connector 31"/>
          <p:cNvCxnSpPr>
            <a:endCxn id="28" idx="0"/>
          </p:cNvCxnSpPr>
          <p:nvPr/>
        </p:nvCxnSpPr>
        <p:spPr>
          <a:xfrm>
            <a:off x="6190890" y="1454349"/>
            <a:ext cx="1499183" cy="679288"/>
          </a:xfrm>
          <a:prstGeom prst="straightConnector1">
            <a:avLst/>
          </a:prstGeom>
          <a:noFill/>
          <a:ln>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35" name="Straight Arrow Connector 34"/>
          <p:cNvCxnSpPr>
            <a:endCxn id="29" idx="0"/>
          </p:cNvCxnSpPr>
          <p:nvPr/>
        </p:nvCxnSpPr>
        <p:spPr>
          <a:xfrm>
            <a:off x="5863969" y="1475929"/>
            <a:ext cx="791232" cy="1753046"/>
          </a:xfrm>
          <a:prstGeom prst="straightConnector1">
            <a:avLst/>
          </a:prstGeom>
          <a:noFill/>
          <a:ln>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37" name="Straight Arrow Connector 36"/>
          <p:cNvCxnSpPr>
            <a:stCxn id="11" idx="3"/>
            <a:endCxn id="29" idx="1"/>
          </p:cNvCxnSpPr>
          <p:nvPr/>
        </p:nvCxnSpPr>
        <p:spPr>
          <a:xfrm>
            <a:off x="3967386" y="3413001"/>
            <a:ext cx="1801990" cy="15999"/>
          </a:xfrm>
          <a:prstGeom prst="straightConnector1">
            <a:avLst/>
          </a:prstGeom>
          <a:noFill/>
          <a:ln>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40" name="Straight Arrow Connector 39"/>
          <p:cNvCxnSpPr>
            <a:stCxn id="11" idx="3"/>
            <a:endCxn id="30" idx="1"/>
          </p:cNvCxnSpPr>
          <p:nvPr/>
        </p:nvCxnSpPr>
        <p:spPr>
          <a:xfrm>
            <a:off x="3967386" y="3413001"/>
            <a:ext cx="1801990" cy="886272"/>
          </a:xfrm>
          <a:prstGeom prst="straightConnector1">
            <a:avLst/>
          </a:prstGeom>
          <a:noFill/>
          <a:ln>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43" name="Straight Arrow Connector 42"/>
          <p:cNvCxnSpPr>
            <a:stCxn id="12" idx="3"/>
            <a:endCxn id="31" idx="1"/>
          </p:cNvCxnSpPr>
          <p:nvPr/>
        </p:nvCxnSpPr>
        <p:spPr>
          <a:xfrm>
            <a:off x="4320289" y="4304556"/>
            <a:ext cx="1456702" cy="890364"/>
          </a:xfrm>
          <a:prstGeom prst="straightConnector1">
            <a:avLst/>
          </a:prstGeom>
          <a:noFill/>
          <a:ln>
            <a:tailEnd type="arrow"/>
          </a:ln>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3532851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7"/>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4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1"/>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28" grpId="0" animBg="1"/>
      <p:bldP spid="29" grpId="0" animBg="1"/>
      <p:bldP spid="30" grpId="0" animBg="1"/>
      <p:bldP spid="3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Z:\Marketing\Images\shutterstock_116497072 - LfT.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58" r="-8850"/>
          <a:stretch/>
        </p:blipFill>
        <p:spPr bwMode="auto">
          <a:xfrm>
            <a:off x="-36513" y="0"/>
            <a:ext cx="10016871"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36512" y="-20538"/>
            <a:ext cx="2910904" cy="68785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107505" y="1427870"/>
            <a:ext cx="2664296" cy="954107"/>
          </a:xfrm>
          <a:prstGeom prst="rect">
            <a:avLst/>
          </a:prstGeom>
          <a:noFill/>
        </p:spPr>
        <p:txBody>
          <a:bodyPr wrap="square" rtlCol="0">
            <a:spAutoFit/>
          </a:bodyPr>
          <a:lstStyle/>
          <a:p>
            <a:pPr algn="ctr"/>
            <a:r>
              <a:rPr lang="en-GB" sz="2800" b="1" dirty="0" smtClean="0">
                <a:solidFill>
                  <a:schemeClr val="bg1"/>
                </a:solidFill>
              </a:rPr>
              <a:t>Language for Teaching</a:t>
            </a:r>
            <a:endParaRPr lang="en-GB" sz="2800" b="1" dirty="0">
              <a:solidFill>
                <a:schemeClr val="bg1"/>
              </a:solidFill>
            </a:endParaRPr>
          </a:p>
        </p:txBody>
      </p:sp>
      <p:cxnSp>
        <p:nvCxnSpPr>
          <p:cNvPr id="16" name="Straight Connector 15"/>
          <p:cNvCxnSpPr/>
          <p:nvPr/>
        </p:nvCxnSpPr>
        <p:spPr>
          <a:xfrm>
            <a:off x="274951" y="1308363"/>
            <a:ext cx="232940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54238" y="2995594"/>
            <a:ext cx="232940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557718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396473"/>
            <a:ext cx="7780337" cy="728271"/>
          </a:xfrm>
        </p:spPr>
        <p:txBody>
          <a:bodyPr>
            <a:normAutofit/>
          </a:bodyPr>
          <a:lstStyle/>
          <a:p>
            <a:r>
              <a:rPr lang="en-GB" sz="3200" b="1" dirty="0">
                <a:solidFill>
                  <a:schemeClr val="bg2">
                    <a:lumMod val="50000"/>
                  </a:schemeClr>
                </a:solidFill>
              </a:rPr>
              <a:t>Language for Teaching</a:t>
            </a:r>
          </a:p>
        </p:txBody>
      </p:sp>
      <p:sp>
        <p:nvSpPr>
          <p:cNvPr id="3" name="Content Placeholder 2"/>
          <p:cNvSpPr>
            <a:spLocks noGrp="1"/>
          </p:cNvSpPr>
          <p:nvPr>
            <p:ph idx="1"/>
          </p:nvPr>
        </p:nvSpPr>
        <p:spPr/>
        <p:txBody>
          <a:bodyPr>
            <a:normAutofit/>
          </a:bodyPr>
          <a:lstStyle/>
          <a:p>
            <a:r>
              <a:rPr lang="en-GB" sz="2400" dirty="0" smtClean="0"/>
              <a:t>English language development for teachers of English and teachers of other subjects in English</a:t>
            </a:r>
          </a:p>
          <a:p>
            <a:r>
              <a:rPr lang="en-GB" sz="2400" dirty="0"/>
              <a:t>In-service training</a:t>
            </a:r>
          </a:p>
          <a:p>
            <a:r>
              <a:rPr lang="en-GB" sz="2400" dirty="0" smtClean="0"/>
              <a:t>For teachers in primary </a:t>
            </a:r>
            <a:r>
              <a:rPr lang="en-GB" sz="2400" dirty="0"/>
              <a:t>and secondary </a:t>
            </a:r>
            <a:r>
              <a:rPr lang="en-GB" sz="2400" dirty="0" smtClean="0"/>
              <a:t>education</a:t>
            </a:r>
          </a:p>
        </p:txBody>
      </p:sp>
      <p:pic>
        <p:nvPicPr>
          <p:cNvPr id="1026" name="Picture 2" descr="F:\CSR\CSR_SSU\Sales_&amp;_Marketing\Visuals\Teacher_pics\Italy_Impact_Study\Italy impact 2013 IMG_026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5616" y="3933056"/>
            <a:ext cx="3152692" cy="17735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F:\CSR\CSR_SSU\Sales_&amp;_Marketing\Visuals\Teacher_pics\Italy_Impact_Study\Italy impact 2013 IMG_008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60032" y="3941644"/>
            <a:ext cx="3282462" cy="1764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3426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404664"/>
            <a:ext cx="7626714" cy="665794"/>
          </a:xfrm>
        </p:spPr>
        <p:txBody>
          <a:bodyPr>
            <a:normAutofit/>
          </a:bodyPr>
          <a:lstStyle/>
          <a:p>
            <a:r>
              <a:rPr lang="en-GB" sz="3200" b="1" dirty="0">
                <a:solidFill>
                  <a:schemeClr val="bg2">
                    <a:lumMod val="50000"/>
                  </a:schemeClr>
                </a:solidFill>
              </a:rPr>
              <a:t>Language for Teaching</a:t>
            </a:r>
          </a:p>
        </p:txBody>
      </p:sp>
      <p:sp>
        <p:nvSpPr>
          <p:cNvPr id="3" name="Content Placeholder 2"/>
          <p:cNvSpPr>
            <a:spLocks noGrp="1"/>
          </p:cNvSpPr>
          <p:nvPr>
            <p:ph idx="1"/>
          </p:nvPr>
        </p:nvSpPr>
        <p:spPr>
          <a:xfrm>
            <a:off x="844062" y="1635570"/>
            <a:ext cx="7842738" cy="4484814"/>
          </a:xfrm>
        </p:spPr>
        <p:txBody>
          <a:bodyPr>
            <a:normAutofit fontScale="55000" lnSpcReduction="20000"/>
          </a:bodyPr>
          <a:lstStyle/>
          <a:p>
            <a:pPr marL="0" indent="0">
              <a:buNone/>
            </a:pPr>
            <a:r>
              <a:rPr lang="en-GB" sz="4400" b="1" dirty="0" smtClean="0">
                <a:solidFill>
                  <a:schemeClr val="tx1">
                    <a:lumMod val="65000"/>
                    <a:lumOff val="35000"/>
                  </a:schemeClr>
                </a:solidFill>
              </a:rPr>
              <a:t>The English teachers need in the classroom</a:t>
            </a:r>
          </a:p>
          <a:p>
            <a:pPr marL="0" indent="0">
              <a:buNone/>
            </a:pPr>
            <a:endParaRPr lang="en-GB" sz="5500" b="1" dirty="0" smtClean="0">
              <a:solidFill>
                <a:schemeClr val="tx1">
                  <a:lumMod val="65000"/>
                  <a:lumOff val="35000"/>
                </a:schemeClr>
              </a:solidFill>
            </a:endParaRPr>
          </a:p>
          <a:p>
            <a:r>
              <a:rPr lang="en-GB" sz="4400" dirty="0" smtClean="0"/>
              <a:t>Courses </a:t>
            </a:r>
            <a:r>
              <a:rPr lang="en-GB" sz="4400" dirty="0"/>
              <a:t>start from </a:t>
            </a:r>
            <a:r>
              <a:rPr lang="en-GB" sz="4400" dirty="0" smtClean="0"/>
              <a:t>A1 English proficiency</a:t>
            </a:r>
          </a:p>
          <a:p>
            <a:pPr marL="0" indent="0">
              <a:buNone/>
            </a:pPr>
            <a:endParaRPr lang="en-GB" sz="4400" dirty="0" smtClean="0"/>
          </a:p>
          <a:p>
            <a:r>
              <a:rPr lang="en-GB" sz="4400" dirty="0" smtClean="0"/>
              <a:t>Even teachers with lower English level can use English in the classroom</a:t>
            </a:r>
          </a:p>
          <a:p>
            <a:pPr marL="0" indent="0">
              <a:buNone/>
            </a:pPr>
            <a:endParaRPr lang="en-GB" sz="4400" dirty="0" smtClean="0"/>
          </a:p>
          <a:p>
            <a:r>
              <a:rPr lang="en-GB" sz="4400" dirty="0" smtClean="0"/>
              <a:t>Flexibility – online study and blended options </a:t>
            </a:r>
          </a:p>
          <a:p>
            <a:pPr marL="457200" lvl="1" indent="0">
              <a:buNone/>
            </a:pPr>
            <a:endParaRPr lang="en-GB" sz="4400" dirty="0" smtClean="0"/>
          </a:p>
          <a:p>
            <a:r>
              <a:rPr lang="en-GB" sz="4400" dirty="0" smtClean="0"/>
              <a:t>Allow teachers to access methodology training, e.g. CELT-P and CELT-S</a:t>
            </a:r>
          </a:p>
          <a:p>
            <a:endParaRPr lang="en-GB" sz="5500" dirty="0"/>
          </a:p>
        </p:txBody>
      </p:sp>
    </p:spTree>
    <p:extLst>
      <p:ext uri="{BB962C8B-B14F-4D97-AF65-F5344CB8AC3E}">
        <p14:creationId xmlns:p14="http://schemas.microsoft.com/office/powerpoint/2010/main" val="4068288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5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25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25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25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fade">
                                      <p:cBhvr>
                                        <p:cTn id="27" dur="25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404664"/>
            <a:ext cx="7661817" cy="737802"/>
          </a:xfrm>
        </p:spPr>
        <p:txBody>
          <a:bodyPr>
            <a:normAutofit/>
          </a:bodyPr>
          <a:lstStyle/>
          <a:p>
            <a:r>
              <a:rPr lang="en-GB" sz="3200" b="1" dirty="0">
                <a:solidFill>
                  <a:schemeClr val="bg2">
                    <a:lumMod val="50000"/>
                  </a:schemeClr>
                </a:solidFill>
              </a:rPr>
              <a:t>Language for Teaching</a:t>
            </a:r>
          </a:p>
        </p:txBody>
      </p:sp>
      <p:sp>
        <p:nvSpPr>
          <p:cNvPr id="3" name="Content Placeholder 2"/>
          <p:cNvSpPr>
            <a:spLocks noGrp="1"/>
          </p:cNvSpPr>
          <p:nvPr>
            <p:ph idx="1"/>
          </p:nvPr>
        </p:nvSpPr>
        <p:spPr>
          <a:xfrm>
            <a:off x="827584" y="1772816"/>
            <a:ext cx="5530110" cy="4137025"/>
          </a:xfrm>
        </p:spPr>
        <p:txBody>
          <a:bodyPr>
            <a:normAutofit/>
          </a:bodyPr>
          <a:lstStyle/>
          <a:p>
            <a:r>
              <a:rPr lang="en-GB" sz="2400" dirty="0" smtClean="0"/>
              <a:t>Courses take teachers from:</a:t>
            </a:r>
          </a:p>
          <a:p>
            <a:pPr marL="0" indent="0">
              <a:buNone/>
            </a:pPr>
            <a:r>
              <a:rPr lang="en-GB" sz="2400" dirty="0" smtClean="0"/>
              <a:t>	- A1 to A2 (</a:t>
            </a:r>
            <a:r>
              <a:rPr lang="en-GB" sz="2400" i="1" dirty="0" smtClean="0"/>
              <a:t>Key</a:t>
            </a:r>
            <a:r>
              <a:rPr lang="en-GB" sz="2400" dirty="0" smtClean="0"/>
              <a:t>)</a:t>
            </a:r>
          </a:p>
          <a:p>
            <a:pPr marL="0" indent="0">
              <a:buNone/>
            </a:pPr>
            <a:r>
              <a:rPr lang="en-GB" sz="2400" dirty="0"/>
              <a:t>	</a:t>
            </a:r>
            <a:r>
              <a:rPr lang="en-GB" sz="2400" dirty="0" smtClean="0"/>
              <a:t>- A2 to B1 (</a:t>
            </a:r>
            <a:r>
              <a:rPr lang="en-GB" sz="2400" i="1" dirty="0" smtClean="0"/>
              <a:t>Preliminary</a:t>
            </a:r>
            <a:r>
              <a:rPr lang="en-GB" sz="2400" dirty="0" smtClean="0"/>
              <a:t>)</a:t>
            </a:r>
          </a:p>
          <a:p>
            <a:pPr marL="0" indent="0">
              <a:buNone/>
            </a:pPr>
            <a:r>
              <a:rPr lang="en-GB" sz="2400" dirty="0" smtClean="0"/>
              <a:t>	- B1 to B2 (</a:t>
            </a:r>
            <a:r>
              <a:rPr lang="en-GB" sz="2400" i="1" dirty="0" smtClean="0"/>
              <a:t>First</a:t>
            </a:r>
            <a:r>
              <a:rPr lang="en-GB" sz="2400" dirty="0" smtClean="0"/>
              <a:t>)</a:t>
            </a:r>
          </a:p>
          <a:p>
            <a:r>
              <a:rPr lang="en-GB" sz="2400" dirty="0" smtClean="0"/>
              <a:t>100% online or blended learning</a:t>
            </a:r>
          </a:p>
          <a:p>
            <a:r>
              <a:rPr lang="en-GB" sz="2400" dirty="0" smtClean="0"/>
              <a:t>120 hours online + up to 45 hours face-to-face</a:t>
            </a:r>
          </a:p>
        </p:txBody>
      </p:sp>
      <p:pic>
        <p:nvPicPr>
          <p:cNvPr id="4" name="Picture 2" descr="C:\Users\bankti\AppData\Local\Microsoft\Windows\Temporary Internet Files\Content.Outlook\W64DFEHF\Language for teachin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57694" y="1916832"/>
            <a:ext cx="2491338" cy="32018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9306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9"/>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9"/>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9"/>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9"/>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9"/>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9"/>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Z:\Marketing\Images\cambridgeenglish_td_celt_p_ol_150m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91019" y="476672"/>
            <a:ext cx="6775704" cy="2572512"/>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Z:\Marketing\Images\cambridgeenglish_td_celt_s_ol_150mm.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6051" y="3458718"/>
            <a:ext cx="7025640" cy="2569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853420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260648"/>
            <a:ext cx="7780337" cy="778098"/>
          </a:xfrm>
        </p:spPr>
        <p:txBody>
          <a:bodyPr>
            <a:normAutofit/>
          </a:bodyPr>
          <a:lstStyle/>
          <a:p>
            <a:r>
              <a:rPr lang="en-GB" sz="3200" b="1" dirty="0" smtClean="0">
                <a:solidFill>
                  <a:schemeClr val="bg2">
                    <a:lumMod val="50000"/>
                  </a:schemeClr>
                </a:solidFill>
              </a:rPr>
              <a:t>CELT-P </a:t>
            </a:r>
            <a:r>
              <a:rPr lang="en-GB" sz="3200" b="1" dirty="0">
                <a:solidFill>
                  <a:schemeClr val="bg2">
                    <a:lumMod val="50000"/>
                  </a:schemeClr>
                </a:solidFill>
              </a:rPr>
              <a:t>and </a:t>
            </a:r>
            <a:r>
              <a:rPr lang="en-GB" sz="3200" b="1" dirty="0" smtClean="0">
                <a:solidFill>
                  <a:schemeClr val="bg2">
                    <a:lumMod val="50000"/>
                  </a:schemeClr>
                </a:solidFill>
              </a:rPr>
              <a:t>CELT-S</a:t>
            </a:r>
            <a:endParaRPr lang="en-GB" sz="3200" b="1" dirty="0">
              <a:solidFill>
                <a:schemeClr val="bg2">
                  <a:lumMod val="50000"/>
                </a:schemeClr>
              </a:solidFill>
            </a:endParaRPr>
          </a:p>
        </p:txBody>
      </p:sp>
      <p:sp>
        <p:nvSpPr>
          <p:cNvPr id="3" name="Content Placeholder 2"/>
          <p:cNvSpPr>
            <a:spLocks noGrp="1"/>
          </p:cNvSpPr>
          <p:nvPr>
            <p:ph idx="1"/>
          </p:nvPr>
        </p:nvSpPr>
        <p:spPr>
          <a:xfrm>
            <a:off x="683568" y="1196752"/>
            <a:ext cx="7780337" cy="4525963"/>
          </a:xfrm>
        </p:spPr>
        <p:txBody>
          <a:bodyPr/>
          <a:lstStyle/>
          <a:p>
            <a:pPr marL="0" indent="0">
              <a:buNone/>
            </a:pPr>
            <a:r>
              <a:rPr lang="en-GB" sz="2400" b="1" dirty="0" smtClean="0">
                <a:solidFill>
                  <a:schemeClr val="tx1">
                    <a:lumMod val="65000"/>
                    <a:lumOff val="35000"/>
                  </a:schemeClr>
                </a:solidFill>
              </a:rPr>
              <a:t>New qualifications </a:t>
            </a:r>
            <a:r>
              <a:rPr lang="en-GB" sz="2400" b="1" dirty="0">
                <a:solidFill>
                  <a:schemeClr val="tx1">
                    <a:lumMod val="65000"/>
                    <a:lumOff val="35000"/>
                  </a:schemeClr>
                </a:solidFill>
              </a:rPr>
              <a:t>for English teachers in </a:t>
            </a:r>
            <a:r>
              <a:rPr lang="en-GB" sz="2400" b="1" dirty="0" smtClean="0">
                <a:solidFill>
                  <a:schemeClr val="tx1">
                    <a:lumMod val="65000"/>
                    <a:lumOff val="35000"/>
                  </a:schemeClr>
                </a:solidFill>
              </a:rPr>
              <a:t>primary and secondary compulsory </a:t>
            </a:r>
            <a:r>
              <a:rPr lang="en-GB" sz="2400" b="1" dirty="0">
                <a:solidFill>
                  <a:schemeClr val="tx1">
                    <a:lumMod val="65000"/>
                    <a:lumOff val="35000"/>
                  </a:schemeClr>
                </a:solidFill>
              </a:rPr>
              <a:t>education</a:t>
            </a:r>
            <a:r>
              <a:rPr lang="en-GB" sz="2400" b="1" dirty="0" smtClean="0">
                <a:solidFill>
                  <a:schemeClr val="tx1">
                    <a:lumMod val="65000"/>
                    <a:lumOff val="35000"/>
                  </a:schemeClr>
                </a:solidFill>
              </a:rPr>
              <a:t>:</a:t>
            </a:r>
          </a:p>
          <a:p>
            <a:pPr marL="0" indent="0">
              <a:buNone/>
            </a:pPr>
            <a:endParaRPr lang="en-GB" sz="2400" b="1" dirty="0">
              <a:solidFill>
                <a:schemeClr val="tx1">
                  <a:lumMod val="65000"/>
                  <a:lumOff val="35000"/>
                </a:schemeClr>
              </a:solidFill>
            </a:endParaRPr>
          </a:p>
          <a:p>
            <a:r>
              <a:rPr lang="en-GB" sz="2400" dirty="0"/>
              <a:t>Better classroom teaching can lead to improved student performance</a:t>
            </a:r>
          </a:p>
          <a:p>
            <a:r>
              <a:rPr lang="en-GB" sz="2400" dirty="0" smtClean="0"/>
              <a:t>Refresh and develop teachers’ knowledge and skills – building motivation</a:t>
            </a:r>
          </a:p>
          <a:p>
            <a:r>
              <a:rPr lang="en-GB" sz="2400" dirty="0" smtClean="0"/>
              <a:t>Build on and enhance existing practice</a:t>
            </a:r>
          </a:p>
        </p:txBody>
      </p:sp>
    </p:spTree>
    <p:extLst>
      <p:ext uri="{BB962C8B-B14F-4D97-AF65-F5344CB8AC3E}">
        <p14:creationId xmlns:p14="http://schemas.microsoft.com/office/powerpoint/2010/main" val="3280175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9"/>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9"/>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9"/>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146" y="838346"/>
            <a:ext cx="8006105" cy="53075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384557" y="298811"/>
            <a:ext cx="6712735" cy="523220"/>
          </a:xfrm>
          <a:prstGeom prst="rect">
            <a:avLst/>
          </a:prstGeom>
        </p:spPr>
        <p:txBody>
          <a:bodyPr wrap="none">
            <a:spAutoFit/>
          </a:bodyPr>
          <a:lstStyle/>
          <a:p>
            <a:r>
              <a:rPr lang="en-GB" sz="2800" b="1" dirty="0">
                <a:solidFill>
                  <a:srgbClr val="00A4A1"/>
                </a:solidFill>
              </a:rPr>
              <a:t>The Cambridge English Teaching Framework</a:t>
            </a:r>
            <a:endParaRPr lang="en-GB" sz="2800" dirty="0">
              <a:solidFill>
                <a:prstClr val="black"/>
              </a:solidFill>
            </a:endParaRPr>
          </a:p>
        </p:txBody>
      </p:sp>
      <p:sp>
        <p:nvSpPr>
          <p:cNvPr id="3" name="Rectangle 2"/>
          <p:cNvSpPr/>
          <p:nvPr/>
        </p:nvSpPr>
        <p:spPr>
          <a:xfrm>
            <a:off x="0" y="2863744"/>
            <a:ext cx="9144000" cy="830997"/>
          </a:xfrm>
          <a:prstGeom prst="rect">
            <a:avLst/>
          </a:prstGeom>
          <a:solidFill>
            <a:schemeClr val="accent2">
              <a:lumMod val="20000"/>
              <a:lumOff val="80000"/>
            </a:schemeClr>
          </a:solidFill>
        </p:spPr>
        <p:txBody>
          <a:bodyPr wrap="square">
            <a:spAutoFit/>
          </a:bodyPr>
          <a:lstStyle/>
          <a:p>
            <a:pPr algn="ctr"/>
            <a:r>
              <a:rPr lang="en-GB" sz="2400" b="1" dirty="0" smtClean="0">
                <a:solidFill>
                  <a:srgbClr val="C81F66"/>
                </a:solidFill>
              </a:rPr>
              <a:t>www.cambridgeenglish.org/teaching-english/cambridge-english-teaching-framework</a:t>
            </a:r>
            <a:r>
              <a:rPr lang="en-GB" sz="2400" b="1" dirty="0">
                <a:solidFill>
                  <a:srgbClr val="C81F66"/>
                </a:solidFill>
              </a:rPr>
              <a:t>/</a:t>
            </a:r>
          </a:p>
        </p:txBody>
      </p:sp>
    </p:spTree>
    <p:extLst>
      <p:ext uri="{BB962C8B-B14F-4D97-AF65-F5344CB8AC3E}">
        <p14:creationId xmlns:p14="http://schemas.microsoft.com/office/powerpoint/2010/main" val="1797170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260648"/>
            <a:ext cx="7780337" cy="706090"/>
          </a:xfrm>
        </p:spPr>
        <p:txBody>
          <a:bodyPr>
            <a:normAutofit/>
          </a:bodyPr>
          <a:lstStyle/>
          <a:p>
            <a:r>
              <a:rPr lang="en-GB" sz="3200" b="1" dirty="0" smtClean="0">
                <a:solidFill>
                  <a:schemeClr val="bg2">
                    <a:lumMod val="50000"/>
                  </a:schemeClr>
                </a:solidFill>
              </a:rPr>
              <a:t>CELT-P </a:t>
            </a:r>
            <a:r>
              <a:rPr lang="en-GB" sz="3200" b="1" dirty="0">
                <a:solidFill>
                  <a:schemeClr val="bg2">
                    <a:lumMod val="50000"/>
                  </a:schemeClr>
                </a:solidFill>
              </a:rPr>
              <a:t>and </a:t>
            </a:r>
            <a:r>
              <a:rPr lang="en-GB" sz="3200" b="1" dirty="0" smtClean="0">
                <a:solidFill>
                  <a:schemeClr val="bg2">
                    <a:lumMod val="50000"/>
                  </a:schemeClr>
                </a:solidFill>
              </a:rPr>
              <a:t>CELT-S</a:t>
            </a:r>
            <a:endParaRPr lang="en-GB" sz="3200" b="1" dirty="0">
              <a:solidFill>
                <a:schemeClr val="bg2">
                  <a:lumMod val="50000"/>
                </a:schemeClr>
              </a:solidFill>
            </a:endParaRPr>
          </a:p>
        </p:txBody>
      </p:sp>
      <p:sp>
        <p:nvSpPr>
          <p:cNvPr id="3" name="Content Placeholder 2"/>
          <p:cNvSpPr>
            <a:spLocks noGrp="1"/>
          </p:cNvSpPr>
          <p:nvPr>
            <p:ph idx="1"/>
          </p:nvPr>
        </p:nvSpPr>
        <p:spPr>
          <a:xfrm>
            <a:off x="539552" y="1196752"/>
            <a:ext cx="7996361" cy="4896544"/>
          </a:xfrm>
        </p:spPr>
        <p:txBody>
          <a:bodyPr>
            <a:normAutofit/>
          </a:bodyPr>
          <a:lstStyle/>
          <a:p>
            <a:r>
              <a:rPr lang="en-GB" sz="2400" b="1" dirty="0" smtClean="0">
                <a:solidFill>
                  <a:schemeClr val="tx1">
                    <a:lumMod val="65000"/>
                    <a:lumOff val="35000"/>
                  </a:schemeClr>
                </a:solidFill>
              </a:rPr>
              <a:t>Practical</a:t>
            </a:r>
            <a:r>
              <a:rPr lang="en-GB" sz="2400" b="1" dirty="0">
                <a:solidFill>
                  <a:schemeClr val="tx1">
                    <a:lumMod val="65000"/>
                    <a:lumOff val="35000"/>
                  </a:schemeClr>
                </a:solidFill>
              </a:rPr>
              <a:t>	</a:t>
            </a:r>
            <a:r>
              <a:rPr lang="en-GB" sz="2400" b="1" dirty="0" smtClean="0">
                <a:solidFill>
                  <a:schemeClr val="tx1">
                    <a:lumMod val="65000"/>
                    <a:lumOff val="35000"/>
                  </a:schemeClr>
                </a:solidFill>
              </a:rPr>
              <a:t>	</a:t>
            </a:r>
            <a:r>
              <a:rPr lang="en-GB" sz="2400" dirty="0" smtClean="0"/>
              <a:t>– </a:t>
            </a:r>
            <a:r>
              <a:rPr lang="en-GB" sz="2400" dirty="0"/>
              <a:t>focus on developing practical </a:t>
            </a:r>
            <a:r>
              <a:rPr lang="en-GB" sz="2400" dirty="0" smtClean="0"/>
              <a:t>				classroom skills</a:t>
            </a:r>
          </a:p>
          <a:p>
            <a:pPr marL="0" indent="0">
              <a:buNone/>
            </a:pPr>
            <a:endParaRPr lang="en-GB" sz="900" dirty="0"/>
          </a:p>
          <a:p>
            <a:r>
              <a:rPr lang="en-GB" sz="2400" b="1" dirty="0">
                <a:solidFill>
                  <a:schemeClr val="tx1">
                    <a:lumMod val="65000"/>
                    <a:lumOff val="35000"/>
                  </a:schemeClr>
                </a:solidFill>
              </a:rPr>
              <a:t>Scalable</a:t>
            </a:r>
            <a:r>
              <a:rPr lang="en-GB" sz="2400" dirty="0">
                <a:solidFill>
                  <a:schemeClr val="tx1">
                    <a:lumMod val="65000"/>
                    <a:lumOff val="35000"/>
                  </a:schemeClr>
                </a:solidFill>
              </a:rPr>
              <a:t>	</a:t>
            </a:r>
            <a:r>
              <a:rPr lang="en-GB" sz="2400" dirty="0" smtClean="0">
                <a:solidFill>
                  <a:schemeClr val="tx1">
                    <a:lumMod val="65000"/>
                    <a:lumOff val="35000"/>
                  </a:schemeClr>
                </a:solidFill>
              </a:rPr>
              <a:t>	</a:t>
            </a:r>
            <a:r>
              <a:rPr lang="en-GB" sz="2400" dirty="0" smtClean="0"/>
              <a:t>– </a:t>
            </a:r>
            <a:r>
              <a:rPr lang="en-GB" sz="2400" dirty="0"/>
              <a:t>online study </a:t>
            </a:r>
            <a:r>
              <a:rPr lang="en-GB" sz="2400" dirty="0" smtClean="0"/>
              <a:t>can reach </a:t>
            </a:r>
            <a:r>
              <a:rPr lang="en-GB" sz="2400" dirty="0"/>
              <a:t>large </a:t>
            </a:r>
            <a:r>
              <a:rPr lang="en-GB" sz="2400" dirty="0" smtClean="0"/>
              <a:t>groups</a:t>
            </a:r>
          </a:p>
          <a:p>
            <a:endParaRPr lang="en-GB" sz="800" dirty="0" smtClean="0"/>
          </a:p>
          <a:p>
            <a:endParaRPr lang="en-GB" sz="800" dirty="0"/>
          </a:p>
          <a:p>
            <a:endParaRPr lang="en-GB" sz="800" dirty="0"/>
          </a:p>
          <a:p>
            <a:r>
              <a:rPr lang="en-GB" sz="2400" b="1" dirty="0">
                <a:solidFill>
                  <a:schemeClr val="tx1">
                    <a:lumMod val="65000"/>
                    <a:lumOff val="35000"/>
                  </a:schemeClr>
                </a:solidFill>
              </a:rPr>
              <a:t>Sustainable</a:t>
            </a:r>
            <a:r>
              <a:rPr lang="en-GB" sz="2400" dirty="0"/>
              <a:t>	</a:t>
            </a:r>
            <a:r>
              <a:rPr lang="en-GB" sz="2400" dirty="0" smtClean="0"/>
              <a:t>	– develop local trainers’ skills to train 			teachers</a:t>
            </a:r>
          </a:p>
          <a:p>
            <a:pPr marL="0" indent="0">
              <a:buNone/>
            </a:pPr>
            <a:endParaRPr lang="en-GB" sz="800" dirty="0"/>
          </a:p>
          <a:p>
            <a:r>
              <a:rPr lang="en-GB" sz="2400" b="1" dirty="0" smtClean="0">
                <a:solidFill>
                  <a:schemeClr val="tx1">
                    <a:lumMod val="65000"/>
                    <a:lumOff val="35000"/>
                  </a:schemeClr>
                </a:solidFill>
              </a:rPr>
              <a:t>Accessible</a:t>
            </a:r>
            <a:r>
              <a:rPr lang="en-GB" sz="2400" dirty="0" smtClean="0">
                <a:solidFill>
                  <a:schemeClr val="tx1">
                    <a:lumMod val="65000"/>
                    <a:lumOff val="35000"/>
                  </a:schemeClr>
                </a:solidFill>
              </a:rPr>
              <a:t>		</a:t>
            </a:r>
            <a:r>
              <a:rPr lang="en-GB" sz="2400" dirty="0" smtClean="0"/>
              <a:t>– courses at B1 level, so can be accessed 			by most teachers</a:t>
            </a:r>
          </a:p>
          <a:p>
            <a:pPr marL="0" indent="0">
              <a:buNone/>
            </a:pPr>
            <a:endParaRPr lang="en-GB" sz="800" dirty="0" smtClean="0"/>
          </a:p>
          <a:p>
            <a:r>
              <a:rPr lang="en-GB" sz="2400" b="1" dirty="0" smtClean="0">
                <a:solidFill>
                  <a:schemeClr val="tx1">
                    <a:lumMod val="65000"/>
                    <a:lumOff val="35000"/>
                  </a:schemeClr>
                </a:solidFill>
              </a:rPr>
              <a:t>Flexible</a:t>
            </a:r>
            <a:r>
              <a:rPr lang="en-GB" sz="2400" dirty="0" smtClean="0">
                <a:solidFill>
                  <a:schemeClr val="tx1">
                    <a:lumMod val="65000"/>
                    <a:lumOff val="35000"/>
                  </a:schemeClr>
                </a:solidFill>
              </a:rPr>
              <a:t>		</a:t>
            </a:r>
            <a:r>
              <a:rPr lang="en-GB" sz="2400" dirty="0" smtClean="0"/>
              <a:t>– online and blended learning options; 			flexible part-time schedules</a:t>
            </a:r>
          </a:p>
        </p:txBody>
      </p:sp>
    </p:spTree>
    <p:extLst>
      <p:ext uri="{BB962C8B-B14F-4D97-AF65-F5344CB8AC3E}">
        <p14:creationId xmlns:p14="http://schemas.microsoft.com/office/powerpoint/2010/main" val="2194275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499"/>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Z:\Marketing\Images\gettyimages_493189951 - CELT-P.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201" r="5556"/>
          <a:stretch/>
        </p:blipFill>
        <p:spPr bwMode="auto">
          <a:xfrm>
            <a:off x="-36511" y="0"/>
            <a:ext cx="9180512"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36512" y="-20538"/>
            <a:ext cx="2910904" cy="68785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107505" y="1427870"/>
            <a:ext cx="2664296" cy="523220"/>
          </a:xfrm>
          <a:prstGeom prst="rect">
            <a:avLst/>
          </a:prstGeom>
          <a:noFill/>
        </p:spPr>
        <p:txBody>
          <a:bodyPr wrap="square" rtlCol="0">
            <a:spAutoFit/>
          </a:bodyPr>
          <a:lstStyle/>
          <a:p>
            <a:pPr algn="ctr"/>
            <a:r>
              <a:rPr lang="en-GB" sz="2800" b="1" dirty="0" smtClean="0">
                <a:solidFill>
                  <a:schemeClr val="bg1"/>
                </a:solidFill>
              </a:rPr>
              <a:t>CELT-P</a:t>
            </a:r>
            <a:endParaRPr lang="en-GB" sz="2800" b="1" dirty="0">
              <a:solidFill>
                <a:schemeClr val="bg1"/>
              </a:solidFill>
            </a:endParaRPr>
          </a:p>
        </p:txBody>
      </p:sp>
      <p:cxnSp>
        <p:nvCxnSpPr>
          <p:cNvPr id="16" name="Straight Connector 15"/>
          <p:cNvCxnSpPr/>
          <p:nvPr/>
        </p:nvCxnSpPr>
        <p:spPr>
          <a:xfrm>
            <a:off x="274951" y="1308363"/>
            <a:ext cx="232940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54238" y="2995594"/>
            <a:ext cx="232940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7617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260648"/>
            <a:ext cx="7780337" cy="792088"/>
          </a:xfrm>
        </p:spPr>
        <p:txBody>
          <a:bodyPr>
            <a:normAutofit/>
          </a:bodyPr>
          <a:lstStyle/>
          <a:p>
            <a:r>
              <a:rPr lang="en-GB" sz="3200" b="1" dirty="0" smtClean="0">
                <a:solidFill>
                  <a:schemeClr val="bg2">
                    <a:lumMod val="50000"/>
                  </a:schemeClr>
                </a:solidFill>
              </a:rPr>
              <a:t>CELT-P</a:t>
            </a:r>
            <a:endParaRPr lang="en-GB" sz="3200" b="1" dirty="0">
              <a:solidFill>
                <a:schemeClr val="bg2">
                  <a:lumMod val="50000"/>
                </a:schemeClr>
              </a:solidFill>
            </a:endParaRPr>
          </a:p>
        </p:txBody>
      </p:sp>
      <p:sp>
        <p:nvSpPr>
          <p:cNvPr id="3" name="Content Placeholder 2"/>
          <p:cNvSpPr>
            <a:spLocks noGrp="1"/>
          </p:cNvSpPr>
          <p:nvPr>
            <p:ph idx="1"/>
          </p:nvPr>
        </p:nvSpPr>
        <p:spPr>
          <a:xfrm>
            <a:off x="683568" y="1412776"/>
            <a:ext cx="7780337" cy="4525963"/>
          </a:xfrm>
        </p:spPr>
        <p:txBody>
          <a:bodyPr>
            <a:normAutofit/>
          </a:bodyPr>
          <a:lstStyle/>
          <a:p>
            <a:pPr marL="0" indent="0">
              <a:buNone/>
            </a:pPr>
            <a:r>
              <a:rPr lang="en-GB" sz="2400" b="1" dirty="0">
                <a:solidFill>
                  <a:schemeClr val="tx1">
                    <a:lumMod val="65000"/>
                    <a:lumOff val="35000"/>
                  </a:schemeClr>
                </a:solidFill>
              </a:rPr>
              <a:t>Practical, communicative focus on </a:t>
            </a:r>
            <a:r>
              <a:rPr lang="en-GB" sz="2400" b="1" dirty="0" smtClean="0">
                <a:solidFill>
                  <a:schemeClr val="tx1">
                    <a:lumMod val="65000"/>
                    <a:lumOff val="35000"/>
                  </a:schemeClr>
                </a:solidFill>
              </a:rPr>
              <a:t>primary </a:t>
            </a:r>
            <a:r>
              <a:rPr lang="en-GB" sz="2400" b="1" dirty="0">
                <a:solidFill>
                  <a:schemeClr val="tx1">
                    <a:lumMod val="65000"/>
                    <a:lumOff val="35000"/>
                  </a:schemeClr>
                </a:solidFill>
              </a:rPr>
              <a:t>English teaching context</a:t>
            </a:r>
          </a:p>
          <a:p>
            <a:pPr marL="0" indent="0">
              <a:buNone/>
            </a:pPr>
            <a:endParaRPr lang="en-GB" sz="1600" dirty="0" smtClean="0"/>
          </a:p>
          <a:p>
            <a:r>
              <a:rPr lang="en-GB" sz="2400" dirty="0" smtClean="0"/>
              <a:t>Designed </a:t>
            </a:r>
            <a:r>
              <a:rPr lang="en-GB" sz="2400" dirty="0"/>
              <a:t>to meet the needs of English teachers in primary education</a:t>
            </a:r>
          </a:p>
          <a:p>
            <a:r>
              <a:rPr lang="en-GB" sz="2400" dirty="0" smtClean="0"/>
              <a:t>Online / blended study</a:t>
            </a:r>
          </a:p>
          <a:p>
            <a:r>
              <a:rPr lang="en-GB" sz="2400" dirty="0" smtClean="0"/>
              <a:t>120 hours online input, and assessment, + 27 hours of face-to-face training</a:t>
            </a:r>
          </a:p>
          <a:p>
            <a:r>
              <a:rPr lang="en-GB" sz="2400" dirty="0" smtClean="0"/>
              <a:t>B1 and above language level</a:t>
            </a:r>
          </a:p>
        </p:txBody>
      </p:sp>
    </p:spTree>
    <p:extLst>
      <p:ext uri="{BB962C8B-B14F-4D97-AF65-F5344CB8AC3E}">
        <p14:creationId xmlns:p14="http://schemas.microsoft.com/office/powerpoint/2010/main" val="2613313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249"/>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249"/>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249"/>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249"/>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260648"/>
            <a:ext cx="7780337" cy="778098"/>
          </a:xfrm>
        </p:spPr>
        <p:txBody>
          <a:bodyPr>
            <a:normAutofit/>
          </a:bodyPr>
          <a:lstStyle/>
          <a:p>
            <a:r>
              <a:rPr lang="en-GB" sz="3200" b="1" dirty="0" smtClean="0">
                <a:solidFill>
                  <a:schemeClr val="bg2">
                    <a:lumMod val="50000"/>
                  </a:schemeClr>
                </a:solidFill>
              </a:rPr>
              <a:t>CELT-P</a:t>
            </a:r>
            <a:endParaRPr lang="en-GB" sz="3200" b="1" dirty="0">
              <a:solidFill>
                <a:schemeClr val="bg2">
                  <a:lumMod val="50000"/>
                </a:schemeClr>
              </a:solidFill>
            </a:endParaRPr>
          </a:p>
        </p:txBody>
      </p:sp>
      <p:sp>
        <p:nvSpPr>
          <p:cNvPr id="3" name="Content Placeholder 2"/>
          <p:cNvSpPr>
            <a:spLocks noGrp="1"/>
          </p:cNvSpPr>
          <p:nvPr>
            <p:ph idx="1"/>
          </p:nvPr>
        </p:nvSpPr>
        <p:spPr>
          <a:xfrm>
            <a:off x="683568" y="1196752"/>
            <a:ext cx="7780337" cy="4525963"/>
          </a:xfrm>
        </p:spPr>
        <p:txBody>
          <a:bodyPr>
            <a:normAutofit lnSpcReduction="10000"/>
          </a:bodyPr>
          <a:lstStyle/>
          <a:p>
            <a:pPr marL="0" indent="0">
              <a:buNone/>
            </a:pPr>
            <a:r>
              <a:rPr lang="en-GB" sz="2400" b="1" dirty="0" smtClean="0">
                <a:solidFill>
                  <a:schemeClr val="tx1">
                    <a:lumMod val="65000"/>
                    <a:lumOff val="35000"/>
                  </a:schemeClr>
                </a:solidFill>
              </a:rPr>
              <a:t>Content:</a:t>
            </a:r>
          </a:p>
          <a:p>
            <a:pPr marL="0" indent="0">
              <a:buNone/>
            </a:pPr>
            <a:endParaRPr lang="en-GB" sz="800" b="1" dirty="0" smtClean="0">
              <a:solidFill>
                <a:schemeClr val="tx1">
                  <a:lumMod val="65000"/>
                  <a:lumOff val="35000"/>
                </a:schemeClr>
              </a:solidFill>
            </a:endParaRPr>
          </a:p>
          <a:p>
            <a:pPr marL="0" indent="0">
              <a:buNone/>
            </a:pPr>
            <a:r>
              <a:rPr lang="en-GB" sz="2400" dirty="0" smtClean="0"/>
              <a:t>9 </a:t>
            </a:r>
            <a:r>
              <a:rPr lang="en-GB" sz="2400" dirty="0"/>
              <a:t>Modules </a:t>
            </a:r>
            <a:r>
              <a:rPr lang="en-GB" sz="2400" dirty="0" smtClean="0"/>
              <a:t>of </a:t>
            </a:r>
            <a:r>
              <a:rPr lang="en-GB" sz="2400" dirty="0"/>
              <a:t>study</a:t>
            </a:r>
            <a:r>
              <a:rPr lang="en-GB" sz="2400" dirty="0" smtClean="0"/>
              <a:t>:</a:t>
            </a:r>
          </a:p>
          <a:p>
            <a:pPr marL="0" indent="0">
              <a:buNone/>
            </a:pPr>
            <a:endParaRPr lang="en-GB" sz="2400" dirty="0" smtClean="0"/>
          </a:p>
          <a:p>
            <a:r>
              <a:rPr lang="en-GB" sz="2400" dirty="0"/>
              <a:t>Module 1 – </a:t>
            </a:r>
            <a:r>
              <a:rPr lang="en-GB" sz="2400" dirty="0" smtClean="0"/>
              <a:t>The young learner, language and the primary classroom</a:t>
            </a:r>
            <a:endParaRPr lang="en-GB" sz="2400" dirty="0"/>
          </a:p>
          <a:p>
            <a:r>
              <a:rPr lang="en-GB" sz="2400" dirty="0"/>
              <a:t>Module 2 – </a:t>
            </a:r>
            <a:r>
              <a:rPr lang="en-GB" sz="2400" dirty="0" smtClean="0"/>
              <a:t>Developing listening and speaking skills in the primary classroom</a:t>
            </a:r>
            <a:endParaRPr lang="en-GB" sz="2400" dirty="0"/>
          </a:p>
          <a:p>
            <a:r>
              <a:rPr lang="en-GB" sz="2400" dirty="0"/>
              <a:t>Module 3 </a:t>
            </a:r>
            <a:r>
              <a:rPr lang="en-GB" sz="2400" dirty="0" smtClean="0"/>
              <a:t>– Developing reading and writing skills in the primary classroom</a:t>
            </a:r>
          </a:p>
          <a:p>
            <a:r>
              <a:rPr lang="en-GB" sz="2400" dirty="0"/>
              <a:t>Module 4 – Developing language use in the primary classroom</a:t>
            </a:r>
          </a:p>
          <a:p>
            <a:endParaRPr lang="en-GB" sz="2400" dirty="0" smtClean="0"/>
          </a:p>
          <a:p>
            <a:endParaRPr lang="en-GB" sz="2400" dirty="0"/>
          </a:p>
          <a:p>
            <a:pPr marL="0" indent="0">
              <a:buNone/>
            </a:pPr>
            <a:endParaRPr lang="en-GB" sz="3000" dirty="0"/>
          </a:p>
        </p:txBody>
      </p:sp>
    </p:spTree>
    <p:extLst>
      <p:ext uri="{BB962C8B-B14F-4D97-AF65-F5344CB8AC3E}">
        <p14:creationId xmlns:p14="http://schemas.microsoft.com/office/powerpoint/2010/main" val="309329841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260648"/>
            <a:ext cx="7780337" cy="850106"/>
          </a:xfrm>
        </p:spPr>
        <p:txBody>
          <a:bodyPr>
            <a:normAutofit/>
          </a:bodyPr>
          <a:lstStyle/>
          <a:p>
            <a:r>
              <a:rPr lang="en-GB" sz="3200" b="1" dirty="0" smtClean="0">
                <a:solidFill>
                  <a:schemeClr val="bg2">
                    <a:lumMod val="50000"/>
                  </a:schemeClr>
                </a:solidFill>
              </a:rPr>
              <a:t>CELT-P</a:t>
            </a:r>
            <a:endParaRPr lang="en-GB" sz="3200" b="1" dirty="0">
              <a:solidFill>
                <a:schemeClr val="bg2">
                  <a:lumMod val="50000"/>
                </a:schemeClr>
              </a:solidFill>
            </a:endParaRPr>
          </a:p>
        </p:txBody>
      </p:sp>
      <p:sp>
        <p:nvSpPr>
          <p:cNvPr id="3" name="Content Placeholder 2"/>
          <p:cNvSpPr>
            <a:spLocks noGrp="1"/>
          </p:cNvSpPr>
          <p:nvPr>
            <p:ph idx="1"/>
          </p:nvPr>
        </p:nvSpPr>
        <p:spPr>
          <a:xfrm>
            <a:off x="683568" y="1340768"/>
            <a:ext cx="7780337" cy="4525963"/>
          </a:xfrm>
        </p:spPr>
        <p:txBody>
          <a:bodyPr>
            <a:normAutofit/>
          </a:bodyPr>
          <a:lstStyle/>
          <a:p>
            <a:pPr marL="0" indent="0">
              <a:buNone/>
            </a:pPr>
            <a:r>
              <a:rPr lang="en-GB" sz="2400" dirty="0"/>
              <a:t>9</a:t>
            </a:r>
            <a:r>
              <a:rPr lang="en-GB" sz="2400" dirty="0" smtClean="0"/>
              <a:t> Modules of study (cont’d.):</a:t>
            </a:r>
          </a:p>
          <a:p>
            <a:pPr marL="0" indent="0">
              <a:buNone/>
            </a:pPr>
            <a:endParaRPr lang="en-GB" sz="2400" dirty="0" smtClean="0"/>
          </a:p>
          <a:p>
            <a:r>
              <a:rPr lang="en-GB" sz="2400" dirty="0" smtClean="0"/>
              <a:t>Module 5 – Managing the primary classroom</a:t>
            </a:r>
          </a:p>
          <a:p>
            <a:r>
              <a:rPr lang="en-GB" sz="2400" dirty="0" smtClean="0"/>
              <a:t>Module 6 – Planning language learning in the primary classroom</a:t>
            </a:r>
          </a:p>
          <a:p>
            <a:r>
              <a:rPr lang="en-GB" sz="2400" dirty="0"/>
              <a:t>Module 7 – Resources for primary young learners</a:t>
            </a:r>
          </a:p>
          <a:p>
            <a:r>
              <a:rPr lang="en-GB" sz="2400" dirty="0"/>
              <a:t>Module 8 – Assessing language learning in the primary context</a:t>
            </a:r>
          </a:p>
          <a:p>
            <a:r>
              <a:rPr lang="en-GB" sz="2400" dirty="0"/>
              <a:t>Module 9 – Language awareness for teaching</a:t>
            </a:r>
          </a:p>
          <a:p>
            <a:pPr marL="0" indent="0">
              <a:buNone/>
            </a:pPr>
            <a:endParaRPr lang="en-GB" sz="2400" dirty="0" smtClean="0"/>
          </a:p>
          <a:p>
            <a:endParaRPr lang="en-GB" sz="2400" dirty="0" smtClean="0"/>
          </a:p>
          <a:p>
            <a:pPr marL="0" indent="0">
              <a:buNone/>
            </a:pPr>
            <a:endParaRPr lang="en-GB" dirty="0"/>
          </a:p>
        </p:txBody>
      </p:sp>
    </p:spTree>
    <p:extLst>
      <p:ext uri="{BB962C8B-B14F-4D97-AF65-F5344CB8AC3E}">
        <p14:creationId xmlns:p14="http://schemas.microsoft.com/office/powerpoint/2010/main" val="304430929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260648"/>
            <a:ext cx="7780337" cy="778098"/>
          </a:xfrm>
        </p:spPr>
        <p:txBody>
          <a:bodyPr>
            <a:normAutofit/>
          </a:bodyPr>
          <a:lstStyle/>
          <a:p>
            <a:r>
              <a:rPr lang="en-GB" sz="3200" b="1" dirty="0" smtClean="0">
                <a:solidFill>
                  <a:schemeClr val="bg2">
                    <a:lumMod val="50000"/>
                  </a:schemeClr>
                </a:solidFill>
              </a:rPr>
              <a:t>CELT-P</a:t>
            </a:r>
            <a:endParaRPr lang="en-GB" sz="3200" b="1" dirty="0">
              <a:solidFill>
                <a:schemeClr val="bg2">
                  <a:lumMod val="50000"/>
                </a:schemeClr>
              </a:solidFill>
            </a:endParaRPr>
          </a:p>
        </p:txBody>
      </p:sp>
      <p:sp>
        <p:nvSpPr>
          <p:cNvPr id="3" name="Content Placeholder 2"/>
          <p:cNvSpPr>
            <a:spLocks noGrp="1"/>
          </p:cNvSpPr>
          <p:nvPr>
            <p:ph idx="1"/>
          </p:nvPr>
        </p:nvSpPr>
        <p:spPr>
          <a:xfrm>
            <a:off x="683568" y="1124744"/>
            <a:ext cx="7780337" cy="4896544"/>
          </a:xfrm>
        </p:spPr>
        <p:txBody>
          <a:bodyPr/>
          <a:lstStyle/>
          <a:p>
            <a:pPr marL="0" indent="0">
              <a:buNone/>
            </a:pPr>
            <a:r>
              <a:rPr lang="en-GB" sz="2400" b="1" dirty="0" smtClean="0">
                <a:solidFill>
                  <a:schemeClr val="tx1">
                    <a:lumMod val="65000"/>
                    <a:lumOff val="35000"/>
                  </a:schemeClr>
                </a:solidFill>
              </a:rPr>
              <a:t>Assessment:</a:t>
            </a:r>
          </a:p>
          <a:p>
            <a:pPr marL="0" indent="0">
              <a:buNone/>
            </a:pPr>
            <a:endParaRPr lang="en-GB" sz="800" b="1" dirty="0" smtClean="0">
              <a:solidFill>
                <a:schemeClr val="tx1">
                  <a:lumMod val="65000"/>
                  <a:lumOff val="35000"/>
                </a:schemeClr>
              </a:solidFill>
            </a:endParaRPr>
          </a:p>
          <a:p>
            <a:pPr marL="0" indent="0">
              <a:buNone/>
            </a:pPr>
            <a:r>
              <a:rPr lang="en-GB" sz="2400" dirty="0" smtClean="0"/>
              <a:t>To gain the CELT-P qualification, teachers successfully complete:</a:t>
            </a:r>
          </a:p>
          <a:p>
            <a:pPr marL="0" indent="0">
              <a:buNone/>
            </a:pPr>
            <a:endParaRPr lang="en-GB" sz="800" dirty="0"/>
          </a:p>
          <a:p>
            <a:r>
              <a:rPr lang="en-GB" sz="2000" dirty="0" smtClean="0"/>
              <a:t>Portfolio tasks </a:t>
            </a:r>
          </a:p>
          <a:p>
            <a:pPr marL="0" indent="0">
              <a:buNone/>
            </a:pPr>
            <a:r>
              <a:rPr lang="en-GB" sz="1600" dirty="0" smtClean="0"/>
              <a:t>(at the end of each Module; assessed as satisfactorily completed / not completed)</a:t>
            </a:r>
            <a:endParaRPr lang="en-GB" sz="2400" dirty="0" smtClean="0"/>
          </a:p>
          <a:p>
            <a:r>
              <a:rPr lang="en-GB" sz="2000" dirty="0" smtClean="0"/>
              <a:t>Written assessment</a:t>
            </a:r>
          </a:p>
          <a:p>
            <a:pPr marL="0" indent="0">
              <a:buNone/>
            </a:pPr>
            <a:r>
              <a:rPr lang="en-GB" sz="1600" dirty="0" smtClean="0"/>
              <a:t>(TKT: Young Learners)</a:t>
            </a:r>
          </a:p>
          <a:p>
            <a:r>
              <a:rPr lang="en-GB" sz="2000" dirty="0" smtClean="0"/>
              <a:t>Assessed teaching practice</a:t>
            </a:r>
          </a:p>
          <a:p>
            <a:pPr marL="0" indent="0">
              <a:buNone/>
            </a:pPr>
            <a:r>
              <a:rPr lang="en-GB" sz="1600" dirty="0" smtClean="0"/>
              <a:t>(2 developmental observations, and 1 assessed observation of teaching practice)</a:t>
            </a:r>
          </a:p>
          <a:p>
            <a:pPr marL="0" indent="0">
              <a:buNone/>
            </a:pPr>
            <a:endParaRPr lang="en-GB" sz="800" dirty="0"/>
          </a:p>
          <a:p>
            <a:pPr marL="0" indent="0">
              <a:buNone/>
            </a:pPr>
            <a:r>
              <a:rPr lang="en-GB" sz="2400" b="1" dirty="0">
                <a:solidFill>
                  <a:schemeClr val="tx1">
                    <a:lumMod val="65000"/>
                    <a:lumOff val="35000"/>
                  </a:schemeClr>
                </a:solidFill>
              </a:rPr>
              <a:t>Grades:</a:t>
            </a:r>
          </a:p>
          <a:p>
            <a:r>
              <a:rPr lang="en-GB" sz="2000" dirty="0"/>
              <a:t>Pass</a:t>
            </a:r>
          </a:p>
          <a:p>
            <a:r>
              <a:rPr lang="en-GB" sz="2000" dirty="0"/>
              <a:t>Pass with Merit</a:t>
            </a:r>
          </a:p>
        </p:txBody>
      </p:sp>
    </p:spTree>
    <p:extLst>
      <p:ext uri="{BB962C8B-B14F-4D97-AF65-F5344CB8AC3E}">
        <p14:creationId xmlns:p14="http://schemas.microsoft.com/office/powerpoint/2010/main" val="299264226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Z:\Marketing\Images\gettyimages 492197413 - CELT-S.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436" r="5491"/>
          <a:stretch/>
        </p:blipFill>
        <p:spPr bwMode="auto">
          <a:xfrm>
            <a:off x="-36513" y="-20538"/>
            <a:ext cx="9180513" cy="687853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36512" y="-20538"/>
            <a:ext cx="2910904" cy="68785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107505" y="1427870"/>
            <a:ext cx="2664296" cy="523220"/>
          </a:xfrm>
          <a:prstGeom prst="rect">
            <a:avLst/>
          </a:prstGeom>
          <a:noFill/>
        </p:spPr>
        <p:txBody>
          <a:bodyPr wrap="square" rtlCol="0">
            <a:spAutoFit/>
          </a:bodyPr>
          <a:lstStyle/>
          <a:p>
            <a:pPr algn="ctr"/>
            <a:r>
              <a:rPr lang="en-GB" sz="2800" b="1" dirty="0" smtClean="0">
                <a:solidFill>
                  <a:schemeClr val="bg1"/>
                </a:solidFill>
              </a:rPr>
              <a:t>CELT-S</a:t>
            </a:r>
            <a:endParaRPr lang="en-GB" sz="2800" b="1" dirty="0">
              <a:solidFill>
                <a:schemeClr val="bg1"/>
              </a:solidFill>
            </a:endParaRPr>
          </a:p>
        </p:txBody>
      </p:sp>
      <p:cxnSp>
        <p:nvCxnSpPr>
          <p:cNvPr id="16" name="Straight Connector 15"/>
          <p:cNvCxnSpPr/>
          <p:nvPr/>
        </p:nvCxnSpPr>
        <p:spPr>
          <a:xfrm>
            <a:off x="274951" y="1308363"/>
            <a:ext cx="232940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54238" y="2995594"/>
            <a:ext cx="232940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808323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60648"/>
            <a:ext cx="7780337" cy="792088"/>
          </a:xfrm>
        </p:spPr>
        <p:txBody>
          <a:bodyPr>
            <a:normAutofit/>
          </a:bodyPr>
          <a:lstStyle/>
          <a:p>
            <a:r>
              <a:rPr lang="en-GB" sz="3200" b="1" dirty="0" smtClean="0">
                <a:solidFill>
                  <a:schemeClr val="bg2">
                    <a:lumMod val="50000"/>
                  </a:schemeClr>
                </a:solidFill>
              </a:rPr>
              <a:t>CELT-S</a:t>
            </a:r>
            <a:endParaRPr lang="en-GB" sz="3200" b="1" dirty="0">
              <a:solidFill>
                <a:schemeClr val="bg2">
                  <a:lumMod val="50000"/>
                </a:schemeClr>
              </a:solidFill>
            </a:endParaRPr>
          </a:p>
        </p:txBody>
      </p:sp>
      <p:sp>
        <p:nvSpPr>
          <p:cNvPr id="3" name="Content Placeholder 2"/>
          <p:cNvSpPr>
            <a:spLocks noGrp="1"/>
          </p:cNvSpPr>
          <p:nvPr>
            <p:ph idx="1"/>
          </p:nvPr>
        </p:nvSpPr>
        <p:spPr>
          <a:xfrm>
            <a:off x="683568" y="1412776"/>
            <a:ext cx="7780337" cy="4525963"/>
          </a:xfrm>
        </p:spPr>
        <p:txBody>
          <a:bodyPr>
            <a:normAutofit/>
          </a:bodyPr>
          <a:lstStyle/>
          <a:p>
            <a:pPr marL="0" indent="0">
              <a:buNone/>
            </a:pPr>
            <a:r>
              <a:rPr lang="en-GB" sz="2400" b="1" dirty="0">
                <a:solidFill>
                  <a:schemeClr val="tx1">
                    <a:lumMod val="65000"/>
                    <a:lumOff val="35000"/>
                  </a:schemeClr>
                </a:solidFill>
              </a:rPr>
              <a:t>Practical, communicative focus on </a:t>
            </a:r>
            <a:r>
              <a:rPr lang="en-GB" sz="2400" b="1" dirty="0" smtClean="0">
                <a:solidFill>
                  <a:schemeClr val="tx1">
                    <a:lumMod val="65000"/>
                    <a:lumOff val="35000"/>
                  </a:schemeClr>
                </a:solidFill>
              </a:rPr>
              <a:t>secondary </a:t>
            </a:r>
            <a:r>
              <a:rPr lang="en-GB" sz="2400" b="1" dirty="0">
                <a:solidFill>
                  <a:schemeClr val="tx1">
                    <a:lumMod val="65000"/>
                    <a:lumOff val="35000"/>
                  </a:schemeClr>
                </a:solidFill>
              </a:rPr>
              <a:t>English teaching context</a:t>
            </a:r>
          </a:p>
          <a:p>
            <a:pPr marL="0" indent="0">
              <a:buNone/>
            </a:pPr>
            <a:endParaRPr lang="en-GB" sz="1600" dirty="0" smtClean="0"/>
          </a:p>
          <a:p>
            <a:r>
              <a:rPr lang="en-GB" sz="2400" dirty="0" smtClean="0"/>
              <a:t>Designed </a:t>
            </a:r>
            <a:r>
              <a:rPr lang="en-GB" sz="2400" dirty="0"/>
              <a:t>to meet the needs of English teachers in </a:t>
            </a:r>
            <a:r>
              <a:rPr lang="en-GB" sz="2400" dirty="0" smtClean="0"/>
              <a:t>secondary </a:t>
            </a:r>
            <a:r>
              <a:rPr lang="en-GB" sz="2400" dirty="0"/>
              <a:t>education</a:t>
            </a:r>
          </a:p>
          <a:p>
            <a:r>
              <a:rPr lang="en-GB" sz="2400" dirty="0" smtClean="0"/>
              <a:t>Online / blended study</a:t>
            </a:r>
          </a:p>
          <a:p>
            <a:r>
              <a:rPr lang="en-GB" sz="2400" dirty="0" smtClean="0"/>
              <a:t>120 hours online input, and assessment, + 24 hours of face-to-face training</a:t>
            </a:r>
          </a:p>
          <a:p>
            <a:r>
              <a:rPr lang="en-GB" sz="2400" dirty="0" smtClean="0"/>
              <a:t>B1 and above language level</a:t>
            </a:r>
          </a:p>
        </p:txBody>
      </p:sp>
    </p:spTree>
    <p:extLst>
      <p:ext uri="{BB962C8B-B14F-4D97-AF65-F5344CB8AC3E}">
        <p14:creationId xmlns:p14="http://schemas.microsoft.com/office/powerpoint/2010/main" val="2261972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249"/>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249"/>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249"/>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249"/>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60648"/>
            <a:ext cx="7780337" cy="778098"/>
          </a:xfrm>
        </p:spPr>
        <p:txBody>
          <a:bodyPr>
            <a:normAutofit/>
          </a:bodyPr>
          <a:lstStyle/>
          <a:p>
            <a:r>
              <a:rPr lang="en-GB" sz="3200" b="1" dirty="0" smtClean="0">
                <a:solidFill>
                  <a:schemeClr val="bg2">
                    <a:lumMod val="50000"/>
                  </a:schemeClr>
                </a:solidFill>
              </a:rPr>
              <a:t>CELT-S</a:t>
            </a:r>
            <a:endParaRPr lang="en-GB" sz="3200" b="1" dirty="0">
              <a:solidFill>
                <a:schemeClr val="bg2">
                  <a:lumMod val="50000"/>
                </a:schemeClr>
              </a:solidFill>
            </a:endParaRPr>
          </a:p>
        </p:txBody>
      </p:sp>
      <p:sp>
        <p:nvSpPr>
          <p:cNvPr id="3" name="Content Placeholder 2"/>
          <p:cNvSpPr>
            <a:spLocks noGrp="1"/>
          </p:cNvSpPr>
          <p:nvPr>
            <p:ph idx="1"/>
          </p:nvPr>
        </p:nvSpPr>
        <p:spPr>
          <a:xfrm>
            <a:off x="611560" y="1340768"/>
            <a:ext cx="7780337" cy="4525963"/>
          </a:xfrm>
        </p:spPr>
        <p:txBody>
          <a:bodyPr>
            <a:normAutofit/>
          </a:bodyPr>
          <a:lstStyle/>
          <a:p>
            <a:pPr marL="0" indent="0">
              <a:buNone/>
            </a:pPr>
            <a:r>
              <a:rPr lang="en-GB" sz="2400" b="1" dirty="0" smtClean="0">
                <a:solidFill>
                  <a:schemeClr val="tx1">
                    <a:lumMod val="65000"/>
                    <a:lumOff val="35000"/>
                  </a:schemeClr>
                </a:solidFill>
              </a:rPr>
              <a:t>Content:</a:t>
            </a:r>
          </a:p>
          <a:p>
            <a:pPr marL="0" indent="0">
              <a:buNone/>
            </a:pPr>
            <a:endParaRPr lang="en-GB" sz="800" b="1" dirty="0" smtClean="0">
              <a:solidFill>
                <a:schemeClr val="tx1">
                  <a:lumMod val="65000"/>
                  <a:lumOff val="35000"/>
                </a:schemeClr>
              </a:solidFill>
            </a:endParaRPr>
          </a:p>
          <a:p>
            <a:pPr marL="0" indent="0">
              <a:buNone/>
            </a:pPr>
            <a:r>
              <a:rPr lang="en-GB" sz="2400" dirty="0" smtClean="0"/>
              <a:t>8 </a:t>
            </a:r>
            <a:r>
              <a:rPr lang="en-GB" sz="2400" dirty="0"/>
              <a:t>Modules </a:t>
            </a:r>
            <a:r>
              <a:rPr lang="en-GB" sz="2400" dirty="0" smtClean="0"/>
              <a:t>of </a:t>
            </a:r>
            <a:r>
              <a:rPr lang="en-GB" sz="2400" dirty="0"/>
              <a:t>study</a:t>
            </a:r>
            <a:r>
              <a:rPr lang="en-GB" sz="2400" dirty="0" smtClean="0"/>
              <a:t>:</a:t>
            </a:r>
          </a:p>
          <a:p>
            <a:pPr marL="0" indent="0">
              <a:buNone/>
            </a:pPr>
            <a:endParaRPr lang="en-GB" sz="2400" dirty="0" smtClean="0"/>
          </a:p>
          <a:p>
            <a:r>
              <a:rPr lang="en-GB" sz="2400" dirty="0"/>
              <a:t>Module 1 – Classroom </a:t>
            </a:r>
            <a:r>
              <a:rPr lang="en-GB" sz="2400" dirty="0" smtClean="0"/>
              <a:t>management in the secondary classroom</a:t>
            </a:r>
            <a:endParaRPr lang="en-GB" sz="2400" dirty="0"/>
          </a:p>
          <a:p>
            <a:r>
              <a:rPr lang="en-GB" sz="2400" dirty="0"/>
              <a:t>Module 2 </a:t>
            </a:r>
            <a:r>
              <a:rPr lang="en-GB" sz="2400" dirty="0" smtClean="0"/>
              <a:t>– Language </a:t>
            </a:r>
            <a:r>
              <a:rPr lang="en-GB" sz="2400" dirty="0"/>
              <a:t>learning and the teenage learner</a:t>
            </a:r>
          </a:p>
          <a:p>
            <a:r>
              <a:rPr lang="en-GB" sz="2400" dirty="0"/>
              <a:t>Module 3 – Teaching language skills (reading, writing, listening and speaking</a:t>
            </a:r>
            <a:r>
              <a:rPr lang="en-GB" sz="2400" dirty="0" smtClean="0"/>
              <a:t>)</a:t>
            </a:r>
          </a:p>
          <a:p>
            <a:r>
              <a:rPr lang="en-GB" sz="2400" dirty="0"/>
              <a:t>Module 4 – Language awareness for teaching</a:t>
            </a:r>
          </a:p>
          <a:p>
            <a:pPr marL="0" indent="0">
              <a:buNone/>
            </a:pPr>
            <a:endParaRPr lang="en-GB" sz="2400" dirty="0"/>
          </a:p>
          <a:p>
            <a:pPr marL="0" indent="0">
              <a:buNone/>
            </a:pPr>
            <a:endParaRPr lang="en-GB" sz="3000" dirty="0"/>
          </a:p>
        </p:txBody>
      </p:sp>
    </p:spTree>
    <p:extLst>
      <p:ext uri="{BB962C8B-B14F-4D97-AF65-F5344CB8AC3E}">
        <p14:creationId xmlns:p14="http://schemas.microsoft.com/office/powerpoint/2010/main" val="425542322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60648"/>
            <a:ext cx="7780337" cy="778098"/>
          </a:xfrm>
        </p:spPr>
        <p:txBody>
          <a:bodyPr>
            <a:normAutofit/>
          </a:bodyPr>
          <a:lstStyle/>
          <a:p>
            <a:r>
              <a:rPr lang="en-GB" sz="3200" b="1" dirty="0" smtClean="0">
                <a:solidFill>
                  <a:schemeClr val="bg2">
                    <a:lumMod val="50000"/>
                  </a:schemeClr>
                </a:solidFill>
              </a:rPr>
              <a:t>CELT-S</a:t>
            </a:r>
            <a:endParaRPr lang="en-GB" sz="3200" b="1" dirty="0">
              <a:solidFill>
                <a:schemeClr val="bg2">
                  <a:lumMod val="50000"/>
                </a:schemeClr>
              </a:solidFill>
            </a:endParaRPr>
          </a:p>
        </p:txBody>
      </p:sp>
      <p:sp>
        <p:nvSpPr>
          <p:cNvPr id="3" name="Content Placeholder 2"/>
          <p:cNvSpPr>
            <a:spLocks noGrp="1"/>
          </p:cNvSpPr>
          <p:nvPr>
            <p:ph idx="1"/>
          </p:nvPr>
        </p:nvSpPr>
        <p:spPr>
          <a:xfrm>
            <a:off x="611560" y="1412776"/>
            <a:ext cx="7780337" cy="4525963"/>
          </a:xfrm>
        </p:spPr>
        <p:txBody>
          <a:bodyPr>
            <a:normAutofit/>
          </a:bodyPr>
          <a:lstStyle/>
          <a:p>
            <a:pPr marL="0" indent="0">
              <a:buNone/>
            </a:pPr>
            <a:r>
              <a:rPr lang="en-GB" sz="2400" dirty="0" smtClean="0"/>
              <a:t>8 Modules of study (cont’d.):</a:t>
            </a:r>
          </a:p>
          <a:p>
            <a:pPr marL="0" indent="0">
              <a:buNone/>
            </a:pPr>
            <a:endParaRPr lang="en-GB" sz="2400" dirty="0" smtClean="0"/>
          </a:p>
          <a:p>
            <a:r>
              <a:rPr lang="en-GB" sz="2400" dirty="0" smtClean="0"/>
              <a:t>Module </a:t>
            </a:r>
            <a:r>
              <a:rPr lang="en-GB" sz="2400" dirty="0"/>
              <a:t>5 – Teaching language (grammar, lexis and phonology)</a:t>
            </a:r>
          </a:p>
          <a:p>
            <a:r>
              <a:rPr lang="en-GB" sz="2400" dirty="0"/>
              <a:t>Module 6 – Planning language learning (lessons and courses)</a:t>
            </a:r>
          </a:p>
          <a:p>
            <a:r>
              <a:rPr lang="en-GB" sz="2400" dirty="0"/>
              <a:t>Module 7 – </a:t>
            </a:r>
            <a:r>
              <a:rPr lang="en-GB" sz="2400" dirty="0" smtClean="0"/>
              <a:t>Language </a:t>
            </a:r>
            <a:r>
              <a:rPr lang="en-GB" sz="2400" dirty="0"/>
              <a:t>learning resources and materials </a:t>
            </a:r>
          </a:p>
          <a:p>
            <a:r>
              <a:rPr lang="en-GB" sz="2400" dirty="0"/>
              <a:t>Module 8 – Assessing language learning </a:t>
            </a:r>
          </a:p>
          <a:p>
            <a:pPr marL="0" indent="0">
              <a:buNone/>
            </a:pPr>
            <a:endParaRPr lang="en-GB" dirty="0"/>
          </a:p>
        </p:txBody>
      </p:sp>
    </p:spTree>
    <p:extLst>
      <p:ext uri="{BB962C8B-B14F-4D97-AF65-F5344CB8AC3E}">
        <p14:creationId xmlns:p14="http://schemas.microsoft.com/office/powerpoint/2010/main" val="14533586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260648"/>
            <a:ext cx="7920880" cy="720750"/>
          </a:xfrm>
        </p:spPr>
        <p:txBody>
          <a:bodyPr/>
          <a:lstStyle/>
          <a:p>
            <a:r>
              <a:rPr lang="en-GB" sz="2800" b="1" dirty="0">
                <a:solidFill>
                  <a:schemeClr val="tx2"/>
                </a:solidFill>
              </a:rPr>
              <a:t>The Cambridge English Teaching Framework</a:t>
            </a:r>
            <a:endParaRPr lang="en-GB" sz="2800" dirty="0">
              <a:solidFill>
                <a:schemeClr val="tx2"/>
              </a:solidFill>
            </a:endParaRPr>
          </a:p>
        </p:txBody>
      </p:sp>
      <p:pic>
        <p:nvPicPr>
          <p:cNvPr id="1026" name="Picture 2"/>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bwMode="auto">
          <a:xfrm>
            <a:off x="611560" y="1340768"/>
            <a:ext cx="7899091" cy="4897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1255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75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60648"/>
            <a:ext cx="7780337" cy="778098"/>
          </a:xfrm>
        </p:spPr>
        <p:txBody>
          <a:bodyPr>
            <a:normAutofit/>
          </a:bodyPr>
          <a:lstStyle/>
          <a:p>
            <a:r>
              <a:rPr lang="en-GB" sz="3200" b="1" dirty="0" smtClean="0">
                <a:solidFill>
                  <a:schemeClr val="bg2">
                    <a:lumMod val="50000"/>
                  </a:schemeClr>
                </a:solidFill>
              </a:rPr>
              <a:t>CELT-S</a:t>
            </a:r>
            <a:endParaRPr lang="en-GB" sz="3200" b="1" dirty="0">
              <a:solidFill>
                <a:schemeClr val="bg2">
                  <a:lumMod val="50000"/>
                </a:schemeClr>
              </a:solidFill>
            </a:endParaRPr>
          </a:p>
        </p:txBody>
      </p:sp>
      <p:sp>
        <p:nvSpPr>
          <p:cNvPr id="3" name="Content Placeholder 2"/>
          <p:cNvSpPr>
            <a:spLocks noGrp="1"/>
          </p:cNvSpPr>
          <p:nvPr>
            <p:ph idx="1"/>
          </p:nvPr>
        </p:nvSpPr>
        <p:spPr>
          <a:xfrm>
            <a:off x="683568" y="1124744"/>
            <a:ext cx="7780337" cy="4896544"/>
          </a:xfrm>
        </p:spPr>
        <p:txBody>
          <a:bodyPr/>
          <a:lstStyle/>
          <a:p>
            <a:pPr marL="0" indent="0">
              <a:buNone/>
            </a:pPr>
            <a:r>
              <a:rPr lang="en-GB" sz="2400" b="1" dirty="0" smtClean="0">
                <a:solidFill>
                  <a:schemeClr val="tx1">
                    <a:lumMod val="65000"/>
                    <a:lumOff val="35000"/>
                  </a:schemeClr>
                </a:solidFill>
              </a:rPr>
              <a:t>Assessment:</a:t>
            </a:r>
          </a:p>
          <a:p>
            <a:pPr marL="0" indent="0">
              <a:buNone/>
            </a:pPr>
            <a:endParaRPr lang="en-GB" sz="800" b="1" dirty="0" smtClean="0">
              <a:solidFill>
                <a:schemeClr val="tx1">
                  <a:lumMod val="65000"/>
                  <a:lumOff val="35000"/>
                </a:schemeClr>
              </a:solidFill>
            </a:endParaRPr>
          </a:p>
          <a:p>
            <a:pPr marL="0" indent="0">
              <a:buNone/>
            </a:pPr>
            <a:r>
              <a:rPr lang="en-GB" sz="2400" dirty="0" smtClean="0"/>
              <a:t>To gain the CELT-S qualification, teachers successfully complete:</a:t>
            </a:r>
          </a:p>
          <a:p>
            <a:pPr marL="0" indent="0">
              <a:buNone/>
            </a:pPr>
            <a:endParaRPr lang="en-GB" sz="800" dirty="0"/>
          </a:p>
          <a:p>
            <a:r>
              <a:rPr lang="en-GB" sz="2000" dirty="0" smtClean="0"/>
              <a:t>Portfolio tasks </a:t>
            </a:r>
          </a:p>
          <a:p>
            <a:pPr marL="0" indent="0">
              <a:buNone/>
            </a:pPr>
            <a:r>
              <a:rPr lang="en-GB" sz="1600" dirty="0" smtClean="0"/>
              <a:t>(at the end of each Module; assessed as satisfactorily completed / not completed)</a:t>
            </a:r>
            <a:endParaRPr lang="en-GB" sz="2400" dirty="0" smtClean="0"/>
          </a:p>
          <a:p>
            <a:r>
              <a:rPr lang="en-GB" sz="2000" dirty="0" smtClean="0"/>
              <a:t>Written assessment</a:t>
            </a:r>
          </a:p>
          <a:p>
            <a:pPr marL="0" indent="0">
              <a:buNone/>
            </a:pPr>
            <a:r>
              <a:rPr lang="en-GB" sz="1600" dirty="0" smtClean="0"/>
              <a:t>(TKT: Module 1)</a:t>
            </a:r>
          </a:p>
          <a:p>
            <a:r>
              <a:rPr lang="en-GB" sz="2000" dirty="0" smtClean="0"/>
              <a:t>Assessed teaching practice</a:t>
            </a:r>
          </a:p>
          <a:p>
            <a:pPr marL="0" indent="0">
              <a:buNone/>
            </a:pPr>
            <a:r>
              <a:rPr lang="en-GB" sz="1600" dirty="0" smtClean="0"/>
              <a:t>(2 developmental observations, and 1 assessed observation of teaching practice)</a:t>
            </a:r>
          </a:p>
          <a:p>
            <a:pPr marL="0" indent="0">
              <a:buNone/>
            </a:pPr>
            <a:endParaRPr lang="en-GB" sz="800" dirty="0"/>
          </a:p>
          <a:p>
            <a:pPr marL="0" indent="0">
              <a:buNone/>
            </a:pPr>
            <a:r>
              <a:rPr lang="en-GB" sz="2400" b="1" dirty="0">
                <a:solidFill>
                  <a:schemeClr val="tx1">
                    <a:lumMod val="65000"/>
                    <a:lumOff val="35000"/>
                  </a:schemeClr>
                </a:solidFill>
              </a:rPr>
              <a:t>Grades:</a:t>
            </a:r>
          </a:p>
          <a:p>
            <a:r>
              <a:rPr lang="en-GB" sz="2000" dirty="0"/>
              <a:t>Pass</a:t>
            </a:r>
          </a:p>
          <a:p>
            <a:r>
              <a:rPr lang="en-GB" sz="2000" dirty="0"/>
              <a:t>Pass with Merit</a:t>
            </a:r>
          </a:p>
        </p:txBody>
      </p:sp>
    </p:spTree>
    <p:extLst>
      <p:ext uri="{BB962C8B-B14F-4D97-AF65-F5344CB8AC3E}">
        <p14:creationId xmlns:p14="http://schemas.microsoft.com/office/powerpoint/2010/main" val="265072618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60648"/>
            <a:ext cx="7780337" cy="706090"/>
          </a:xfrm>
        </p:spPr>
        <p:txBody>
          <a:bodyPr/>
          <a:lstStyle/>
          <a:p>
            <a:r>
              <a:rPr lang="en-GB" sz="3200" b="1" dirty="0">
                <a:solidFill>
                  <a:schemeClr val="bg2">
                    <a:lumMod val="50000"/>
                  </a:schemeClr>
                </a:solidFill>
              </a:rPr>
              <a:t>CELT-S</a:t>
            </a:r>
            <a:endParaRPr lang="en-GB" sz="3200" dirty="0"/>
          </a:p>
        </p:txBody>
      </p:sp>
      <p:pic>
        <p:nvPicPr>
          <p:cNvPr id="1027"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115616" y="1032867"/>
            <a:ext cx="6415545" cy="5132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0552239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60648"/>
            <a:ext cx="7780337" cy="706090"/>
          </a:xfrm>
        </p:spPr>
        <p:txBody>
          <a:bodyPr/>
          <a:lstStyle/>
          <a:p>
            <a:r>
              <a:rPr lang="en-GB" sz="3200" b="1" dirty="0">
                <a:solidFill>
                  <a:schemeClr val="bg2">
                    <a:lumMod val="50000"/>
                  </a:schemeClr>
                </a:solidFill>
              </a:rPr>
              <a:t>CELT-S</a:t>
            </a:r>
            <a:endParaRPr lang="en-GB" sz="3200" dirty="0"/>
          </a:p>
        </p:txBody>
      </p:sp>
      <p:pic>
        <p:nvPicPr>
          <p:cNvPr id="2051" name="Picture 3"/>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5486" b="3708"/>
          <a:stretch/>
        </p:blipFill>
        <p:spPr bwMode="auto">
          <a:xfrm>
            <a:off x="1115616" y="1123315"/>
            <a:ext cx="6444928" cy="46819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9828125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60648"/>
            <a:ext cx="7780337" cy="778098"/>
          </a:xfrm>
        </p:spPr>
        <p:txBody>
          <a:bodyPr/>
          <a:lstStyle/>
          <a:p>
            <a:r>
              <a:rPr lang="en-GB" sz="3200" b="1" dirty="0">
                <a:solidFill>
                  <a:schemeClr val="bg2">
                    <a:lumMod val="50000"/>
                  </a:schemeClr>
                </a:solidFill>
              </a:rPr>
              <a:t>CELT-S</a:t>
            </a:r>
            <a:endParaRPr lang="en-GB" sz="3200" dirty="0"/>
          </a:p>
        </p:txBody>
      </p:sp>
      <p:pic>
        <p:nvPicPr>
          <p:cNvPr id="3074"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29003" t="18544" r="7067" b="14211"/>
          <a:stretch/>
        </p:blipFill>
        <p:spPr bwMode="auto">
          <a:xfrm>
            <a:off x="1448722" y="1128549"/>
            <a:ext cx="5938684" cy="49971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4401746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60648"/>
            <a:ext cx="7780337" cy="778098"/>
          </a:xfrm>
        </p:spPr>
        <p:txBody>
          <a:bodyPr/>
          <a:lstStyle/>
          <a:p>
            <a:r>
              <a:rPr lang="en-GB" sz="3200" b="1" dirty="0">
                <a:solidFill>
                  <a:schemeClr val="bg2">
                    <a:lumMod val="50000"/>
                  </a:schemeClr>
                </a:solidFill>
              </a:rPr>
              <a:t>CELT-S</a:t>
            </a:r>
            <a:endParaRPr lang="en-GB" sz="3200" dirty="0"/>
          </a:p>
        </p:txBody>
      </p:sp>
      <p:pic>
        <p:nvPicPr>
          <p:cNvPr id="4098"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27173" t="18891" r="4033" b="3925"/>
          <a:stretch/>
        </p:blipFill>
        <p:spPr bwMode="auto">
          <a:xfrm>
            <a:off x="1475656" y="1139311"/>
            <a:ext cx="5840362" cy="5170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313919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60648"/>
            <a:ext cx="7780337" cy="778098"/>
          </a:xfrm>
        </p:spPr>
        <p:txBody>
          <a:bodyPr/>
          <a:lstStyle/>
          <a:p>
            <a:r>
              <a:rPr lang="en-GB" sz="3200" b="1" dirty="0">
                <a:solidFill>
                  <a:schemeClr val="bg2">
                    <a:lumMod val="50000"/>
                  </a:schemeClr>
                </a:solidFill>
              </a:rPr>
              <a:t>CELT-S</a:t>
            </a:r>
            <a:endParaRPr lang="en-GB" sz="3200" dirty="0"/>
          </a:p>
        </p:txBody>
      </p:sp>
      <p:pic>
        <p:nvPicPr>
          <p:cNvPr id="6146"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43770" t="23298" r="16258" b="43029"/>
          <a:stretch/>
        </p:blipFill>
        <p:spPr bwMode="auto">
          <a:xfrm>
            <a:off x="1403648" y="1268760"/>
            <a:ext cx="6356075" cy="42834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2330831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60648"/>
            <a:ext cx="7780337" cy="706090"/>
          </a:xfrm>
        </p:spPr>
        <p:txBody>
          <a:bodyPr/>
          <a:lstStyle/>
          <a:p>
            <a:r>
              <a:rPr lang="en-GB" sz="3200" b="1" dirty="0">
                <a:solidFill>
                  <a:schemeClr val="bg2">
                    <a:lumMod val="50000"/>
                  </a:schemeClr>
                </a:solidFill>
              </a:rPr>
              <a:t>CELT-S</a:t>
            </a:r>
            <a:endParaRPr lang="en-GB" sz="3200" dirty="0"/>
          </a:p>
        </p:txBody>
      </p:sp>
      <p:pic>
        <p:nvPicPr>
          <p:cNvPr id="5122"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5704" b="4142"/>
          <a:stretch/>
        </p:blipFill>
        <p:spPr bwMode="auto">
          <a:xfrm>
            <a:off x="1331640" y="1268760"/>
            <a:ext cx="6584457" cy="47489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8207279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332656"/>
            <a:ext cx="7842738" cy="757015"/>
          </a:xfrm>
        </p:spPr>
        <p:txBody>
          <a:bodyPr>
            <a:normAutofit/>
          </a:bodyPr>
          <a:lstStyle/>
          <a:p>
            <a:r>
              <a:rPr lang="en-GB" sz="3200" b="1" dirty="0">
                <a:solidFill>
                  <a:schemeClr val="bg2">
                    <a:lumMod val="50000"/>
                  </a:schemeClr>
                </a:solidFill>
              </a:rPr>
              <a:t>CELT-S and CELT-P</a:t>
            </a:r>
          </a:p>
        </p:txBody>
      </p:sp>
      <p:sp>
        <p:nvSpPr>
          <p:cNvPr id="3" name="Content Placeholder 2"/>
          <p:cNvSpPr>
            <a:spLocks noGrp="1"/>
          </p:cNvSpPr>
          <p:nvPr>
            <p:ph idx="1"/>
          </p:nvPr>
        </p:nvSpPr>
        <p:spPr>
          <a:xfrm>
            <a:off x="539552" y="1268760"/>
            <a:ext cx="8135813" cy="4752528"/>
          </a:xfrm>
        </p:spPr>
        <p:txBody>
          <a:bodyPr>
            <a:normAutofit/>
          </a:bodyPr>
          <a:lstStyle/>
          <a:p>
            <a:pPr marL="0" indent="0">
              <a:buNone/>
            </a:pPr>
            <a:r>
              <a:rPr lang="en-GB" b="1" dirty="0" smtClean="0">
                <a:solidFill>
                  <a:schemeClr val="tx1">
                    <a:lumMod val="65000"/>
                    <a:lumOff val="35000"/>
                  </a:schemeClr>
                </a:solidFill>
              </a:rPr>
              <a:t>Developing English language teachers’ knowledge and skills</a:t>
            </a:r>
          </a:p>
          <a:p>
            <a:pPr marL="0" indent="0">
              <a:buNone/>
            </a:pPr>
            <a:endParaRPr lang="en-GB" sz="800" b="1" dirty="0" smtClean="0">
              <a:solidFill>
                <a:schemeClr val="tx1">
                  <a:lumMod val="65000"/>
                  <a:lumOff val="35000"/>
                </a:schemeClr>
              </a:solidFill>
            </a:endParaRPr>
          </a:p>
          <a:p>
            <a:pPr marL="0" indent="0"/>
            <a:r>
              <a:rPr lang="en-GB" sz="2400" dirty="0"/>
              <a:t> </a:t>
            </a:r>
            <a:r>
              <a:rPr lang="en-GB" sz="2400" dirty="0" smtClean="0"/>
              <a:t>Help </a:t>
            </a:r>
            <a:r>
              <a:rPr lang="en-GB" sz="2400" dirty="0"/>
              <a:t>improve student learning</a:t>
            </a:r>
          </a:p>
          <a:p>
            <a:pPr marL="0" indent="0"/>
            <a:r>
              <a:rPr lang="en-GB" sz="2400" dirty="0" smtClean="0"/>
              <a:t> Build </a:t>
            </a:r>
            <a:r>
              <a:rPr lang="en-GB" sz="2400" dirty="0"/>
              <a:t>teachers’ </a:t>
            </a:r>
            <a:r>
              <a:rPr lang="en-GB" sz="2400" dirty="0" smtClean="0"/>
              <a:t>skills and confidence</a:t>
            </a:r>
          </a:p>
          <a:p>
            <a:pPr marL="0" indent="0">
              <a:buNone/>
            </a:pPr>
            <a:endParaRPr lang="en-GB" sz="2400" dirty="0"/>
          </a:p>
          <a:p>
            <a:pPr marL="0" indent="0"/>
            <a:r>
              <a:rPr lang="en-GB" sz="2400" dirty="0" smtClean="0"/>
              <a:t> </a:t>
            </a:r>
            <a:r>
              <a:rPr lang="en-GB" sz="2400" dirty="0"/>
              <a:t>Practical 		– develop classroom skills</a:t>
            </a:r>
          </a:p>
          <a:p>
            <a:pPr marL="0" indent="0"/>
            <a:r>
              <a:rPr lang="en-GB" sz="2400" dirty="0" smtClean="0"/>
              <a:t> Scalable </a:t>
            </a:r>
            <a:r>
              <a:rPr lang="en-GB" sz="2400" dirty="0"/>
              <a:t>		– reach large numbers of </a:t>
            </a:r>
            <a:r>
              <a:rPr lang="en-GB" sz="2400" dirty="0" smtClean="0"/>
              <a:t>teachers</a:t>
            </a:r>
          </a:p>
          <a:p>
            <a:pPr marL="0" indent="0"/>
            <a:r>
              <a:rPr lang="en-GB" sz="2400" dirty="0"/>
              <a:t> </a:t>
            </a:r>
            <a:r>
              <a:rPr lang="en-GB" sz="2400" dirty="0" smtClean="0"/>
              <a:t>Sustainable		– supported by local trainers </a:t>
            </a:r>
            <a:endParaRPr lang="en-GB" sz="2400" dirty="0"/>
          </a:p>
          <a:p>
            <a:pPr marL="0" indent="0"/>
            <a:r>
              <a:rPr lang="en-GB" sz="2400" dirty="0" smtClean="0"/>
              <a:t> Accessible 		– at B1 level</a:t>
            </a:r>
          </a:p>
          <a:p>
            <a:pPr marL="0" indent="0"/>
            <a:r>
              <a:rPr lang="en-GB" sz="2400" dirty="0" smtClean="0"/>
              <a:t> Flexible 		– online or blended learning</a:t>
            </a:r>
          </a:p>
        </p:txBody>
      </p:sp>
    </p:spTree>
    <p:extLst>
      <p:ext uri="{BB962C8B-B14F-4D97-AF65-F5344CB8AC3E}">
        <p14:creationId xmlns:p14="http://schemas.microsoft.com/office/powerpoint/2010/main" val="1102885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fade">
                                      <p:cBhvr>
                                        <p:cTn id="4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Z:\Marketing\Images\shutterstock_150085952_fade - TtheT.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909" r="1168" b="4957"/>
          <a:stretch/>
        </p:blipFill>
        <p:spPr bwMode="auto">
          <a:xfrm>
            <a:off x="-36511" y="-20538"/>
            <a:ext cx="9180512" cy="687853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36512" y="-20538"/>
            <a:ext cx="2910904" cy="68785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107505" y="1427870"/>
            <a:ext cx="2664296" cy="523220"/>
          </a:xfrm>
          <a:prstGeom prst="rect">
            <a:avLst/>
          </a:prstGeom>
          <a:noFill/>
        </p:spPr>
        <p:txBody>
          <a:bodyPr wrap="square" rtlCol="0">
            <a:spAutoFit/>
          </a:bodyPr>
          <a:lstStyle/>
          <a:p>
            <a:pPr algn="ctr"/>
            <a:r>
              <a:rPr lang="en-GB" sz="2800" b="1" dirty="0" smtClean="0">
                <a:solidFill>
                  <a:schemeClr val="bg1"/>
                </a:solidFill>
              </a:rPr>
              <a:t>Train the Trainer</a:t>
            </a:r>
            <a:endParaRPr lang="en-GB" sz="2800" b="1" dirty="0">
              <a:solidFill>
                <a:schemeClr val="bg1"/>
              </a:solidFill>
            </a:endParaRPr>
          </a:p>
        </p:txBody>
      </p:sp>
      <p:cxnSp>
        <p:nvCxnSpPr>
          <p:cNvPr id="16" name="Straight Connector 15"/>
          <p:cNvCxnSpPr/>
          <p:nvPr/>
        </p:nvCxnSpPr>
        <p:spPr>
          <a:xfrm>
            <a:off x="274951" y="1308363"/>
            <a:ext cx="232940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54238" y="2995594"/>
            <a:ext cx="232940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336189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260648"/>
            <a:ext cx="7780337" cy="778098"/>
          </a:xfrm>
        </p:spPr>
        <p:txBody>
          <a:bodyPr>
            <a:normAutofit/>
          </a:bodyPr>
          <a:lstStyle/>
          <a:p>
            <a:r>
              <a:rPr lang="en-GB" sz="3200" b="1" dirty="0" smtClean="0">
                <a:solidFill>
                  <a:schemeClr val="bg2">
                    <a:lumMod val="50000"/>
                  </a:schemeClr>
                </a:solidFill>
              </a:rPr>
              <a:t>Train the Trainer</a:t>
            </a:r>
            <a:endParaRPr lang="en-GB" sz="3200" b="1" dirty="0">
              <a:solidFill>
                <a:schemeClr val="bg2">
                  <a:lumMod val="50000"/>
                </a:schemeClr>
              </a:solidFill>
            </a:endParaRPr>
          </a:p>
        </p:txBody>
      </p:sp>
      <p:sp>
        <p:nvSpPr>
          <p:cNvPr id="3" name="Content Placeholder 2"/>
          <p:cNvSpPr>
            <a:spLocks noGrp="1"/>
          </p:cNvSpPr>
          <p:nvPr>
            <p:ph idx="1"/>
          </p:nvPr>
        </p:nvSpPr>
        <p:spPr>
          <a:xfrm>
            <a:off x="683568" y="1124744"/>
            <a:ext cx="7780337" cy="4824536"/>
          </a:xfrm>
        </p:spPr>
        <p:txBody>
          <a:bodyPr/>
          <a:lstStyle/>
          <a:p>
            <a:r>
              <a:rPr lang="en-GB" sz="2400" dirty="0" smtClean="0"/>
              <a:t>Build sustainability by developing </a:t>
            </a:r>
            <a:r>
              <a:rPr lang="en-GB" sz="2400" dirty="0"/>
              <a:t>a </a:t>
            </a:r>
            <a:r>
              <a:rPr lang="en-GB" sz="2400" dirty="0" smtClean="0"/>
              <a:t>local team </a:t>
            </a:r>
            <a:r>
              <a:rPr lang="en-GB" sz="2400" dirty="0"/>
              <a:t>of skilled </a:t>
            </a:r>
            <a:r>
              <a:rPr lang="en-GB" sz="2400" dirty="0" smtClean="0"/>
              <a:t>trainers</a:t>
            </a:r>
          </a:p>
          <a:p>
            <a:pPr marL="0" indent="0">
              <a:buNone/>
            </a:pPr>
            <a:endParaRPr lang="en-GB" sz="2400" dirty="0"/>
          </a:p>
          <a:p>
            <a:r>
              <a:rPr lang="en-GB" sz="2400" dirty="0"/>
              <a:t>Delivered face-to-face by an experienced Lead </a:t>
            </a:r>
            <a:r>
              <a:rPr lang="en-GB" sz="2400" dirty="0" smtClean="0"/>
              <a:t>Trainer</a:t>
            </a:r>
          </a:p>
          <a:p>
            <a:pPr marL="0" indent="0">
              <a:buNone/>
            </a:pPr>
            <a:endParaRPr lang="en-GB" sz="2400" dirty="0" smtClean="0"/>
          </a:p>
          <a:p>
            <a:r>
              <a:rPr lang="en-GB" sz="2400" dirty="0"/>
              <a:t>30 hours, usually full-time over 5 days, plus induction day and online standardisation</a:t>
            </a:r>
          </a:p>
          <a:p>
            <a:endParaRPr lang="en-GB" sz="2400" dirty="0"/>
          </a:p>
          <a:p>
            <a:r>
              <a:rPr lang="en-GB" sz="2400" dirty="0" smtClean="0"/>
              <a:t>Local </a:t>
            </a:r>
            <a:r>
              <a:rPr lang="en-GB" sz="2400" dirty="0"/>
              <a:t>trainers deliver face-to-face </a:t>
            </a:r>
            <a:r>
              <a:rPr lang="en-GB" sz="2400" dirty="0" smtClean="0"/>
              <a:t>training </a:t>
            </a:r>
            <a:r>
              <a:rPr lang="en-GB" sz="2400" dirty="0"/>
              <a:t>and assess </a:t>
            </a:r>
            <a:r>
              <a:rPr lang="en-GB" sz="2400" dirty="0" smtClean="0"/>
              <a:t>Portfolio Tasks and Teaching Practice</a:t>
            </a:r>
          </a:p>
          <a:p>
            <a:pPr marL="0" indent="0">
              <a:buNone/>
            </a:pPr>
            <a:endParaRPr lang="en-GB" sz="2400" dirty="0" smtClean="0"/>
          </a:p>
          <a:p>
            <a:pPr marL="0" indent="0">
              <a:buNone/>
            </a:pPr>
            <a:endParaRPr lang="en-GB" sz="2400" dirty="0" smtClean="0"/>
          </a:p>
        </p:txBody>
      </p:sp>
    </p:spTree>
    <p:extLst>
      <p:ext uri="{BB962C8B-B14F-4D97-AF65-F5344CB8AC3E}">
        <p14:creationId xmlns:p14="http://schemas.microsoft.com/office/powerpoint/2010/main" val="1476641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1434663" y="5517232"/>
            <a:ext cx="7446466" cy="1008112"/>
          </a:xfrm>
        </p:spPr>
        <p:txBody>
          <a:bodyPr/>
          <a:lstStyle/>
          <a:p>
            <a:pPr marL="457200" lvl="1" indent="0">
              <a:buNone/>
            </a:pPr>
            <a:r>
              <a:rPr lang="en-GB" dirty="0"/>
              <a:t>http://</a:t>
            </a:r>
            <a:r>
              <a:rPr lang="en-GB" dirty="0" smtClean="0"/>
              <a:t>tracker.cambridgeenglish.org</a:t>
            </a:r>
            <a:endParaRPr lang="en-GB"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836712"/>
            <a:ext cx="8692881" cy="43965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1504613378"/>
      </p:ext>
    </p:extLst>
  </p:cSld>
  <p:clrMapOvr>
    <a:masterClrMapping/>
  </p:clrMapOvr>
  <mc:AlternateContent xmlns:mc="http://schemas.openxmlformats.org/markup-compatibility/2006" xmlns:p14="http://schemas.microsoft.com/office/powerpoint/2010/main">
    <mc:Choice Requires="p14">
      <p:transition spd="slow" p14:dur="1250">
        <p:pull/>
      </p:transition>
    </mc:Choice>
    <mc:Fallback xmlns="">
      <p:transition spd="slow">
        <p:pull/>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260648"/>
            <a:ext cx="7780337" cy="778098"/>
          </a:xfrm>
        </p:spPr>
        <p:txBody>
          <a:bodyPr>
            <a:normAutofit/>
          </a:bodyPr>
          <a:lstStyle/>
          <a:p>
            <a:r>
              <a:rPr lang="en-GB" sz="3200" b="1" dirty="0" smtClean="0">
                <a:solidFill>
                  <a:schemeClr val="bg2">
                    <a:lumMod val="50000"/>
                  </a:schemeClr>
                </a:solidFill>
              </a:rPr>
              <a:t>Train the Trainer</a:t>
            </a:r>
            <a:endParaRPr lang="en-GB" sz="3200" b="1" dirty="0">
              <a:solidFill>
                <a:schemeClr val="bg2">
                  <a:lumMod val="50000"/>
                </a:schemeClr>
              </a:solidFill>
            </a:endParaRPr>
          </a:p>
        </p:txBody>
      </p:sp>
      <p:sp>
        <p:nvSpPr>
          <p:cNvPr id="3" name="Content Placeholder 2"/>
          <p:cNvSpPr>
            <a:spLocks noGrp="1"/>
          </p:cNvSpPr>
          <p:nvPr>
            <p:ph idx="1"/>
          </p:nvPr>
        </p:nvSpPr>
        <p:spPr>
          <a:xfrm>
            <a:off x="683568" y="1124744"/>
            <a:ext cx="7780337" cy="4525963"/>
          </a:xfrm>
        </p:spPr>
        <p:txBody>
          <a:bodyPr/>
          <a:lstStyle/>
          <a:p>
            <a:pPr marL="0" indent="0">
              <a:buNone/>
            </a:pPr>
            <a:r>
              <a:rPr lang="en-GB" sz="2400" b="1" dirty="0">
                <a:solidFill>
                  <a:schemeClr val="tx1">
                    <a:lumMod val="65000"/>
                    <a:lumOff val="35000"/>
                  </a:schemeClr>
                </a:solidFill>
              </a:rPr>
              <a:t>Content:</a:t>
            </a:r>
          </a:p>
          <a:p>
            <a:pPr marL="0" indent="0">
              <a:buNone/>
            </a:pPr>
            <a:endParaRPr lang="en-GB" sz="800" b="1" dirty="0">
              <a:solidFill>
                <a:schemeClr val="tx1">
                  <a:lumMod val="65000"/>
                  <a:lumOff val="35000"/>
                </a:schemeClr>
              </a:solidFill>
            </a:endParaRPr>
          </a:p>
          <a:p>
            <a:pPr marL="0" indent="0">
              <a:buNone/>
            </a:pPr>
            <a:r>
              <a:rPr lang="en-GB" sz="2400" dirty="0" smtClean="0"/>
              <a:t>6 </a:t>
            </a:r>
            <a:r>
              <a:rPr lang="en-GB" sz="2400" dirty="0"/>
              <a:t>Modules of study:</a:t>
            </a:r>
          </a:p>
          <a:p>
            <a:pPr marL="0" indent="0">
              <a:buNone/>
            </a:pPr>
            <a:endParaRPr lang="en-GB" sz="2400" dirty="0"/>
          </a:p>
          <a:p>
            <a:r>
              <a:rPr lang="en-GB" sz="2400" dirty="0"/>
              <a:t>Module 1 – </a:t>
            </a:r>
            <a:r>
              <a:rPr lang="en-GB" sz="2400" dirty="0" smtClean="0"/>
              <a:t>The training </a:t>
            </a:r>
            <a:r>
              <a:rPr lang="en-GB" sz="2400" dirty="0"/>
              <a:t>c</a:t>
            </a:r>
            <a:r>
              <a:rPr lang="en-GB" sz="2400" dirty="0" smtClean="0"/>
              <a:t>lass</a:t>
            </a:r>
            <a:endParaRPr lang="en-GB" sz="2400" dirty="0"/>
          </a:p>
          <a:p>
            <a:r>
              <a:rPr lang="en-GB" sz="2400" dirty="0"/>
              <a:t>Module 2 – </a:t>
            </a:r>
            <a:r>
              <a:rPr lang="en-GB" sz="2400" dirty="0" smtClean="0"/>
              <a:t>Analysing and designing training sessions</a:t>
            </a:r>
            <a:endParaRPr lang="en-GB" sz="2400" dirty="0"/>
          </a:p>
          <a:p>
            <a:r>
              <a:rPr lang="en-GB" sz="2400" dirty="0"/>
              <a:t>Module 3 – </a:t>
            </a:r>
            <a:r>
              <a:rPr lang="en-GB" sz="2400" dirty="0" smtClean="0"/>
              <a:t>Delivering training sessions</a:t>
            </a:r>
            <a:endParaRPr lang="en-GB" sz="2400" dirty="0"/>
          </a:p>
          <a:p>
            <a:r>
              <a:rPr lang="en-GB" sz="2400" dirty="0"/>
              <a:t>Module 4 – </a:t>
            </a:r>
            <a:r>
              <a:rPr lang="en-GB" sz="2400" dirty="0" smtClean="0"/>
              <a:t>Observing teachers</a:t>
            </a:r>
          </a:p>
          <a:p>
            <a:r>
              <a:rPr lang="en-GB" sz="2400" dirty="0" smtClean="0"/>
              <a:t>Module 5 – Managing feedback</a:t>
            </a:r>
          </a:p>
          <a:p>
            <a:r>
              <a:rPr lang="en-GB" sz="2400" dirty="0" smtClean="0"/>
              <a:t>Module 6 – Course planning and trainer development</a:t>
            </a:r>
            <a:endParaRPr lang="en-GB" sz="2400" dirty="0"/>
          </a:p>
          <a:p>
            <a:pPr marL="0" indent="0">
              <a:buNone/>
            </a:pPr>
            <a:endParaRPr lang="en-GB" sz="2400" dirty="0" smtClean="0"/>
          </a:p>
          <a:p>
            <a:endParaRPr lang="en-GB" sz="2400" dirty="0" smtClean="0"/>
          </a:p>
        </p:txBody>
      </p:sp>
    </p:spTree>
    <p:extLst>
      <p:ext uri="{BB962C8B-B14F-4D97-AF65-F5344CB8AC3E}">
        <p14:creationId xmlns:p14="http://schemas.microsoft.com/office/powerpoint/2010/main" val="240891567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260648"/>
            <a:ext cx="7780337" cy="778098"/>
          </a:xfrm>
        </p:spPr>
        <p:txBody>
          <a:bodyPr>
            <a:normAutofit/>
          </a:bodyPr>
          <a:lstStyle/>
          <a:p>
            <a:r>
              <a:rPr lang="en-GB" sz="3200" b="1" dirty="0" smtClean="0">
                <a:solidFill>
                  <a:schemeClr val="bg2">
                    <a:lumMod val="50000"/>
                  </a:schemeClr>
                </a:solidFill>
              </a:rPr>
              <a:t>Train the Trainer</a:t>
            </a:r>
            <a:endParaRPr lang="en-GB" sz="3200" b="1" dirty="0">
              <a:solidFill>
                <a:schemeClr val="bg2">
                  <a:lumMod val="50000"/>
                </a:schemeClr>
              </a:solidFill>
            </a:endParaRPr>
          </a:p>
        </p:txBody>
      </p:sp>
      <p:sp>
        <p:nvSpPr>
          <p:cNvPr id="3" name="Content Placeholder 2"/>
          <p:cNvSpPr>
            <a:spLocks noGrp="1"/>
          </p:cNvSpPr>
          <p:nvPr>
            <p:ph idx="1"/>
          </p:nvPr>
        </p:nvSpPr>
        <p:spPr>
          <a:xfrm>
            <a:off x="683568" y="1124744"/>
            <a:ext cx="7780337" cy="4525963"/>
          </a:xfrm>
        </p:spPr>
        <p:txBody>
          <a:bodyPr/>
          <a:lstStyle/>
          <a:p>
            <a:pPr marL="0" indent="0">
              <a:buNone/>
            </a:pPr>
            <a:r>
              <a:rPr lang="en-GB" sz="2400" b="1" dirty="0" smtClean="0">
                <a:solidFill>
                  <a:schemeClr val="tx1">
                    <a:lumMod val="65000"/>
                    <a:lumOff val="35000"/>
                  </a:schemeClr>
                </a:solidFill>
              </a:rPr>
              <a:t>Process:</a:t>
            </a:r>
            <a:endParaRPr lang="en-GB" sz="2400" b="1" dirty="0">
              <a:solidFill>
                <a:schemeClr val="tx1">
                  <a:lumMod val="65000"/>
                  <a:lumOff val="35000"/>
                </a:schemeClr>
              </a:solidFill>
            </a:endParaRPr>
          </a:p>
          <a:p>
            <a:pPr marL="0" indent="0">
              <a:buNone/>
            </a:pPr>
            <a:endParaRPr lang="en-GB" sz="800" b="1" dirty="0">
              <a:solidFill>
                <a:schemeClr val="tx1">
                  <a:lumMod val="65000"/>
                  <a:lumOff val="35000"/>
                </a:schemeClr>
              </a:solidFill>
            </a:endParaRPr>
          </a:p>
          <a:p>
            <a:pPr marL="0" indent="0">
              <a:buNone/>
            </a:pPr>
            <a:r>
              <a:rPr lang="en-GB" sz="2400" dirty="0" smtClean="0"/>
              <a:t>Submit applications for Lead Trainers – usually highly experienced tutors on CELTA, ICELT or Delta</a:t>
            </a:r>
          </a:p>
          <a:p>
            <a:pPr marL="0" indent="0">
              <a:buNone/>
            </a:pPr>
            <a:endParaRPr lang="en-GB" sz="2400" dirty="0"/>
          </a:p>
          <a:p>
            <a:pPr marL="0" indent="0">
              <a:buNone/>
            </a:pPr>
            <a:r>
              <a:rPr lang="en-GB" sz="2400" dirty="0" smtClean="0"/>
              <a:t>Submit nominations for course participants. Minimum requirements:</a:t>
            </a:r>
          </a:p>
          <a:p>
            <a:pPr marL="0" indent="0">
              <a:buNone/>
            </a:pPr>
            <a:endParaRPr lang="en-GB" sz="800" dirty="0" smtClean="0"/>
          </a:p>
          <a:p>
            <a:r>
              <a:rPr lang="en-GB" sz="1600" dirty="0" smtClean="0"/>
              <a:t>B2 / C1 English (essential)</a:t>
            </a:r>
          </a:p>
          <a:p>
            <a:r>
              <a:rPr lang="en-GB" sz="1600" dirty="0" smtClean="0"/>
              <a:t>At least 5 years relevant English teaching experience (essential)</a:t>
            </a:r>
          </a:p>
          <a:p>
            <a:r>
              <a:rPr lang="en-GB" sz="1600" dirty="0" smtClean="0"/>
              <a:t>Experience of delivering training sessions (desirable)</a:t>
            </a:r>
          </a:p>
          <a:p>
            <a:r>
              <a:rPr lang="en-GB" sz="1600" dirty="0" smtClean="0"/>
              <a:t>Experience of observing teachers and giving feedback (desirable)</a:t>
            </a:r>
          </a:p>
          <a:p>
            <a:endParaRPr lang="en-GB" sz="2400" dirty="0" smtClean="0"/>
          </a:p>
        </p:txBody>
      </p:sp>
    </p:spTree>
    <p:extLst>
      <p:ext uri="{BB962C8B-B14F-4D97-AF65-F5344CB8AC3E}">
        <p14:creationId xmlns:p14="http://schemas.microsoft.com/office/powerpoint/2010/main" val="358373767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260648"/>
            <a:ext cx="7780337" cy="778098"/>
          </a:xfrm>
        </p:spPr>
        <p:txBody>
          <a:bodyPr>
            <a:normAutofit/>
          </a:bodyPr>
          <a:lstStyle/>
          <a:p>
            <a:r>
              <a:rPr lang="en-GB" sz="3200" b="1" dirty="0" smtClean="0">
                <a:solidFill>
                  <a:schemeClr val="bg2">
                    <a:lumMod val="50000"/>
                  </a:schemeClr>
                </a:solidFill>
              </a:rPr>
              <a:t>Local Course Administrator</a:t>
            </a:r>
            <a:endParaRPr lang="en-GB" sz="3200" b="1" dirty="0">
              <a:solidFill>
                <a:schemeClr val="bg2">
                  <a:lumMod val="50000"/>
                </a:schemeClr>
              </a:solidFill>
            </a:endParaRPr>
          </a:p>
        </p:txBody>
      </p:sp>
      <p:sp>
        <p:nvSpPr>
          <p:cNvPr id="3" name="Content Placeholder 2"/>
          <p:cNvSpPr>
            <a:spLocks noGrp="1"/>
          </p:cNvSpPr>
          <p:nvPr>
            <p:ph idx="1"/>
          </p:nvPr>
        </p:nvSpPr>
        <p:spPr>
          <a:xfrm>
            <a:off x="683568" y="1124744"/>
            <a:ext cx="7780337" cy="4968552"/>
          </a:xfrm>
        </p:spPr>
        <p:txBody>
          <a:bodyPr/>
          <a:lstStyle/>
          <a:p>
            <a:pPr marL="0" indent="0">
              <a:buNone/>
            </a:pPr>
            <a:r>
              <a:rPr lang="en-GB" sz="2400" b="1" dirty="0" smtClean="0">
                <a:solidFill>
                  <a:schemeClr val="tx1">
                    <a:lumMod val="65000"/>
                    <a:lumOff val="35000"/>
                  </a:schemeClr>
                </a:solidFill>
              </a:rPr>
              <a:t>Local Course Administrator (LCA) role:</a:t>
            </a:r>
            <a:endParaRPr lang="en-GB" sz="2400" b="1" dirty="0">
              <a:solidFill>
                <a:schemeClr val="tx1">
                  <a:lumMod val="65000"/>
                  <a:lumOff val="35000"/>
                </a:schemeClr>
              </a:solidFill>
            </a:endParaRPr>
          </a:p>
          <a:p>
            <a:pPr marL="0" indent="0">
              <a:buNone/>
            </a:pPr>
            <a:endParaRPr lang="en-GB" sz="800" b="1" dirty="0">
              <a:solidFill>
                <a:schemeClr val="tx1">
                  <a:lumMod val="65000"/>
                  <a:lumOff val="35000"/>
                </a:schemeClr>
              </a:solidFill>
            </a:endParaRPr>
          </a:p>
          <a:p>
            <a:r>
              <a:rPr lang="en-GB" sz="2400" dirty="0" smtClean="0"/>
              <a:t>Support users on the platform</a:t>
            </a:r>
          </a:p>
          <a:p>
            <a:r>
              <a:rPr lang="en-GB" sz="2400" dirty="0" smtClean="0"/>
              <a:t>Main point of contact with Cambridge English support</a:t>
            </a:r>
          </a:p>
          <a:p>
            <a:r>
              <a:rPr lang="en-GB" sz="2400" dirty="0" smtClean="0"/>
              <a:t>Monitor participation and progress against schedules</a:t>
            </a:r>
          </a:p>
          <a:p>
            <a:r>
              <a:rPr lang="en-GB" sz="2400" dirty="0" smtClean="0"/>
              <a:t>Arrange scheduling and logistics of face-to-face training and of assessments</a:t>
            </a:r>
          </a:p>
          <a:p>
            <a:r>
              <a:rPr lang="en-GB" sz="2400" dirty="0" smtClean="0"/>
              <a:t>Check on submission of tasks, reports etc.</a:t>
            </a:r>
          </a:p>
          <a:p>
            <a:endParaRPr lang="en-GB" sz="2400" dirty="0"/>
          </a:p>
          <a:p>
            <a:pPr marL="0" indent="0">
              <a:buNone/>
            </a:pPr>
            <a:r>
              <a:rPr lang="en-GB" sz="2400" dirty="0" smtClean="0"/>
              <a:t>Training for the LCA is by webinar. LCAs need:</a:t>
            </a:r>
          </a:p>
          <a:p>
            <a:r>
              <a:rPr lang="en-GB" sz="2400" dirty="0" smtClean="0"/>
              <a:t>B1 or higher English</a:t>
            </a:r>
          </a:p>
          <a:p>
            <a:r>
              <a:rPr lang="en-GB" sz="2400" dirty="0" smtClean="0"/>
              <a:t>Reasonable IT skills</a:t>
            </a:r>
          </a:p>
          <a:p>
            <a:endParaRPr lang="en-GB" sz="2400" dirty="0" smtClean="0"/>
          </a:p>
        </p:txBody>
      </p:sp>
    </p:spTree>
    <p:extLst>
      <p:ext uri="{BB962C8B-B14F-4D97-AF65-F5344CB8AC3E}">
        <p14:creationId xmlns:p14="http://schemas.microsoft.com/office/powerpoint/2010/main" val="197363488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Z:\Marketing\Images\gettyimages_480811317 - EMI.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185" r="5838"/>
          <a:stretch/>
        </p:blipFill>
        <p:spPr bwMode="auto">
          <a:xfrm>
            <a:off x="-36512" y="-20538"/>
            <a:ext cx="9180512" cy="687853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36512" y="-20538"/>
            <a:ext cx="2910904" cy="68785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107505" y="1427870"/>
            <a:ext cx="2664296" cy="954107"/>
          </a:xfrm>
          <a:prstGeom prst="rect">
            <a:avLst/>
          </a:prstGeom>
          <a:noFill/>
        </p:spPr>
        <p:txBody>
          <a:bodyPr wrap="square" rtlCol="0">
            <a:spAutoFit/>
          </a:bodyPr>
          <a:lstStyle/>
          <a:p>
            <a:pPr algn="ctr"/>
            <a:r>
              <a:rPr lang="en-GB" sz="2800" b="1" dirty="0" smtClean="0">
                <a:solidFill>
                  <a:schemeClr val="bg1"/>
                </a:solidFill>
              </a:rPr>
              <a:t>Certificate in EMI Skills</a:t>
            </a:r>
            <a:endParaRPr lang="en-GB" sz="2800" b="1" dirty="0">
              <a:solidFill>
                <a:schemeClr val="bg1"/>
              </a:solidFill>
            </a:endParaRPr>
          </a:p>
        </p:txBody>
      </p:sp>
      <p:cxnSp>
        <p:nvCxnSpPr>
          <p:cNvPr id="16" name="Straight Connector 15"/>
          <p:cNvCxnSpPr/>
          <p:nvPr/>
        </p:nvCxnSpPr>
        <p:spPr>
          <a:xfrm>
            <a:off x="274951" y="1308363"/>
            <a:ext cx="232940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54238" y="2995594"/>
            <a:ext cx="232940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80930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683568" y="346646"/>
            <a:ext cx="7780337" cy="706090"/>
          </a:xfrm>
        </p:spPr>
        <p:txBody>
          <a:bodyPr/>
          <a:lstStyle/>
          <a:p>
            <a:pPr>
              <a:defRPr/>
            </a:pPr>
            <a:r>
              <a:rPr lang="en-US" sz="3200" b="1" dirty="0"/>
              <a:t>Certificate in EMI Skills</a:t>
            </a:r>
          </a:p>
        </p:txBody>
      </p:sp>
      <p:sp>
        <p:nvSpPr>
          <p:cNvPr id="86019" name="Rectangle 3"/>
          <p:cNvSpPr>
            <a:spLocks noGrp="1" noChangeArrowheads="1"/>
          </p:cNvSpPr>
          <p:nvPr>
            <p:ph idx="1"/>
          </p:nvPr>
        </p:nvSpPr>
        <p:spPr>
          <a:xfrm>
            <a:off x="683568" y="1412776"/>
            <a:ext cx="7780337" cy="4525963"/>
          </a:xfrm>
        </p:spPr>
        <p:txBody>
          <a:bodyPr>
            <a:normAutofit/>
          </a:bodyPr>
          <a:lstStyle/>
          <a:p>
            <a:pPr marL="0" indent="0">
              <a:buNone/>
              <a:defRPr/>
            </a:pPr>
            <a:r>
              <a:rPr lang="en-US" sz="2400" b="1" dirty="0">
                <a:solidFill>
                  <a:schemeClr val="tx1">
                    <a:lumMod val="65000"/>
                    <a:lumOff val="35000"/>
                  </a:schemeClr>
                </a:solidFill>
              </a:rPr>
              <a:t>For academic staff in Higher Education Institutions whose first language is not </a:t>
            </a:r>
            <a:r>
              <a:rPr lang="en-US" sz="2400" b="1" dirty="0" smtClean="0">
                <a:solidFill>
                  <a:schemeClr val="tx1">
                    <a:lumMod val="65000"/>
                    <a:lumOff val="35000"/>
                  </a:schemeClr>
                </a:solidFill>
              </a:rPr>
              <a:t>English</a:t>
            </a:r>
          </a:p>
          <a:p>
            <a:pPr marL="0" indent="0">
              <a:buNone/>
              <a:defRPr/>
            </a:pPr>
            <a:endParaRPr lang="en-US" sz="2400" b="1" dirty="0">
              <a:solidFill>
                <a:schemeClr val="tx1">
                  <a:lumMod val="65000"/>
                  <a:lumOff val="35000"/>
                </a:schemeClr>
              </a:solidFill>
            </a:endParaRPr>
          </a:p>
          <a:p>
            <a:pPr>
              <a:defRPr/>
            </a:pPr>
            <a:r>
              <a:rPr lang="en-US" sz="2400" dirty="0" smtClean="0"/>
              <a:t>Helps improve teaching quality</a:t>
            </a:r>
          </a:p>
          <a:p>
            <a:pPr marL="0" indent="0">
              <a:buNone/>
              <a:defRPr/>
            </a:pPr>
            <a:endParaRPr lang="en-US" sz="2400" dirty="0" smtClean="0"/>
          </a:p>
          <a:p>
            <a:pPr>
              <a:defRPr/>
            </a:pPr>
            <a:r>
              <a:rPr lang="en-US" sz="2400" dirty="0" smtClean="0"/>
              <a:t>Supports internationalisation</a:t>
            </a:r>
          </a:p>
        </p:txBody>
      </p:sp>
    </p:spTree>
    <p:extLst>
      <p:ext uri="{BB962C8B-B14F-4D97-AF65-F5344CB8AC3E}">
        <p14:creationId xmlns:p14="http://schemas.microsoft.com/office/powerpoint/2010/main" val="40632947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680095" y="332656"/>
            <a:ext cx="7780337" cy="720080"/>
          </a:xfrm>
        </p:spPr>
        <p:txBody>
          <a:bodyPr/>
          <a:lstStyle/>
          <a:p>
            <a:pPr>
              <a:defRPr/>
            </a:pPr>
            <a:r>
              <a:rPr lang="en-US" sz="3200" b="1" dirty="0"/>
              <a:t>Certificate in EMI Skills</a:t>
            </a:r>
          </a:p>
        </p:txBody>
      </p:sp>
      <p:sp>
        <p:nvSpPr>
          <p:cNvPr id="86019" name="Rectangle 3"/>
          <p:cNvSpPr>
            <a:spLocks noGrp="1" noChangeArrowheads="1"/>
          </p:cNvSpPr>
          <p:nvPr>
            <p:ph idx="1"/>
          </p:nvPr>
        </p:nvSpPr>
        <p:spPr>
          <a:xfrm>
            <a:off x="683568" y="1340768"/>
            <a:ext cx="7780337" cy="4525963"/>
          </a:xfrm>
        </p:spPr>
        <p:txBody>
          <a:bodyPr>
            <a:normAutofit/>
          </a:bodyPr>
          <a:lstStyle/>
          <a:p>
            <a:pPr marL="0" indent="0">
              <a:buNone/>
              <a:defRPr/>
            </a:pPr>
            <a:r>
              <a:rPr lang="en-US" sz="2400" b="1" dirty="0" smtClean="0">
                <a:solidFill>
                  <a:schemeClr val="tx1">
                    <a:lumMod val="65000"/>
                    <a:lumOff val="35000"/>
                  </a:schemeClr>
                </a:solidFill>
              </a:rPr>
              <a:t>Academic </a:t>
            </a:r>
            <a:r>
              <a:rPr lang="en-US" sz="2400" b="1" dirty="0">
                <a:solidFill>
                  <a:schemeClr val="tx1">
                    <a:lumMod val="65000"/>
                    <a:lumOff val="35000"/>
                  </a:schemeClr>
                </a:solidFill>
              </a:rPr>
              <a:t>staff </a:t>
            </a:r>
            <a:r>
              <a:rPr lang="en-US" sz="2400" b="1" dirty="0" smtClean="0">
                <a:solidFill>
                  <a:schemeClr val="tx1">
                    <a:lumMod val="65000"/>
                    <a:lumOff val="35000"/>
                  </a:schemeClr>
                </a:solidFill>
              </a:rPr>
              <a:t>will:</a:t>
            </a:r>
          </a:p>
          <a:p>
            <a:pPr marL="0" indent="0">
              <a:buNone/>
              <a:defRPr/>
            </a:pPr>
            <a:endParaRPr lang="en-US" sz="2400" b="1" dirty="0">
              <a:solidFill>
                <a:schemeClr val="tx1">
                  <a:lumMod val="65000"/>
                  <a:lumOff val="35000"/>
                </a:schemeClr>
              </a:solidFill>
            </a:endParaRPr>
          </a:p>
          <a:p>
            <a:pPr>
              <a:defRPr/>
            </a:pPr>
            <a:r>
              <a:rPr lang="en-US" sz="2400" dirty="0" smtClean="0"/>
              <a:t>Be able to use English more effectively</a:t>
            </a:r>
          </a:p>
          <a:p>
            <a:pPr marL="0" indent="0">
              <a:buNone/>
              <a:defRPr/>
            </a:pPr>
            <a:endParaRPr lang="en-US" sz="1600" dirty="0" smtClean="0"/>
          </a:p>
          <a:p>
            <a:pPr>
              <a:defRPr/>
            </a:pPr>
            <a:r>
              <a:rPr lang="en-US" sz="2400" dirty="0"/>
              <a:t>Improve </a:t>
            </a:r>
            <a:r>
              <a:rPr lang="en-US" sz="2400" dirty="0" smtClean="0"/>
              <a:t>skills </a:t>
            </a:r>
            <a:r>
              <a:rPr lang="en-US" sz="2400" dirty="0"/>
              <a:t>in delivering instruction in </a:t>
            </a:r>
            <a:r>
              <a:rPr lang="en-US" sz="2400" dirty="0" smtClean="0"/>
              <a:t>English</a:t>
            </a:r>
          </a:p>
          <a:p>
            <a:pPr marL="0" indent="0">
              <a:buNone/>
              <a:defRPr/>
            </a:pPr>
            <a:endParaRPr lang="en-US" sz="1600" dirty="0"/>
          </a:p>
          <a:p>
            <a:pPr>
              <a:defRPr/>
            </a:pPr>
            <a:r>
              <a:rPr lang="en-US" sz="2400" dirty="0" smtClean="0"/>
              <a:t>Learn a variety of language options for different teaching situations</a:t>
            </a:r>
          </a:p>
        </p:txBody>
      </p:sp>
    </p:spTree>
    <p:extLst>
      <p:ext uri="{BB962C8B-B14F-4D97-AF65-F5344CB8AC3E}">
        <p14:creationId xmlns:p14="http://schemas.microsoft.com/office/powerpoint/2010/main" val="28152615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601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6019">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601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27584" y="188640"/>
            <a:ext cx="7560840" cy="60486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838429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332656"/>
            <a:ext cx="7780337" cy="706090"/>
          </a:xfrm>
        </p:spPr>
        <p:txBody>
          <a:bodyPr>
            <a:normAutofit/>
          </a:bodyPr>
          <a:lstStyle/>
          <a:p>
            <a:r>
              <a:rPr lang="en-US" sz="3200" b="1" dirty="0"/>
              <a:t>Certificate in EMI Skills</a:t>
            </a:r>
            <a:endParaRPr lang="en-GB" sz="3200" b="1" dirty="0"/>
          </a:p>
        </p:txBody>
      </p:sp>
      <p:sp>
        <p:nvSpPr>
          <p:cNvPr id="3" name="Content Placeholder 2"/>
          <p:cNvSpPr>
            <a:spLocks noGrp="1"/>
          </p:cNvSpPr>
          <p:nvPr>
            <p:ph idx="1"/>
          </p:nvPr>
        </p:nvSpPr>
        <p:spPr>
          <a:xfrm>
            <a:off x="680095" y="1412776"/>
            <a:ext cx="7780337" cy="4525963"/>
          </a:xfrm>
        </p:spPr>
        <p:txBody>
          <a:bodyPr>
            <a:normAutofit/>
          </a:bodyPr>
          <a:lstStyle/>
          <a:p>
            <a:r>
              <a:rPr lang="en-GB" sz="2400" b="1" dirty="0">
                <a:solidFill>
                  <a:schemeClr val="tx1">
                    <a:lumMod val="65000"/>
                    <a:lumOff val="35000"/>
                  </a:schemeClr>
                </a:solidFill>
              </a:rPr>
              <a:t>Practical	</a:t>
            </a:r>
            <a:r>
              <a:rPr lang="en-GB" sz="2400" dirty="0" smtClean="0"/>
              <a:t>– </a:t>
            </a:r>
            <a:r>
              <a:rPr lang="en-GB" sz="2400" dirty="0"/>
              <a:t>focus on developing practical </a:t>
            </a:r>
            <a:r>
              <a:rPr lang="en-GB" sz="2400" dirty="0" smtClean="0"/>
              <a:t>teaching skills 		in English</a:t>
            </a:r>
          </a:p>
          <a:p>
            <a:pPr marL="0" indent="0">
              <a:buNone/>
            </a:pPr>
            <a:endParaRPr lang="en-GB" sz="1600" dirty="0"/>
          </a:p>
          <a:p>
            <a:r>
              <a:rPr lang="en-GB" sz="2400" b="1" dirty="0">
                <a:solidFill>
                  <a:schemeClr val="tx1">
                    <a:lumMod val="65000"/>
                    <a:lumOff val="35000"/>
                  </a:schemeClr>
                </a:solidFill>
              </a:rPr>
              <a:t>Scalable</a:t>
            </a:r>
            <a:r>
              <a:rPr lang="en-GB" sz="2400" dirty="0">
                <a:solidFill>
                  <a:schemeClr val="tx1">
                    <a:lumMod val="65000"/>
                    <a:lumOff val="35000"/>
                  </a:schemeClr>
                </a:solidFill>
              </a:rPr>
              <a:t>	</a:t>
            </a:r>
            <a:r>
              <a:rPr lang="en-GB" sz="2400" dirty="0" smtClean="0"/>
              <a:t>– </a:t>
            </a:r>
            <a:r>
              <a:rPr lang="en-GB" sz="2400" dirty="0"/>
              <a:t>online study </a:t>
            </a:r>
            <a:r>
              <a:rPr lang="en-GB" sz="2400" dirty="0" smtClean="0"/>
              <a:t>can reach larger groups</a:t>
            </a:r>
          </a:p>
          <a:p>
            <a:pPr marL="0" indent="0">
              <a:buNone/>
            </a:pPr>
            <a:endParaRPr lang="en-GB" sz="2400" dirty="0" smtClean="0"/>
          </a:p>
          <a:p>
            <a:pPr marL="0" indent="0">
              <a:buNone/>
            </a:pPr>
            <a:endParaRPr lang="en-GB" sz="1600" dirty="0"/>
          </a:p>
          <a:p>
            <a:r>
              <a:rPr lang="en-GB" sz="2400" b="1" dirty="0" smtClean="0">
                <a:solidFill>
                  <a:schemeClr val="tx1">
                    <a:lumMod val="65000"/>
                    <a:lumOff val="35000"/>
                  </a:schemeClr>
                </a:solidFill>
              </a:rPr>
              <a:t>Accessible</a:t>
            </a:r>
            <a:r>
              <a:rPr lang="en-GB" sz="2400" dirty="0" smtClean="0">
                <a:solidFill>
                  <a:schemeClr val="tx1">
                    <a:lumMod val="65000"/>
                    <a:lumOff val="35000"/>
                  </a:schemeClr>
                </a:solidFill>
              </a:rPr>
              <a:t>	</a:t>
            </a:r>
            <a:r>
              <a:rPr lang="en-GB" sz="2400" dirty="0" smtClean="0"/>
              <a:t> – courses at B1 and above level, so accessible 		to most teaching staff</a:t>
            </a:r>
          </a:p>
          <a:p>
            <a:pPr marL="0" indent="0">
              <a:buNone/>
            </a:pPr>
            <a:endParaRPr lang="en-GB" sz="1600" dirty="0" smtClean="0"/>
          </a:p>
          <a:p>
            <a:r>
              <a:rPr lang="en-GB" sz="2400" b="1" dirty="0" smtClean="0">
                <a:solidFill>
                  <a:schemeClr val="tx1">
                    <a:lumMod val="65000"/>
                    <a:lumOff val="35000"/>
                  </a:schemeClr>
                </a:solidFill>
              </a:rPr>
              <a:t>Flexible</a:t>
            </a:r>
            <a:r>
              <a:rPr lang="en-GB" sz="2400" dirty="0" smtClean="0">
                <a:solidFill>
                  <a:schemeClr val="tx1">
                    <a:lumMod val="65000"/>
                    <a:lumOff val="35000"/>
                  </a:schemeClr>
                </a:solidFill>
              </a:rPr>
              <a:t>	</a:t>
            </a:r>
            <a:r>
              <a:rPr lang="en-GB" sz="2400" dirty="0" smtClean="0"/>
              <a:t>– online and blended learning options, and 			flexible schedules</a:t>
            </a:r>
          </a:p>
        </p:txBody>
      </p:sp>
    </p:spTree>
    <p:extLst>
      <p:ext uri="{BB962C8B-B14F-4D97-AF65-F5344CB8AC3E}">
        <p14:creationId xmlns:p14="http://schemas.microsoft.com/office/powerpoint/2010/main" val="5099700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332656"/>
            <a:ext cx="7780337" cy="778098"/>
          </a:xfrm>
        </p:spPr>
        <p:txBody>
          <a:bodyPr/>
          <a:lstStyle/>
          <a:p>
            <a:r>
              <a:rPr lang="en-US" sz="3200" b="1" dirty="0"/>
              <a:t>Certificate in EMI Skills</a:t>
            </a:r>
            <a:endParaRPr lang="en-GB" sz="3200" dirty="0"/>
          </a:p>
        </p:txBody>
      </p:sp>
      <p:sp>
        <p:nvSpPr>
          <p:cNvPr id="3" name="Content Placeholder 2"/>
          <p:cNvSpPr>
            <a:spLocks noGrp="1"/>
          </p:cNvSpPr>
          <p:nvPr>
            <p:ph idx="1"/>
          </p:nvPr>
        </p:nvSpPr>
        <p:spPr>
          <a:xfrm>
            <a:off x="683568" y="1268760"/>
            <a:ext cx="7780337" cy="4525963"/>
          </a:xfrm>
        </p:spPr>
        <p:txBody>
          <a:bodyPr/>
          <a:lstStyle/>
          <a:p>
            <a:pPr marL="0" indent="0">
              <a:buNone/>
            </a:pPr>
            <a:r>
              <a:rPr lang="en-GB" sz="2400" b="1" dirty="0">
                <a:solidFill>
                  <a:schemeClr val="tx1">
                    <a:lumMod val="65000"/>
                    <a:lumOff val="35000"/>
                  </a:schemeClr>
                </a:solidFill>
              </a:rPr>
              <a:t>Engaging content</a:t>
            </a: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7898" t="36641" r="2167"/>
          <a:stretch/>
        </p:blipFill>
        <p:spPr bwMode="auto">
          <a:xfrm>
            <a:off x="1420969" y="1844824"/>
            <a:ext cx="6103359" cy="44235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603036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332656"/>
            <a:ext cx="7780337" cy="706090"/>
          </a:xfrm>
        </p:spPr>
        <p:txBody>
          <a:bodyPr/>
          <a:lstStyle/>
          <a:p>
            <a:r>
              <a:rPr lang="en-US" sz="3200" b="1" dirty="0"/>
              <a:t>Certificate in EMI Skills</a:t>
            </a:r>
            <a:endParaRPr lang="en-GB" sz="3200" dirty="0"/>
          </a:p>
        </p:txBody>
      </p:sp>
      <p:sp>
        <p:nvSpPr>
          <p:cNvPr id="3" name="Content Placeholder 2"/>
          <p:cNvSpPr>
            <a:spLocks noGrp="1"/>
          </p:cNvSpPr>
          <p:nvPr>
            <p:ph idx="1"/>
          </p:nvPr>
        </p:nvSpPr>
        <p:spPr>
          <a:xfrm>
            <a:off x="755576" y="1196752"/>
            <a:ext cx="7780337" cy="4525963"/>
          </a:xfrm>
        </p:spPr>
        <p:txBody>
          <a:bodyPr/>
          <a:lstStyle/>
          <a:p>
            <a:pPr marL="0" indent="0">
              <a:buNone/>
            </a:pPr>
            <a:r>
              <a:rPr lang="en-GB" sz="2400" b="1" dirty="0" smtClean="0">
                <a:solidFill>
                  <a:schemeClr val="tx1">
                    <a:lumMod val="65000"/>
                    <a:lumOff val="35000"/>
                  </a:schemeClr>
                </a:solidFill>
              </a:rPr>
              <a:t>Video demonstrations</a:t>
            </a:r>
            <a:endParaRPr lang="en-GB" sz="2400" b="1" dirty="0">
              <a:solidFill>
                <a:schemeClr val="tx1">
                  <a:lumMod val="65000"/>
                  <a:lumOff val="35000"/>
                </a:schemeClr>
              </a:solidFill>
            </a:endParaRP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7039" t="34948" r="2123"/>
          <a:stretch/>
        </p:blipFill>
        <p:spPr bwMode="auto">
          <a:xfrm>
            <a:off x="1403648" y="1803696"/>
            <a:ext cx="6071388" cy="44603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381387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pPr algn="l"/>
            <a:r>
              <a:rPr lang="en-GB" dirty="0">
                <a:latin typeface="Arial" panose="020B0604020202020204" pitchFamily="34" charset="0"/>
                <a:cs typeface="Arial" panose="020B0604020202020204" pitchFamily="34" charset="0"/>
              </a:rPr>
              <a:t>Profiles</a:t>
            </a:r>
          </a:p>
        </p:txBody>
      </p:sp>
      <p:pic>
        <p:nvPicPr>
          <p:cNvPr id="4" name="Content Placeholder 3"/>
          <p:cNvPicPr>
            <a:picLocks noGrp="1"/>
          </p:cNvPicPr>
          <p:nvPr>
            <p:ph idx="1"/>
          </p:nvPr>
        </p:nvPicPr>
        <p:blipFill rotWithShape="1">
          <a:blip r:embed="rId3">
            <a:extLst>
              <a:ext uri="{28A0092B-C50C-407E-A947-70E740481C1C}">
                <a14:useLocalDpi xmlns:a14="http://schemas.microsoft.com/office/drawing/2010/main" val="0"/>
              </a:ext>
            </a:extLst>
          </a:blip>
          <a:srcRect l="12339"/>
          <a:stretch/>
        </p:blipFill>
        <p:spPr>
          <a:xfrm>
            <a:off x="683568" y="1484784"/>
            <a:ext cx="6820273" cy="3794568"/>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2066" y="2780928"/>
            <a:ext cx="4724325" cy="37859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48531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332656"/>
            <a:ext cx="7780337" cy="706090"/>
          </a:xfrm>
        </p:spPr>
        <p:txBody>
          <a:bodyPr/>
          <a:lstStyle/>
          <a:p>
            <a:r>
              <a:rPr lang="en-US" sz="3200" b="1" dirty="0"/>
              <a:t>Certificate in EMI Skills</a:t>
            </a:r>
            <a:endParaRPr lang="en-GB" sz="3200" dirty="0"/>
          </a:p>
        </p:txBody>
      </p:sp>
      <p:sp>
        <p:nvSpPr>
          <p:cNvPr id="3" name="Content Placeholder 2"/>
          <p:cNvSpPr>
            <a:spLocks noGrp="1"/>
          </p:cNvSpPr>
          <p:nvPr>
            <p:ph idx="1"/>
          </p:nvPr>
        </p:nvSpPr>
        <p:spPr>
          <a:xfrm>
            <a:off x="755576" y="1207293"/>
            <a:ext cx="7780337" cy="4525963"/>
          </a:xfrm>
        </p:spPr>
        <p:txBody>
          <a:bodyPr/>
          <a:lstStyle/>
          <a:p>
            <a:pPr marL="0" indent="0">
              <a:buNone/>
            </a:pPr>
            <a:r>
              <a:rPr lang="en-GB" sz="2400" b="1" dirty="0" smtClean="0">
                <a:solidFill>
                  <a:schemeClr val="tx1">
                    <a:lumMod val="65000"/>
                    <a:lumOff val="35000"/>
                  </a:schemeClr>
                </a:solidFill>
              </a:rPr>
              <a:t>Interactive tasks</a:t>
            </a:r>
            <a:endParaRPr lang="en-GB" sz="2400" b="1" dirty="0">
              <a:solidFill>
                <a:schemeClr val="tx1">
                  <a:lumMod val="65000"/>
                  <a:lumOff val="35000"/>
                </a:schemeClr>
              </a:solidFill>
            </a:endParaRP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7140" t="36970" r="2069"/>
          <a:stretch/>
        </p:blipFill>
        <p:spPr bwMode="auto">
          <a:xfrm>
            <a:off x="1691680" y="1700808"/>
            <a:ext cx="6314068" cy="44974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629393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683568" y="332656"/>
            <a:ext cx="7780337" cy="706090"/>
          </a:xfrm>
        </p:spPr>
        <p:txBody>
          <a:bodyPr/>
          <a:lstStyle/>
          <a:p>
            <a:pPr>
              <a:defRPr/>
            </a:pPr>
            <a:r>
              <a:rPr lang="en-US" sz="3200" b="1" dirty="0"/>
              <a:t>Certificate in EMI Skills</a:t>
            </a:r>
            <a:endParaRPr lang="en-US" sz="3200" dirty="0" smtClean="0"/>
          </a:p>
        </p:txBody>
      </p:sp>
      <p:sp>
        <p:nvSpPr>
          <p:cNvPr id="86019" name="Rectangle 3"/>
          <p:cNvSpPr>
            <a:spLocks noGrp="1" noChangeArrowheads="1"/>
          </p:cNvSpPr>
          <p:nvPr>
            <p:ph idx="1"/>
          </p:nvPr>
        </p:nvSpPr>
        <p:spPr>
          <a:xfrm>
            <a:off x="755576" y="1196752"/>
            <a:ext cx="7780337" cy="4525963"/>
          </a:xfrm>
        </p:spPr>
        <p:txBody>
          <a:bodyPr>
            <a:normAutofit/>
          </a:bodyPr>
          <a:lstStyle/>
          <a:p>
            <a:pPr marL="0" indent="0">
              <a:buNone/>
              <a:defRPr/>
            </a:pPr>
            <a:r>
              <a:rPr lang="en-US" sz="2400" b="1" dirty="0">
                <a:solidFill>
                  <a:schemeClr val="tx1">
                    <a:lumMod val="65000"/>
                    <a:lumOff val="35000"/>
                  </a:schemeClr>
                </a:solidFill>
              </a:rPr>
              <a:t>Practical, communicative focus – academic staff learn the language they need to teach with </a:t>
            </a:r>
            <a:r>
              <a:rPr lang="en-US" sz="2400" b="1" dirty="0" smtClean="0">
                <a:solidFill>
                  <a:schemeClr val="tx1">
                    <a:lumMod val="65000"/>
                    <a:lumOff val="35000"/>
                  </a:schemeClr>
                </a:solidFill>
              </a:rPr>
              <a:t>confidence</a:t>
            </a:r>
          </a:p>
          <a:p>
            <a:pPr marL="0" indent="0">
              <a:buNone/>
              <a:defRPr/>
            </a:pPr>
            <a:endParaRPr lang="en-US" sz="1600" b="1" dirty="0" smtClean="0">
              <a:solidFill>
                <a:schemeClr val="tx1">
                  <a:lumMod val="65000"/>
                  <a:lumOff val="35000"/>
                </a:schemeClr>
              </a:solidFill>
            </a:endParaRPr>
          </a:p>
          <a:p>
            <a:pPr>
              <a:defRPr/>
            </a:pPr>
            <a:r>
              <a:rPr lang="en-US" sz="2400" dirty="0" smtClean="0"/>
              <a:t>40-hour course designed to meet the needs of staff in Higher Education</a:t>
            </a:r>
          </a:p>
          <a:p>
            <a:pPr marL="0" indent="0">
              <a:buNone/>
              <a:defRPr/>
            </a:pPr>
            <a:endParaRPr lang="en-US" sz="1600" dirty="0" smtClean="0"/>
          </a:p>
          <a:p>
            <a:pPr>
              <a:defRPr/>
            </a:pPr>
            <a:r>
              <a:rPr lang="en-US" sz="2400" dirty="0" smtClean="0"/>
              <a:t>Online / blended study</a:t>
            </a:r>
          </a:p>
          <a:p>
            <a:pPr marL="0" indent="0">
              <a:buNone/>
              <a:defRPr/>
            </a:pPr>
            <a:endParaRPr lang="en-US" sz="1600" dirty="0" smtClean="0"/>
          </a:p>
          <a:p>
            <a:pPr>
              <a:defRPr/>
            </a:pPr>
            <a:r>
              <a:rPr lang="en-US" sz="2400" dirty="0" smtClean="0"/>
              <a:t>B1 and above language level</a:t>
            </a:r>
            <a:endParaRPr lang="en-US" sz="2400" dirty="0"/>
          </a:p>
        </p:txBody>
      </p:sp>
    </p:spTree>
    <p:extLst>
      <p:ext uri="{BB962C8B-B14F-4D97-AF65-F5344CB8AC3E}">
        <p14:creationId xmlns:p14="http://schemas.microsoft.com/office/powerpoint/2010/main" val="27324330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601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6019">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601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332656"/>
            <a:ext cx="7780337" cy="706090"/>
          </a:xfrm>
        </p:spPr>
        <p:txBody>
          <a:bodyPr/>
          <a:lstStyle/>
          <a:p>
            <a:r>
              <a:rPr lang="en-US" sz="3200" b="1" dirty="0"/>
              <a:t>Certificate in EMI Skills</a:t>
            </a:r>
            <a:endParaRPr lang="en-GB" sz="3200" dirty="0"/>
          </a:p>
        </p:txBody>
      </p:sp>
      <p:sp>
        <p:nvSpPr>
          <p:cNvPr id="3" name="Content Placeholder 2"/>
          <p:cNvSpPr>
            <a:spLocks noGrp="1"/>
          </p:cNvSpPr>
          <p:nvPr>
            <p:ph idx="1"/>
          </p:nvPr>
        </p:nvSpPr>
        <p:spPr>
          <a:xfrm>
            <a:off x="755576" y="1196752"/>
            <a:ext cx="7780337" cy="4525963"/>
          </a:xfrm>
        </p:spPr>
        <p:txBody>
          <a:bodyPr/>
          <a:lstStyle/>
          <a:p>
            <a:pPr marL="0" indent="0">
              <a:buNone/>
            </a:pPr>
            <a:r>
              <a:rPr lang="en-GB" sz="2400" b="1" dirty="0">
                <a:solidFill>
                  <a:schemeClr val="tx1">
                    <a:lumMod val="65000"/>
                    <a:lumOff val="35000"/>
                  </a:schemeClr>
                </a:solidFill>
              </a:rPr>
              <a:t>Core course</a:t>
            </a:r>
            <a:r>
              <a:rPr lang="en-GB" sz="2400" b="1" dirty="0" smtClean="0">
                <a:solidFill>
                  <a:schemeClr val="tx1">
                    <a:lumMod val="65000"/>
                    <a:lumOff val="35000"/>
                  </a:schemeClr>
                </a:solidFill>
              </a:rPr>
              <a:t>:</a:t>
            </a:r>
          </a:p>
          <a:p>
            <a:pPr marL="0" indent="0">
              <a:buNone/>
            </a:pPr>
            <a:endParaRPr lang="en-GB" sz="1600" b="1" dirty="0">
              <a:solidFill>
                <a:schemeClr val="tx1">
                  <a:lumMod val="65000"/>
                  <a:lumOff val="35000"/>
                </a:schemeClr>
              </a:solidFill>
            </a:endParaRPr>
          </a:p>
          <a:p>
            <a:r>
              <a:rPr lang="en-GB" sz="2400" dirty="0" smtClean="0"/>
              <a:t>40 hours of online study</a:t>
            </a:r>
          </a:p>
          <a:p>
            <a:pPr marL="0" indent="0">
              <a:buNone/>
            </a:pPr>
            <a:endParaRPr lang="en-GB" sz="1600" dirty="0" smtClean="0"/>
          </a:p>
          <a:p>
            <a:r>
              <a:rPr lang="en-GB" sz="2400" dirty="0" smtClean="0"/>
              <a:t>8 Modules</a:t>
            </a:r>
          </a:p>
          <a:p>
            <a:pPr marL="0" indent="0">
              <a:buNone/>
            </a:pPr>
            <a:endParaRPr lang="en-GB" sz="1600" dirty="0"/>
          </a:p>
          <a:p>
            <a:pPr marL="0" indent="0">
              <a:buNone/>
            </a:pPr>
            <a:r>
              <a:rPr lang="en-GB" sz="2400" b="1" dirty="0">
                <a:solidFill>
                  <a:schemeClr val="tx1">
                    <a:lumMod val="65000"/>
                    <a:lumOff val="35000"/>
                  </a:schemeClr>
                </a:solidFill>
              </a:rPr>
              <a:t>Blended </a:t>
            </a:r>
            <a:r>
              <a:rPr lang="en-GB" sz="2400" b="1" dirty="0" smtClean="0">
                <a:solidFill>
                  <a:schemeClr val="tx1">
                    <a:lumMod val="65000"/>
                    <a:lumOff val="35000"/>
                  </a:schemeClr>
                </a:solidFill>
              </a:rPr>
              <a:t>course:</a:t>
            </a:r>
          </a:p>
          <a:p>
            <a:pPr marL="0" indent="0">
              <a:buNone/>
            </a:pPr>
            <a:endParaRPr lang="en-GB" sz="1600" b="1" dirty="0">
              <a:solidFill>
                <a:schemeClr val="tx1">
                  <a:lumMod val="65000"/>
                  <a:lumOff val="35000"/>
                </a:schemeClr>
              </a:solidFill>
            </a:endParaRPr>
          </a:p>
          <a:p>
            <a:r>
              <a:rPr lang="en-GB" sz="2400" dirty="0" smtClean="0"/>
              <a:t>24 hours of additional material for face-to-face training</a:t>
            </a:r>
            <a:endParaRPr lang="en-GB" sz="2400" dirty="0"/>
          </a:p>
        </p:txBody>
      </p:sp>
    </p:spTree>
    <p:extLst>
      <p:ext uri="{BB962C8B-B14F-4D97-AF65-F5344CB8AC3E}">
        <p14:creationId xmlns:p14="http://schemas.microsoft.com/office/powerpoint/2010/main" val="24366027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80095" y="332656"/>
            <a:ext cx="7780337" cy="706090"/>
          </a:xfrm>
        </p:spPr>
        <p:txBody>
          <a:bodyPr>
            <a:normAutofit/>
          </a:bodyPr>
          <a:lstStyle/>
          <a:p>
            <a:r>
              <a:rPr lang="en-US" sz="3200" b="1" dirty="0"/>
              <a:t>Certificate in EMI Skills</a:t>
            </a:r>
            <a:endParaRPr lang="en-GB" sz="3200" b="1" dirty="0"/>
          </a:p>
        </p:txBody>
      </p:sp>
      <p:sp>
        <p:nvSpPr>
          <p:cNvPr id="3" name="Content Placeholder 2"/>
          <p:cNvSpPr>
            <a:spLocks noGrp="1"/>
          </p:cNvSpPr>
          <p:nvPr>
            <p:ph idx="1"/>
          </p:nvPr>
        </p:nvSpPr>
        <p:spPr>
          <a:xfrm>
            <a:off x="755576" y="1196752"/>
            <a:ext cx="7780337" cy="4525963"/>
          </a:xfrm>
        </p:spPr>
        <p:txBody>
          <a:bodyPr>
            <a:normAutofit/>
          </a:bodyPr>
          <a:lstStyle/>
          <a:p>
            <a:pPr marL="0" indent="0">
              <a:buNone/>
            </a:pPr>
            <a:r>
              <a:rPr lang="en-GB" sz="2400" b="1" dirty="0" smtClean="0">
                <a:solidFill>
                  <a:schemeClr val="tx1">
                    <a:lumMod val="65000"/>
                    <a:lumOff val="35000"/>
                  </a:schemeClr>
                </a:solidFill>
              </a:rPr>
              <a:t>Content:</a:t>
            </a:r>
          </a:p>
          <a:p>
            <a:pPr marL="0" indent="0">
              <a:buNone/>
            </a:pPr>
            <a:endParaRPr lang="en-GB" sz="1600" b="1" dirty="0" smtClean="0">
              <a:solidFill>
                <a:schemeClr val="tx1">
                  <a:lumMod val="65000"/>
                  <a:lumOff val="35000"/>
                </a:schemeClr>
              </a:solidFill>
            </a:endParaRPr>
          </a:p>
          <a:p>
            <a:pPr marL="0" indent="0">
              <a:buNone/>
            </a:pPr>
            <a:r>
              <a:rPr lang="en-GB" sz="2400" dirty="0" smtClean="0"/>
              <a:t>8 </a:t>
            </a:r>
            <a:r>
              <a:rPr lang="en-GB" sz="2400" dirty="0"/>
              <a:t>Modules </a:t>
            </a:r>
            <a:r>
              <a:rPr lang="en-GB" sz="2400" dirty="0" smtClean="0"/>
              <a:t>of </a:t>
            </a:r>
            <a:r>
              <a:rPr lang="en-GB" sz="2400" dirty="0"/>
              <a:t>study</a:t>
            </a:r>
            <a:r>
              <a:rPr lang="en-GB" sz="2400" dirty="0" smtClean="0"/>
              <a:t>:</a:t>
            </a:r>
          </a:p>
          <a:p>
            <a:pPr marL="0" indent="0">
              <a:buNone/>
            </a:pPr>
            <a:endParaRPr lang="en-GB" sz="1600" dirty="0" smtClean="0"/>
          </a:p>
          <a:p>
            <a:r>
              <a:rPr lang="en-GB" sz="2400" dirty="0"/>
              <a:t>Module 1 – </a:t>
            </a:r>
            <a:r>
              <a:rPr lang="en-GB" sz="2400" dirty="0" smtClean="0"/>
              <a:t>Language for lectures</a:t>
            </a:r>
            <a:endParaRPr lang="en-GB" sz="2400" dirty="0"/>
          </a:p>
          <a:p>
            <a:r>
              <a:rPr lang="en-GB" sz="2400" dirty="0"/>
              <a:t>Module 2 </a:t>
            </a:r>
            <a:r>
              <a:rPr lang="en-GB" sz="2400" dirty="0" smtClean="0"/>
              <a:t>– Language for seminars</a:t>
            </a:r>
            <a:endParaRPr lang="en-GB" sz="2400" dirty="0"/>
          </a:p>
          <a:p>
            <a:r>
              <a:rPr lang="en-GB" sz="2400" dirty="0"/>
              <a:t>Module 3 – </a:t>
            </a:r>
            <a:r>
              <a:rPr lang="en-GB" sz="2400" dirty="0" smtClean="0"/>
              <a:t>Language for small groups and practical 			sessions</a:t>
            </a:r>
          </a:p>
          <a:p>
            <a:r>
              <a:rPr lang="en-GB" sz="2400" dirty="0" smtClean="0"/>
              <a:t>Module 4 – Language for tutorials and supervision</a:t>
            </a:r>
            <a:endParaRPr lang="en-GB" sz="2400" dirty="0"/>
          </a:p>
          <a:p>
            <a:pPr marL="0" indent="0">
              <a:buNone/>
            </a:pPr>
            <a:endParaRPr lang="en-GB" sz="3000" dirty="0"/>
          </a:p>
        </p:txBody>
      </p:sp>
    </p:spTree>
    <p:extLst>
      <p:ext uri="{BB962C8B-B14F-4D97-AF65-F5344CB8AC3E}">
        <p14:creationId xmlns:p14="http://schemas.microsoft.com/office/powerpoint/2010/main" val="25994076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332656"/>
            <a:ext cx="7780337" cy="706090"/>
          </a:xfrm>
        </p:spPr>
        <p:txBody>
          <a:bodyPr>
            <a:normAutofit/>
          </a:bodyPr>
          <a:lstStyle/>
          <a:p>
            <a:r>
              <a:rPr lang="en-US" sz="3200" b="1" dirty="0"/>
              <a:t>Certificate in EMI Skills</a:t>
            </a:r>
            <a:endParaRPr lang="en-GB" sz="3200" b="1" dirty="0"/>
          </a:p>
        </p:txBody>
      </p:sp>
      <p:sp>
        <p:nvSpPr>
          <p:cNvPr id="3" name="Content Placeholder 2"/>
          <p:cNvSpPr>
            <a:spLocks noGrp="1"/>
          </p:cNvSpPr>
          <p:nvPr>
            <p:ph idx="1"/>
          </p:nvPr>
        </p:nvSpPr>
        <p:spPr>
          <a:xfrm>
            <a:off x="755576" y="1196752"/>
            <a:ext cx="7780337" cy="4525963"/>
          </a:xfrm>
        </p:spPr>
        <p:txBody>
          <a:bodyPr>
            <a:normAutofit/>
          </a:bodyPr>
          <a:lstStyle/>
          <a:p>
            <a:pPr marL="0" indent="0">
              <a:buNone/>
            </a:pPr>
            <a:r>
              <a:rPr lang="en-GB" sz="2400" b="1" dirty="0" smtClean="0">
                <a:solidFill>
                  <a:schemeClr val="tx1">
                    <a:lumMod val="65000"/>
                    <a:lumOff val="35000"/>
                  </a:schemeClr>
                </a:solidFill>
              </a:rPr>
              <a:t>Content:</a:t>
            </a:r>
          </a:p>
          <a:p>
            <a:pPr marL="0" indent="0">
              <a:buNone/>
            </a:pPr>
            <a:endParaRPr lang="en-GB" sz="1600" b="1" dirty="0" smtClean="0">
              <a:solidFill>
                <a:schemeClr val="tx1">
                  <a:lumMod val="65000"/>
                  <a:lumOff val="35000"/>
                </a:schemeClr>
              </a:solidFill>
            </a:endParaRPr>
          </a:p>
          <a:p>
            <a:pPr marL="0" indent="0">
              <a:buNone/>
            </a:pPr>
            <a:r>
              <a:rPr lang="en-GB" sz="2400" dirty="0" smtClean="0"/>
              <a:t>8 </a:t>
            </a:r>
            <a:r>
              <a:rPr lang="en-GB" sz="2400" dirty="0"/>
              <a:t>Modules </a:t>
            </a:r>
            <a:r>
              <a:rPr lang="en-GB" sz="2400" dirty="0" smtClean="0"/>
              <a:t>of </a:t>
            </a:r>
            <a:r>
              <a:rPr lang="en-GB" sz="2400" dirty="0"/>
              <a:t>study</a:t>
            </a:r>
            <a:r>
              <a:rPr lang="en-GB" sz="2400" dirty="0" smtClean="0"/>
              <a:t>:</a:t>
            </a:r>
          </a:p>
          <a:p>
            <a:pPr marL="0" indent="0">
              <a:buNone/>
            </a:pPr>
            <a:endParaRPr lang="en-GB" sz="1600" dirty="0" smtClean="0"/>
          </a:p>
          <a:p>
            <a:r>
              <a:rPr lang="en-GB" sz="2400" dirty="0"/>
              <a:t>Module </a:t>
            </a:r>
            <a:r>
              <a:rPr lang="en-GB" sz="2400" dirty="0" smtClean="0"/>
              <a:t>5 </a:t>
            </a:r>
            <a:r>
              <a:rPr lang="en-GB" sz="2400" dirty="0"/>
              <a:t>– </a:t>
            </a:r>
            <a:r>
              <a:rPr lang="en-GB" sz="2400" dirty="0" smtClean="0"/>
              <a:t>Language for online communication</a:t>
            </a:r>
            <a:endParaRPr lang="en-GB" sz="2400" dirty="0"/>
          </a:p>
          <a:p>
            <a:r>
              <a:rPr lang="en-GB" sz="2400" dirty="0"/>
              <a:t>Module </a:t>
            </a:r>
            <a:r>
              <a:rPr lang="en-GB" sz="2400" dirty="0" smtClean="0"/>
              <a:t>6 – Language for evaluation and feedback</a:t>
            </a:r>
            <a:endParaRPr lang="en-GB" sz="2400" dirty="0"/>
          </a:p>
          <a:p>
            <a:r>
              <a:rPr lang="en-GB" sz="2400" dirty="0"/>
              <a:t>Module </a:t>
            </a:r>
            <a:r>
              <a:rPr lang="en-GB" sz="2400" dirty="0" smtClean="0"/>
              <a:t>7 </a:t>
            </a:r>
            <a:r>
              <a:rPr lang="en-GB" sz="2400" dirty="0"/>
              <a:t>– </a:t>
            </a:r>
            <a:r>
              <a:rPr lang="en-GB" sz="2400" dirty="0" smtClean="0"/>
              <a:t>Language for developing and extending 			professional roles</a:t>
            </a:r>
          </a:p>
          <a:p>
            <a:r>
              <a:rPr lang="en-GB" sz="2400" dirty="0" smtClean="0"/>
              <a:t>Module 8 – Language for fulfilling professional 				responsibilities</a:t>
            </a:r>
            <a:endParaRPr lang="en-GB" sz="2400" dirty="0"/>
          </a:p>
          <a:p>
            <a:pPr marL="0" indent="0">
              <a:buNone/>
            </a:pPr>
            <a:endParaRPr lang="en-GB" sz="3000" dirty="0"/>
          </a:p>
        </p:txBody>
      </p:sp>
    </p:spTree>
    <p:extLst>
      <p:ext uri="{BB962C8B-B14F-4D97-AF65-F5344CB8AC3E}">
        <p14:creationId xmlns:p14="http://schemas.microsoft.com/office/powerpoint/2010/main" val="41979628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332656"/>
            <a:ext cx="7780337" cy="778098"/>
          </a:xfrm>
        </p:spPr>
        <p:txBody>
          <a:bodyPr/>
          <a:lstStyle/>
          <a:p>
            <a:r>
              <a:rPr lang="en-US" sz="3200" b="1" dirty="0"/>
              <a:t>Certificate in EMI Skills</a:t>
            </a:r>
            <a:endParaRPr lang="en-GB" sz="3200" dirty="0"/>
          </a:p>
        </p:txBody>
      </p:sp>
      <p:sp>
        <p:nvSpPr>
          <p:cNvPr id="3" name="Content Placeholder 2"/>
          <p:cNvSpPr>
            <a:spLocks noGrp="1"/>
          </p:cNvSpPr>
          <p:nvPr>
            <p:ph idx="1"/>
          </p:nvPr>
        </p:nvSpPr>
        <p:spPr>
          <a:xfrm>
            <a:off x="683568" y="1196752"/>
            <a:ext cx="7780337" cy="4525963"/>
          </a:xfrm>
        </p:spPr>
        <p:txBody>
          <a:bodyPr/>
          <a:lstStyle/>
          <a:p>
            <a:pPr marL="0" indent="0">
              <a:buNone/>
            </a:pPr>
            <a:r>
              <a:rPr lang="en-US" sz="2400" b="1" dirty="0">
                <a:solidFill>
                  <a:schemeClr val="tx1">
                    <a:lumMod val="65000"/>
                    <a:lumOff val="35000"/>
                  </a:schemeClr>
                </a:solidFill>
              </a:rPr>
              <a:t>Helping HE Institutions deliver courses successfully in </a:t>
            </a:r>
            <a:r>
              <a:rPr lang="en-US" sz="2400" b="1" dirty="0" smtClean="0">
                <a:solidFill>
                  <a:schemeClr val="tx1">
                    <a:lumMod val="65000"/>
                    <a:lumOff val="35000"/>
                  </a:schemeClr>
                </a:solidFill>
              </a:rPr>
              <a:t>English</a:t>
            </a:r>
          </a:p>
          <a:p>
            <a:pPr marL="0" indent="0">
              <a:buNone/>
            </a:pPr>
            <a:endParaRPr lang="en-US" sz="1600" b="1" dirty="0" smtClean="0">
              <a:solidFill>
                <a:schemeClr val="tx1">
                  <a:lumMod val="65000"/>
                  <a:lumOff val="35000"/>
                </a:schemeClr>
              </a:solidFill>
            </a:endParaRPr>
          </a:p>
          <a:p>
            <a:r>
              <a:rPr lang="en-GB" sz="2400" dirty="0" smtClean="0"/>
              <a:t>Develop ability to use English effectively</a:t>
            </a:r>
          </a:p>
          <a:p>
            <a:r>
              <a:rPr lang="en-GB" sz="2400" dirty="0" smtClean="0"/>
              <a:t>Improve skills in delivering content in English</a:t>
            </a:r>
          </a:p>
          <a:p>
            <a:pPr marL="0" indent="0">
              <a:buNone/>
            </a:pPr>
            <a:endParaRPr lang="en-GB" sz="2400" dirty="0" smtClean="0"/>
          </a:p>
          <a:p>
            <a:pPr marL="0" indent="0"/>
            <a:r>
              <a:rPr lang="en-GB" sz="2400" dirty="0" smtClean="0"/>
              <a:t> Practical </a:t>
            </a:r>
            <a:r>
              <a:rPr lang="en-GB" sz="2400" dirty="0"/>
              <a:t>	</a:t>
            </a:r>
            <a:r>
              <a:rPr lang="en-GB" sz="2400" dirty="0" smtClean="0"/>
              <a:t>– </a:t>
            </a:r>
            <a:r>
              <a:rPr lang="en-GB" sz="2400" dirty="0"/>
              <a:t>develop </a:t>
            </a:r>
            <a:r>
              <a:rPr lang="en-GB" sz="2400" dirty="0" smtClean="0"/>
              <a:t>teaching skills in English</a:t>
            </a:r>
          </a:p>
          <a:p>
            <a:pPr marL="0" indent="0"/>
            <a:r>
              <a:rPr lang="en-GB" sz="2400" dirty="0" smtClean="0"/>
              <a:t> Scalable </a:t>
            </a:r>
            <a:r>
              <a:rPr lang="en-GB" sz="2400" dirty="0"/>
              <a:t>	</a:t>
            </a:r>
            <a:r>
              <a:rPr lang="en-GB" sz="2400" dirty="0" smtClean="0"/>
              <a:t>– </a:t>
            </a:r>
            <a:r>
              <a:rPr lang="en-GB" sz="2400" dirty="0"/>
              <a:t>reach </a:t>
            </a:r>
            <a:r>
              <a:rPr lang="en-GB" sz="2400" dirty="0" smtClean="0"/>
              <a:t>larger groups</a:t>
            </a:r>
            <a:endParaRPr lang="en-GB" sz="2400" dirty="0"/>
          </a:p>
          <a:p>
            <a:pPr marL="0" indent="0"/>
            <a:r>
              <a:rPr lang="en-GB" sz="2400" dirty="0" smtClean="0"/>
              <a:t> Accessible </a:t>
            </a:r>
            <a:r>
              <a:rPr lang="en-GB" sz="2400" dirty="0"/>
              <a:t>	</a:t>
            </a:r>
            <a:r>
              <a:rPr lang="en-GB" sz="2400" dirty="0" smtClean="0"/>
              <a:t>– </a:t>
            </a:r>
            <a:r>
              <a:rPr lang="en-GB" sz="2400" dirty="0"/>
              <a:t>at B1 </a:t>
            </a:r>
            <a:r>
              <a:rPr lang="en-GB" sz="2400" dirty="0" smtClean="0"/>
              <a:t>level and above</a:t>
            </a:r>
            <a:endParaRPr lang="en-GB" sz="2400" dirty="0"/>
          </a:p>
          <a:p>
            <a:pPr marL="0" indent="0"/>
            <a:r>
              <a:rPr lang="en-GB" sz="2400" dirty="0"/>
              <a:t> </a:t>
            </a:r>
            <a:r>
              <a:rPr lang="en-GB" sz="2400" dirty="0" smtClean="0"/>
              <a:t>Flexible </a:t>
            </a:r>
            <a:r>
              <a:rPr lang="en-GB" sz="2400" dirty="0"/>
              <a:t>	</a:t>
            </a:r>
            <a:r>
              <a:rPr lang="en-GB" sz="2400" dirty="0" smtClean="0"/>
              <a:t>– </a:t>
            </a:r>
            <a:r>
              <a:rPr lang="en-GB" sz="2400" dirty="0"/>
              <a:t>online or blended learning</a:t>
            </a:r>
          </a:p>
          <a:p>
            <a:pPr marL="0" indent="0">
              <a:buNone/>
            </a:pPr>
            <a:endParaRPr lang="en-GB" dirty="0"/>
          </a:p>
        </p:txBody>
      </p:sp>
    </p:spTree>
    <p:extLst>
      <p:ext uri="{BB962C8B-B14F-4D97-AF65-F5344CB8AC3E}">
        <p14:creationId xmlns:p14="http://schemas.microsoft.com/office/powerpoint/2010/main" val="12794089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Two Models</a:t>
            </a:r>
            <a:endParaRPr lang="en-GB" dirty="0"/>
          </a:p>
        </p:txBody>
      </p:sp>
      <p:sp>
        <p:nvSpPr>
          <p:cNvPr id="4" name="Rounded Rectangle 3"/>
          <p:cNvSpPr/>
          <p:nvPr/>
        </p:nvSpPr>
        <p:spPr>
          <a:xfrm>
            <a:off x="1619672" y="2281064"/>
            <a:ext cx="2016224" cy="11521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smtClean="0"/>
              <a:t>Direct </a:t>
            </a:r>
            <a:endParaRPr lang="en-GB" sz="2000" dirty="0"/>
          </a:p>
        </p:txBody>
      </p:sp>
      <p:sp>
        <p:nvSpPr>
          <p:cNvPr id="5" name="Rounded Rectangle 4"/>
          <p:cNvSpPr/>
          <p:nvPr/>
        </p:nvSpPr>
        <p:spPr>
          <a:xfrm>
            <a:off x="5796136" y="2276872"/>
            <a:ext cx="2016224" cy="11521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smtClean="0"/>
              <a:t>Partner</a:t>
            </a:r>
            <a:endParaRPr lang="en-GB" sz="2000" dirty="0"/>
          </a:p>
        </p:txBody>
      </p:sp>
    </p:spTree>
    <p:extLst>
      <p:ext uri="{BB962C8B-B14F-4D97-AF65-F5344CB8AC3E}">
        <p14:creationId xmlns:p14="http://schemas.microsoft.com/office/powerpoint/2010/main" val="40561899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683568" y="1054299"/>
            <a:ext cx="1409700" cy="40005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GB" sz="1400" dirty="0">
                <a:solidFill>
                  <a:srgbClr val="000000"/>
                </a:solidFill>
                <a:effectLst/>
                <a:ea typeface="Calibri"/>
                <a:cs typeface="Times New Roman"/>
              </a:rPr>
              <a:t>Benchmarking</a:t>
            </a:r>
            <a:endParaRPr lang="en-GB" sz="1400" dirty="0">
              <a:effectLst/>
              <a:ea typeface="Calibri"/>
              <a:cs typeface="Times New Roman"/>
            </a:endParaRPr>
          </a:p>
        </p:txBody>
      </p:sp>
      <p:sp>
        <p:nvSpPr>
          <p:cNvPr id="5" name="Rounded Rectangle 4"/>
          <p:cNvSpPr/>
          <p:nvPr/>
        </p:nvSpPr>
        <p:spPr>
          <a:xfrm>
            <a:off x="2926387" y="1054299"/>
            <a:ext cx="3705225" cy="40005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GB" sz="1400" dirty="0">
                <a:solidFill>
                  <a:srgbClr val="000000"/>
                </a:solidFill>
                <a:ea typeface="Calibri"/>
                <a:cs typeface="Times New Roman"/>
              </a:rPr>
              <a:t>Cambridge English Placement Test</a:t>
            </a:r>
          </a:p>
        </p:txBody>
      </p:sp>
      <p:sp>
        <p:nvSpPr>
          <p:cNvPr id="6" name="Rounded Rectangle 5"/>
          <p:cNvSpPr/>
          <p:nvPr/>
        </p:nvSpPr>
        <p:spPr>
          <a:xfrm>
            <a:off x="683567" y="2132856"/>
            <a:ext cx="542925" cy="394335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vert270"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GB" sz="1400" dirty="0">
                <a:solidFill>
                  <a:srgbClr val="000000"/>
                </a:solidFill>
                <a:ea typeface="Calibri"/>
                <a:cs typeface="Times New Roman"/>
              </a:rPr>
              <a:t>Monitoring and Evaluation</a:t>
            </a:r>
          </a:p>
        </p:txBody>
      </p:sp>
      <p:sp>
        <p:nvSpPr>
          <p:cNvPr id="7" name="Rounded Rectangle 6"/>
          <p:cNvSpPr/>
          <p:nvPr/>
        </p:nvSpPr>
        <p:spPr>
          <a:xfrm>
            <a:off x="1388418" y="5733256"/>
            <a:ext cx="6781165" cy="40005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GB" sz="1400">
                <a:solidFill>
                  <a:srgbClr val="000000"/>
                </a:solidFill>
                <a:ea typeface="Calibri"/>
                <a:cs typeface="Times New Roman"/>
              </a:rPr>
              <a:t>Impact Study</a:t>
            </a:r>
          </a:p>
        </p:txBody>
      </p:sp>
      <p:sp>
        <p:nvSpPr>
          <p:cNvPr id="8" name="Rounded Rectangle 7"/>
          <p:cNvSpPr/>
          <p:nvPr/>
        </p:nvSpPr>
        <p:spPr>
          <a:xfrm>
            <a:off x="1835696" y="404664"/>
            <a:ext cx="2286000" cy="400050"/>
          </a:xfrm>
          <a:prstGeom prst="roundRect">
            <a:avLst/>
          </a:prstGeom>
          <a:solidFill>
            <a:srgbClr val="92D050"/>
          </a:solidFill>
          <a:ln w="25400" cap="flat" cmpd="sng" algn="ctr">
            <a:solidFill>
              <a:srgbClr val="00B05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GB" sz="1400" dirty="0">
                <a:solidFill>
                  <a:srgbClr val="000000"/>
                </a:solidFill>
                <a:effectLst/>
                <a:latin typeface="Calibri"/>
                <a:ea typeface="Calibri"/>
                <a:cs typeface="Times New Roman"/>
              </a:rPr>
              <a:t>Language Development</a:t>
            </a:r>
            <a:endParaRPr lang="en-GB" sz="1400" dirty="0">
              <a:effectLst/>
              <a:latin typeface="Calibri"/>
              <a:ea typeface="Calibri"/>
              <a:cs typeface="Times New Roman"/>
            </a:endParaRPr>
          </a:p>
        </p:txBody>
      </p:sp>
      <p:sp>
        <p:nvSpPr>
          <p:cNvPr id="9" name="Rounded Rectangle 8"/>
          <p:cNvSpPr/>
          <p:nvPr/>
        </p:nvSpPr>
        <p:spPr>
          <a:xfrm>
            <a:off x="5105598" y="404664"/>
            <a:ext cx="2466975" cy="400050"/>
          </a:xfrm>
          <a:prstGeom prst="roundRect">
            <a:avLst/>
          </a:prstGeom>
          <a:solidFill>
            <a:schemeClr val="accent4">
              <a:lumMod val="60000"/>
              <a:lumOff val="40000"/>
            </a:schemeClr>
          </a:solidFill>
          <a:ln w="25400" cap="flat" cmpd="sng" algn="ctr">
            <a:solidFill>
              <a:schemeClr val="accent4">
                <a:lumMod val="75000"/>
              </a:scheme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GB" sz="1400" dirty="0">
                <a:solidFill>
                  <a:srgbClr val="000000"/>
                </a:solidFill>
                <a:effectLst/>
                <a:latin typeface="Calibri"/>
                <a:ea typeface="Calibri"/>
                <a:cs typeface="Times New Roman"/>
              </a:rPr>
              <a:t>Methodology Training</a:t>
            </a:r>
            <a:endParaRPr lang="en-GB" sz="1400" dirty="0">
              <a:effectLst/>
              <a:latin typeface="Calibri"/>
              <a:ea typeface="Calibri"/>
              <a:cs typeface="Times New Roman"/>
            </a:endParaRPr>
          </a:p>
        </p:txBody>
      </p:sp>
      <p:sp>
        <p:nvSpPr>
          <p:cNvPr id="10" name="Rounded Rectangle 9"/>
          <p:cNvSpPr/>
          <p:nvPr/>
        </p:nvSpPr>
        <p:spPr>
          <a:xfrm>
            <a:off x="1475656" y="2322612"/>
            <a:ext cx="2131690" cy="400050"/>
          </a:xfrm>
          <a:prstGeom prst="roundRect">
            <a:avLst/>
          </a:prstGeom>
          <a:solidFill>
            <a:srgbClr val="92D050"/>
          </a:solidFill>
          <a:ln w="25400" cap="flat" cmpd="sng" algn="ctr">
            <a:solidFill>
              <a:srgbClr val="00B05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GB" sz="1400" dirty="0">
                <a:solidFill>
                  <a:srgbClr val="000000"/>
                </a:solidFill>
                <a:effectLst/>
                <a:latin typeface="Calibri"/>
                <a:ea typeface="Calibri"/>
                <a:cs typeface="Times New Roman"/>
              </a:rPr>
              <a:t>Language for Teaching A2</a:t>
            </a:r>
            <a:endParaRPr lang="en-GB" sz="1400" dirty="0">
              <a:effectLst/>
              <a:latin typeface="Calibri"/>
              <a:ea typeface="Calibri"/>
              <a:cs typeface="Times New Roman"/>
            </a:endParaRPr>
          </a:p>
        </p:txBody>
      </p:sp>
      <p:sp>
        <p:nvSpPr>
          <p:cNvPr id="11" name="Rounded Rectangle 10"/>
          <p:cNvSpPr/>
          <p:nvPr/>
        </p:nvSpPr>
        <p:spPr>
          <a:xfrm>
            <a:off x="1835696" y="3212976"/>
            <a:ext cx="2131690" cy="400050"/>
          </a:xfrm>
          <a:prstGeom prst="roundRect">
            <a:avLst/>
          </a:prstGeom>
          <a:solidFill>
            <a:srgbClr val="92D050"/>
          </a:solidFill>
          <a:ln w="25400" cap="flat" cmpd="sng" algn="ctr">
            <a:solidFill>
              <a:srgbClr val="00B05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GB" sz="1400" dirty="0">
                <a:solidFill>
                  <a:srgbClr val="000000"/>
                </a:solidFill>
                <a:effectLst/>
                <a:latin typeface="Calibri"/>
                <a:ea typeface="Calibri"/>
                <a:cs typeface="Times New Roman"/>
              </a:rPr>
              <a:t>Language for Teaching </a:t>
            </a:r>
            <a:r>
              <a:rPr lang="en-GB" sz="1400" dirty="0" smtClean="0">
                <a:solidFill>
                  <a:srgbClr val="000000"/>
                </a:solidFill>
                <a:effectLst/>
                <a:latin typeface="Calibri"/>
                <a:ea typeface="Calibri"/>
                <a:cs typeface="Times New Roman"/>
              </a:rPr>
              <a:t>B1</a:t>
            </a:r>
            <a:endParaRPr lang="en-GB" sz="1400" dirty="0">
              <a:effectLst/>
              <a:latin typeface="Calibri"/>
              <a:ea typeface="Calibri"/>
              <a:cs typeface="Times New Roman"/>
            </a:endParaRPr>
          </a:p>
        </p:txBody>
      </p:sp>
      <p:sp>
        <p:nvSpPr>
          <p:cNvPr id="12" name="Rounded Rectangle 11"/>
          <p:cNvSpPr/>
          <p:nvPr/>
        </p:nvSpPr>
        <p:spPr>
          <a:xfrm>
            <a:off x="2188599" y="4104531"/>
            <a:ext cx="2131690" cy="400050"/>
          </a:xfrm>
          <a:prstGeom prst="roundRect">
            <a:avLst/>
          </a:prstGeom>
          <a:solidFill>
            <a:srgbClr val="92D050"/>
          </a:solidFill>
          <a:ln w="25400" cap="flat" cmpd="sng" algn="ctr">
            <a:solidFill>
              <a:srgbClr val="00B05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GB" sz="1400" dirty="0">
                <a:solidFill>
                  <a:srgbClr val="000000"/>
                </a:solidFill>
                <a:effectLst/>
                <a:latin typeface="Calibri"/>
                <a:ea typeface="Calibri"/>
                <a:cs typeface="Times New Roman"/>
              </a:rPr>
              <a:t>Language for Teaching </a:t>
            </a:r>
            <a:r>
              <a:rPr lang="en-GB" sz="1400" dirty="0" smtClean="0">
                <a:solidFill>
                  <a:srgbClr val="000000"/>
                </a:solidFill>
                <a:effectLst/>
                <a:latin typeface="Calibri"/>
                <a:ea typeface="Calibri"/>
                <a:cs typeface="Times New Roman"/>
              </a:rPr>
              <a:t>B2</a:t>
            </a:r>
            <a:endParaRPr lang="en-GB" sz="1400" dirty="0">
              <a:effectLst/>
              <a:latin typeface="Calibri"/>
              <a:ea typeface="Calibri"/>
              <a:cs typeface="Times New Roman"/>
            </a:endParaRPr>
          </a:p>
        </p:txBody>
      </p:sp>
      <p:sp>
        <p:nvSpPr>
          <p:cNvPr id="13" name="Rounded Rectangle 12"/>
          <p:cNvSpPr/>
          <p:nvPr/>
        </p:nvSpPr>
        <p:spPr>
          <a:xfrm>
            <a:off x="2560948" y="4994895"/>
            <a:ext cx="2131690" cy="400050"/>
          </a:xfrm>
          <a:prstGeom prst="roundRect">
            <a:avLst/>
          </a:prstGeom>
          <a:solidFill>
            <a:srgbClr val="92D050"/>
          </a:solidFill>
          <a:ln w="25400" cap="flat" cmpd="sng" algn="ctr">
            <a:solidFill>
              <a:srgbClr val="00B05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GB" sz="1400" dirty="0" smtClean="0">
                <a:solidFill>
                  <a:srgbClr val="000000"/>
                </a:solidFill>
                <a:effectLst/>
                <a:latin typeface="Calibri"/>
                <a:ea typeface="Calibri"/>
                <a:cs typeface="Times New Roman"/>
              </a:rPr>
              <a:t>Cambridge English: First</a:t>
            </a:r>
            <a:endParaRPr lang="en-GB" sz="1400" dirty="0">
              <a:effectLst/>
              <a:latin typeface="Calibri"/>
              <a:ea typeface="Calibri"/>
              <a:cs typeface="Times New Roman"/>
            </a:endParaRPr>
          </a:p>
        </p:txBody>
      </p:sp>
      <p:cxnSp>
        <p:nvCxnSpPr>
          <p:cNvPr id="15" name="Straight Arrow Connector 14"/>
          <p:cNvCxnSpPr>
            <a:endCxn id="10" idx="0"/>
          </p:cNvCxnSpPr>
          <p:nvPr/>
        </p:nvCxnSpPr>
        <p:spPr>
          <a:xfrm flipH="1">
            <a:off x="2541501" y="1454349"/>
            <a:ext cx="1085292" cy="868263"/>
          </a:xfrm>
          <a:prstGeom prst="straightConnector1">
            <a:avLst/>
          </a:prstGeom>
          <a:noFill/>
          <a:ln>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18" name="Straight Arrow Connector 17"/>
          <p:cNvCxnSpPr>
            <a:stCxn id="10" idx="2"/>
            <a:endCxn id="11" idx="0"/>
          </p:cNvCxnSpPr>
          <p:nvPr/>
        </p:nvCxnSpPr>
        <p:spPr>
          <a:xfrm>
            <a:off x="2541501" y="2722662"/>
            <a:ext cx="360040" cy="490314"/>
          </a:xfrm>
          <a:prstGeom prst="straightConnector1">
            <a:avLst/>
          </a:prstGeom>
          <a:noFill/>
          <a:ln>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21" name="Straight Arrow Connector 20"/>
          <p:cNvCxnSpPr/>
          <p:nvPr/>
        </p:nvCxnSpPr>
        <p:spPr>
          <a:xfrm>
            <a:off x="2894404" y="3614217"/>
            <a:ext cx="360040" cy="490314"/>
          </a:xfrm>
          <a:prstGeom prst="straightConnector1">
            <a:avLst/>
          </a:prstGeom>
          <a:noFill/>
          <a:ln>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22" name="Straight Arrow Connector 21"/>
          <p:cNvCxnSpPr/>
          <p:nvPr/>
        </p:nvCxnSpPr>
        <p:spPr>
          <a:xfrm>
            <a:off x="3266753" y="4504581"/>
            <a:ext cx="360040" cy="490314"/>
          </a:xfrm>
          <a:prstGeom prst="straightConnector1">
            <a:avLst/>
          </a:prstGeom>
          <a:noFill/>
          <a:ln>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23" name="Straight Arrow Connector 22"/>
          <p:cNvCxnSpPr/>
          <p:nvPr/>
        </p:nvCxnSpPr>
        <p:spPr>
          <a:xfrm>
            <a:off x="3941676" y="1454349"/>
            <a:ext cx="0" cy="1758627"/>
          </a:xfrm>
          <a:prstGeom prst="straightConnector1">
            <a:avLst/>
          </a:prstGeom>
          <a:noFill/>
          <a:ln>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25" name="Straight Arrow Connector 24"/>
          <p:cNvCxnSpPr/>
          <p:nvPr/>
        </p:nvCxnSpPr>
        <p:spPr>
          <a:xfrm>
            <a:off x="4285501" y="1454349"/>
            <a:ext cx="0" cy="2650182"/>
          </a:xfrm>
          <a:prstGeom prst="straightConnector1">
            <a:avLst/>
          </a:prstGeom>
          <a:noFill/>
          <a:ln>
            <a:tailEnd type="arrow"/>
          </a:ln>
        </p:spPr>
        <p:style>
          <a:lnRef idx="2">
            <a:schemeClr val="accent1">
              <a:shade val="50000"/>
            </a:schemeClr>
          </a:lnRef>
          <a:fillRef idx="1">
            <a:schemeClr val="accent1"/>
          </a:fillRef>
          <a:effectRef idx="0">
            <a:schemeClr val="accent1"/>
          </a:effectRef>
          <a:fontRef idx="minor">
            <a:schemeClr val="lt1"/>
          </a:fontRef>
        </p:style>
      </p:cxnSp>
      <p:sp>
        <p:nvSpPr>
          <p:cNvPr id="28" name="Rounded Rectangle 27"/>
          <p:cNvSpPr/>
          <p:nvPr/>
        </p:nvSpPr>
        <p:spPr>
          <a:xfrm>
            <a:off x="6804248" y="2133637"/>
            <a:ext cx="1771650" cy="400050"/>
          </a:xfrm>
          <a:prstGeom prst="roundRect">
            <a:avLst/>
          </a:prstGeom>
          <a:solidFill>
            <a:schemeClr val="accent4">
              <a:lumMod val="60000"/>
              <a:lumOff val="40000"/>
            </a:schemeClr>
          </a:solidFill>
          <a:ln w="25400" cap="flat" cmpd="sng" algn="ctr">
            <a:solidFill>
              <a:schemeClr val="accent4">
                <a:lumMod val="75000"/>
              </a:scheme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GB" sz="1400">
                <a:solidFill>
                  <a:srgbClr val="000000"/>
                </a:solidFill>
                <a:latin typeface="Calibri"/>
                <a:ea typeface="Calibri"/>
                <a:cs typeface="Times New Roman"/>
              </a:rPr>
              <a:t>Train the Trainer</a:t>
            </a:r>
          </a:p>
        </p:txBody>
      </p:sp>
      <p:sp>
        <p:nvSpPr>
          <p:cNvPr id="29" name="Rounded Rectangle 28"/>
          <p:cNvSpPr/>
          <p:nvPr/>
        </p:nvSpPr>
        <p:spPr>
          <a:xfrm>
            <a:off x="5769376" y="3228975"/>
            <a:ext cx="1771650" cy="400050"/>
          </a:xfrm>
          <a:prstGeom prst="roundRect">
            <a:avLst/>
          </a:prstGeom>
          <a:solidFill>
            <a:schemeClr val="accent4">
              <a:lumMod val="60000"/>
              <a:lumOff val="40000"/>
            </a:schemeClr>
          </a:solidFill>
          <a:ln w="25400" cap="flat" cmpd="sng" algn="ctr">
            <a:solidFill>
              <a:schemeClr val="accent4">
                <a:lumMod val="75000"/>
              </a:scheme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GB" sz="1400">
                <a:solidFill>
                  <a:srgbClr val="000000"/>
                </a:solidFill>
                <a:latin typeface="Calibri"/>
                <a:ea typeface="Calibri"/>
                <a:cs typeface="Times New Roman"/>
              </a:rPr>
              <a:t>CELT-P</a:t>
            </a:r>
          </a:p>
        </p:txBody>
      </p:sp>
      <p:sp>
        <p:nvSpPr>
          <p:cNvPr id="30" name="Rounded Rectangle 29"/>
          <p:cNvSpPr/>
          <p:nvPr/>
        </p:nvSpPr>
        <p:spPr>
          <a:xfrm>
            <a:off x="5769376" y="4099248"/>
            <a:ext cx="1771650" cy="400050"/>
          </a:xfrm>
          <a:prstGeom prst="roundRect">
            <a:avLst/>
          </a:prstGeom>
          <a:solidFill>
            <a:schemeClr val="accent4">
              <a:lumMod val="60000"/>
              <a:lumOff val="40000"/>
            </a:schemeClr>
          </a:solidFill>
          <a:ln w="25400" cap="flat" cmpd="sng" algn="ctr">
            <a:solidFill>
              <a:schemeClr val="accent4">
                <a:lumMod val="75000"/>
              </a:scheme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GB" sz="1400">
                <a:solidFill>
                  <a:srgbClr val="000000"/>
                </a:solidFill>
                <a:latin typeface="Calibri"/>
                <a:ea typeface="Calibri"/>
                <a:cs typeface="Times New Roman"/>
              </a:rPr>
              <a:t>CELT-S</a:t>
            </a:r>
          </a:p>
        </p:txBody>
      </p:sp>
      <p:sp>
        <p:nvSpPr>
          <p:cNvPr id="31" name="Rounded Rectangle 30"/>
          <p:cNvSpPr/>
          <p:nvPr/>
        </p:nvSpPr>
        <p:spPr>
          <a:xfrm>
            <a:off x="5776991" y="4785345"/>
            <a:ext cx="1771650" cy="819150"/>
          </a:xfrm>
          <a:prstGeom prst="roundRect">
            <a:avLst/>
          </a:prstGeom>
          <a:solidFill>
            <a:schemeClr val="accent4">
              <a:lumMod val="60000"/>
              <a:lumOff val="40000"/>
            </a:schemeClr>
          </a:solidFill>
          <a:ln w="25400" cap="flat" cmpd="sng" algn="ctr">
            <a:solidFill>
              <a:schemeClr val="accent4">
                <a:lumMod val="75000"/>
              </a:scheme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GB" sz="1200" dirty="0">
                <a:solidFill>
                  <a:srgbClr val="000000"/>
                </a:solidFill>
                <a:latin typeface="Calibri"/>
                <a:ea typeface="Calibri"/>
                <a:cs typeface="Times New Roman"/>
              </a:rPr>
              <a:t>Advanced and Specialist programmes:                 e.g. ICELT, CLIL, EMI</a:t>
            </a:r>
          </a:p>
        </p:txBody>
      </p:sp>
      <p:cxnSp>
        <p:nvCxnSpPr>
          <p:cNvPr id="32" name="Straight Arrow Connector 31"/>
          <p:cNvCxnSpPr>
            <a:endCxn id="28" idx="0"/>
          </p:cNvCxnSpPr>
          <p:nvPr/>
        </p:nvCxnSpPr>
        <p:spPr>
          <a:xfrm>
            <a:off x="6190890" y="1454349"/>
            <a:ext cx="1499183" cy="679288"/>
          </a:xfrm>
          <a:prstGeom prst="straightConnector1">
            <a:avLst/>
          </a:prstGeom>
          <a:noFill/>
          <a:ln>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35" name="Straight Arrow Connector 34"/>
          <p:cNvCxnSpPr>
            <a:endCxn id="29" idx="0"/>
          </p:cNvCxnSpPr>
          <p:nvPr/>
        </p:nvCxnSpPr>
        <p:spPr>
          <a:xfrm>
            <a:off x="5863969" y="1475929"/>
            <a:ext cx="791232" cy="1753046"/>
          </a:xfrm>
          <a:prstGeom prst="straightConnector1">
            <a:avLst/>
          </a:prstGeom>
          <a:noFill/>
          <a:ln>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37" name="Straight Arrow Connector 36"/>
          <p:cNvCxnSpPr>
            <a:stCxn id="11" idx="3"/>
            <a:endCxn id="29" idx="1"/>
          </p:cNvCxnSpPr>
          <p:nvPr/>
        </p:nvCxnSpPr>
        <p:spPr>
          <a:xfrm>
            <a:off x="3967386" y="3413001"/>
            <a:ext cx="1801990" cy="15999"/>
          </a:xfrm>
          <a:prstGeom prst="straightConnector1">
            <a:avLst/>
          </a:prstGeom>
          <a:noFill/>
          <a:ln>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40" name="Straight Arrow Connector 39"/>
          <p:cNvCxnSpPr>
            <a:stCxn id="11" idx="3"/>
            <a:endCxn id="30" idx="1"/>
          </p:cNvCxnSpPr>
          <p:nvPr/>
        </p:nvCxnSpPr>
        <p:spPr>
          <a:xfrm>
            <a:off x="3967386" y="3413001"/>
            <a:ext cx="1801990" cy="886272"/>
          </a:xfrm>
          <a:prstGeom prst="straightConnector1">
            <a:avLst/>
          </a:prstGeom>
          <a:noFill/>
          <a:ln>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43" name="Straight Arrow Connector 42"/>
          <p:cNvCxnSpPr>
            <a:stCxn id="12" idx="3"/>
            <a:endCxn id="31" idx="1"/>
          </p:cNvCxnSpPr>
          <p:nvPr/>
        </p:nvCxnSpPr>
        <p:spPr>
          <a:xfrm>
            <a:off x="4320289" y="4304556"/>
            <a:ext cx="1456702" cy="890364"/>
          </a:xfrm>
          <a:prstGeom prst="straightConnector1">
            <a:avLst/>
          </a:prstGeom>
          <a:noFill/>
          <a:ln>
            <a:tailEnd type="arrow"/>
          </a:ln>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3878369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7"/>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4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1"/>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28" grpId="0" animBg="1"/>
      <p:bldP spid="29" grpId="0" animBg="1"/>
      <p:bldP spid="30" grpId="0" animBg="1"/>
      <p:bldP spid="31"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9028" y="260648"/>
            <a:ext cx="7780337" cy="706090"/>
          </a:xfrm>
        </p:spPr>
        <p:txBody>
          <a:bodyPr>
            <a:normAutofit/>
          </a:bodyPr>
          <a:lstStyle/>
          <a:p>
            <a:r>
              <a:rPr lang="en-GB" sz="3200" b="1" dirty="0">
                <a:solidFill>
                  <a:schemeClr val="bg2">
                    <a:lumMod val="50000"/>
                  </a:schemeClr>
                </a:solidFill>
              </a:rPr>
              <a:t>Complete Programme</a:t>
            </a:r>
          </a:p>
        </p:txBody>
      </p:sp>
      <p:sp>
        <p:nvSpPr>
          <p:cNvPr id="4" name="Rounded Rectangle 3"/>
          <p:cNvSpPr/>
          <p:nvPr/>
        </p:nvSpPr>
        <p:spPr>
          <a:xfrm>
            <a:off x="741869" y="1388364"/>
            <a:ext cx="2267712" cy="597408"/>
          </a:xfrm>
          <a:prstGeom prst="roundRect">
            <a:avLst/>
          </a:prstGeom>
          <a:solidFill>
            <a:schemeClr val="accent3">
              <a:lumMod val="20000"/>
              <a:lumOff val="80000"/>
            </a:schemeClr>
          </a:solidFill>
          <a:ln>
            <a:solidFill>
              <a:schemeClr val="accent3">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solidFill>
                  <a:schemeClr val="tx1"/>
                </a:solidFill>
              </a:rPr>
              <a:t>Cambridge English Placement Test</a:t>
            </a:r>
            <a:endParaRPr lang="en-GB" dirty="0">
              <a:solidFill>
                <a:schemeClr val="tx1"/>
              </a:solidFill>
            </a:endParaRPr>
          </a:p>
        </p:txBody>
      </p:sp>
      <p:sp>
        <p:nvSpPr>
          <p:cNvPr id="5" name="Right Arrow 4"/>
          <p:cNvSpPr/>
          <p:nvPr/>
        </p:nvSpPr>
        <p:spPr>
          <a:xfrm>
            <a:off x="3174174" y="1600199"/>
            <a:ext cx="365760" cy="173736"/>
          </a:xfrm>
          <a:prstGeom prst="rightArrow">
            <a:avLst/>
          </a:prstGeom>
          <a:solidFill>
            <a:schemeClr val="accent3">
              <a:lumMod val="20000"/>
              <a:lumOff val="80000"/>
            </a:schemeClr>
          </a:solidFill>
          <a:ln>
            <a:solidFill>
              <a:schemeClr val="accent3">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 name="TextBox 5"/>
          <p:cNvSpPr txBox="1"/>
          <p:nvPr/>
        </p:nvSpPr>
        <p:spPr>
          <a:xfrm>
            <a:off x="3797809" y="1388364"/>
            <a:ext cx="4888989" cy="646331"/>
          </a:xfrm>
          <a:prstGeom prst="rect">
            <a:avLst/>
          </a:prstGeom>
          <a:noFill/>
        </p:spPr>
        <p:txBody>
          <a:bodyPr wrap="square" rtlCol="0">
            <a:spAutoFit/>
          </a:bodyPr>
          <a:lstStyle/>
          <a:p>
            <a:pPr marL="285750" indent="-285750">
              <a:buFont typeface="Arial" panose="020B0604020202020204" pitchFamily="34" charset="0"/>
              <a:buChar char="•"/>
            </a:pPr>
            <a:r>
              <a:rPr lang="en-GB" dirty="0" smtClean="0"/>
              <a:t>30-minute computer adaptive test</a:t>
            </a:r>
          </a:p>
          <a:p>
            <a:pPr marL="285750" indent="-285750">
              <a:buFont typeface="Arial" panose="020B0604020202020204" pitchFamily="34" charset="0"/>
              <a:buChar char="•"/>
            </a:pPr>
            <a:r>
              <a:rPr lang="en-GB" dirty="0" smtClean="0"/>
              <a:t>Assesses teachers readiness for CELT-S / CELT-P</a:t>
            </a:r>
            <a:endParaRPr lang="en-GB" dirty="0"/>
          </a:p>
        </p:txBody>
      </p:sp>
      <p:sp>
        <p:nvSpPr>
          <p:cNvPr id="8" name="Rounded Rectangle 7"/>
          <p:cNvSpPr/>
          <p:nvPr/>
        </p:nvSpPr>
        <p:spPr>
          <a:xfrm>
            <a:off x="1272222" y="2343989"/>
            <a:ext cx="2267712" cy="597408"/>
          </a:xfrm>
          <a:prstGeom prst="roundRect">
            <a:avLst/>
          </a:prstGeom>
          <a:solidFill>
            <a:schemeClr val="accent3">
              <a:lumMod val="20000"/>
              <a:lumOff val="80000"/>
            </a:schemeClr>
          </a:solidFill>
          <a:ln>
            <a:solidFill>
              <a:schemeClr val="accent3">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solidFill>
                  <a:schemeClr val="tx1"/>
                </a:solidFill>
              </a:rPr>
              <a:t>Language for Teaching</a:t>
            </a:r>
          </a:p>
        </p:txBody>
      </p:sp>
      <p:sp>
        <p:nvSpPr>
          <p:cNvPr id="9" name="Right Arrow 8"/>
          <p:cNvSpPr/>
          <p:nvPr/>
        </p:nvSpPr>
        <p:spPr>
          <a:xfrm>
            <a:off x="3681984" y="2555825"/>
            <a:ext cx="365760" cy="173736"/>
          </a:xfrm>
          <a:prstGeom prst="rightArrow">
            <a:avLst/>
          </a:prstGeom>
          <a:solidFill>
            <a:schemeClr val="accent3">
              <a:lumMod val="20000"/>
              <a:lumOff val="80000"/>
            </a:schemeClr>
          </a:solidFill>
          <a:ln>
            <a:solidFill>
              <a:schemeClr val="accent3">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TextBox 9"/>
          <p:cNvSpPr txBox="1"/>
          <p:nvPr/>
        </p:nvSpPr>
        <p:spPr>
          <a:xfrm>
            <a:off x="4200143" y="2294180"/>
            <a:ext cx="4639055" cy="646331"/>
          </a:xfrm>
          <a:prstGeom prst="rect">
            <a:avLst/>
          </a:prstGeom>
          <a:noFill/>
        </p:spPr>
        <p:txBody>
          <a:bodyPr wrap="square" rtlCol="0">
            <a:spAutoFit/>
          </a:bodyPr>
          <a:lstStyle/>
          <a:p>
            <a:pPr marL="285750" indent="-285750">
              <a:buFont typeface="Arial" panose="020B0604020202020204" pitchFamily="34" charset="0"/>
              <a:buChar char="•"/>
            </a:pPr>
            <a:r>
              <a:rPr lang="en-GB" dirty="0" smtClean="0"/>
              <a:t>Language development for those below B1</a:t>
            </a:r>
          </a:p>
          <a:p>
            <a:pPr marL="285750" indent="-285750">
              <a:buFont typeface="Arial" panose="020B0604020202020204" pitchFamily="34" charset="0"/>
              <a:buChar char="•"/>
            </a:pPr>
            <a:r>
              <a:rPr lang="en-GB" dirty="0" smtClean="0"/>
              <a:t>Prepares teachers to take CELT-S and CELT-P</a:t>
            </a:r>
            <a:endParaRPr lang="en-GB" dirty="0"/>
          </a:p>
        </p:txBody>
      </p:sp>
      <p:sp>
        <p:nvSpPr>
          <p:cNvPr id="11" name="Rounded Rectangle 10"/>
          <p:cNvSpPr/>
          <p:nvPr/>
        </p:nvSpPr>
        <p:spPr>
          <a:xfrm>
            <a:off x="1657056" y="3275075"/>
            <a:ext cx="2267712" cy="597408"/>
          </a:xfrm>
          <a:prstGeom prst="roundRect">
            <a:avLst/>
          </a:prstGeom>
          <a:solidFill>
            <a:schemeClr val="accent3">
              <a:lumMod val="20000"/>
              <a:lumOff val="80000"/>
            </a:schemeClr>
          </a:solidFill>
          <a:ln>
            <a:solidFill>
              <a:schemeClr val="accent3">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solidFill>
                  <a:schemeClr val="tx1"/>
                </a:solidFill>
              </a:rPr>
              <a:t>Cambridge English: Key; Preliminary; First</a:t>
            </a:r>
          </a:p>
        </p:txBody>
      </p:sp>
      <p:sp>
        <p:nvSpPr>
          <p:cNvPr id="12" name="Right Arrow 11"/>
          <p:cNvSpPr/>
          <p:nvPr/>
        </p:nvSpPr>
        <p:spPr>
          <a:xfrm>
            <a:off x="4645155" y="4408825"/>
            <a:ext cx="365760" cy="173736"/>
          </a:xfrm>
          <a:prstGeom prst="rightArrow">
            <a:avLst/>
          </a:prstGeom>
          <a:solidFill>
            <a:schemeClr val="accent3">
              <a:lumMod val="20000"/>
              <a:lumOff val="80000"/>
            </a:schemeClr>
          </a:solidFill>
          <a:ln>
            <a:solidFill>
              <a:schemeClr val="accent3">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Rounded Rectangle 13"/>
          <p:cNvSpPr/>
          <p:nvPr/>
        </p:nvSpPr>
        <p:spPr>
          <a:xfrm>
            <a:off x="2052314" y="4196989"/>
            <a:ext cx="2267712" cy="597408"/>
          </a:xfrm>
          <a:prstGeom prst="roundRect">
            <a:avLst/>
          </a:prstGeom>
          <a:solidFill>
            <a:schemeClr val="accent3">
              <a:lumMod val="20000"/>
              <a:lumOff val="80000"/>
            </a:schemeClr>
          </a:solidFill>
          <a:ln>
            <a:solidFill>
              <a:schemeClr val="accent3">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solidFill>
                  <a:schemeClr val="tx1"/>
                </a:solidFill>
              </a:rPr>
              <a:t>CELT-P </a:t>
            </a:r>
            <a:r>
              <a:rPr lang="en-GB" dirty="0">
                <a:solidFill>
                  <a:schemeClr val="tx1"/>
                </a:solidFill>
              </a:rPr>
              <a:t>and </a:t>
            </a:r>
            <a:r>
              <a:rPr lang="en-GB" dirty="0" smtClean="0">
                <a:solidFill>
                  <a:schemeClr val="tx1"/>
                </a:solidFill>
              </a:rPr>
              <a:t>CELT-S</a:t>
            </a:r>
            <a:endParaRPr lang="en-GB" dirty="0">
              <a:solidFill>
                <a:schemeClr val="tx1"/>
              </a:solidFill>
            </a:endParaRPr>
          </a:p>
        </p:txBody>
      </p:sp>
      <p:sp>
        <p:nvSpPr>
          <p:cNvPr id="16" name="Right Arrow 15"/>
          <p:cNvSpPr/>
          <p:nvPr/>
        </p:nvSpPr>
        <p:spPr>
          <a:xfrm>
            <a:off x="4143437" y="3486912"/>
            <a:ext cx="365760" cy="173736"/>
          </a:xfrm>
          <a:prstGeom prst="rightArrow">
            <a:avLst/>
          </a:prstGeom>
          <a:solidFill>
            <a:schemeClr val="accent3">
              <a:lumMod val="20000"/>
              <a:lumOff val="80000"/>
            </a:schemeClr>
          </a:solidFill>
          <a:ln>
            <a:solidFill>
              <a:schemeClr val="accent3">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7" name="TextBox 16"/>
          <p:cNvSpPr txBox="1"/>
          <p:nvPr/>
        </p:nvSpPr>
        <p:spPr>
          <a:xfrm>
            <a:off x="4596385" y="3226152"/>
            <a:ext cx="4242814" cy="646331"/>
          </a:xfrm>
          <a:prstGeom prst="rect">
            <a:avLst/>
          </a:prstGeom>
          <a:noFill/>
        </p:spPr>
        <p:txBody>
          <a:bodyPr wrap="square" rtlCol="0">
            <a:spAutoFit/>
          </a:bodyPr>
          <a:lstStyle/>
          <a:p>
            <a:pPr marL="285750" indent="-285750">
              <a:buFont typeface="Arial" panose="020B0604020202020204" pitchFamily="34" charset="0"/>
              <a:buChar char="•"/>
            </a:pPr>
            <a:r>
              <a:rPr lang="en-GB" dirty="0"/>
              <a:t>Certify teachers’ achievement of the required language </a:t>
            </a:r>
            <a:r>
              <a:rPr lang="en-GB" dirty="0" smtClean="0"/>
              <a:t>level</a:t>
            </a:r>
          </a:p>
        </p:txBody>
      </p:sp>
      <p:sp>
        <p:nvSpPr>
          <p:cNvPr id="19" name="TextBox 18"/>
          <p:cNvSpPr txBox="1"/>
          <p:nvPr/>
        </p:nvSpPr>
        <p:spPr>
          <a:xfrm>
            <a:off x="5181793" y="4172527"/>
            <a:ext cx="3651277" cy="646331"/>
          </a:xfrm>
          <a:prstGeom prst="rect">
            <a:avLst/>
          </a:prstGeom>
          <a:noFill/>
        </p:spPr>
        <p:txBody>
          <a:bodyPr wrap="square" rtlCol="0">
            <a:spAutoFit/>
          </a:bodyPr>
          <a:lstStyle/>
          <a:p>
            <a:pPr marL="285750" indent="-285750">
              <a:buFont typeface="Arial" panose="020B0604020202020204" pitchFamily="34" charset="0"/>
              <a:buChar char="•"/>
            </a:pPr>
            <a:r>
              <a:rPr lang="en-GB" dirty="0" smtClean="0"/>
              <a:t>Enhance teachers’ classroom teaching with CELT– P and CELT-S</a:t>
            </a:r>
          </a:p>
        </p:txBody>
      </p:sp>
      <p:sp>
        <p:nvSpPr>
          <p:cNvPr id="15" name="Rounded Rectangle 14"/>
          <p:cNvSpPr/>
          <p:nvPr/>
        </p:nvSpPr>
        <p:spPr>
          <a:xfrm>
            <a:off x="2406078" y="5085184"/>
            <a:ext cx="2267712" cy="597408"/>
          </a:xfrm>
          <a:prstGeom prst="roundRect">
            <a:avLst/>
          </a:prstGeom>
          <a:solidFill>
            <a:schemeClr val="accent3">
              <a:lumMod val="20000"/>
              <a:lumOff val="80000"/>
            </a:schemeClr>
          </a:solidFill>
          <a:ln>
            <a:solidFill>
              <a:schemeClr val="accent3">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solidFill>
                  <a:schemeClr val="tx1"/>
                </a:solidFill>
              </a:rPr>
              <a:t>ICELT / Delta</a:t>
            </a:r>
            <a:endParaRPr lang="en-GB" dirty="0">
              <a:solidFill>
                <a:schemeClr val="tx1"/>
              </a:solidFill>
            </a:endParaRPr>
          </a:p>
        </p:txBody>
      </p:sp>
      <p:sp>
        <p:nvSpPr>
          <p:cNvPr id="18" name="Right Arrow 17"/>
          <p:cNvSpPr/>
          <p:nvPr/>
        </p:nvSpPr>
        <p:spPr>
          <a:xfrm>
            <a:off x="4885950" y="5297020"/>
            <a:ext cx="365760" cy="173736"/>
          </a:xfrm>
          <a:prstGeom prst="rightArrow">
            <a:avLst/>
          </a:prstGeom>
          <a:solidFill>
            <a:schemeClr val="accent3">
              <a:lumMod val="20000"/>
              <a:lumOff val="80000"/>
            </a:schemeClr>
          </a:solidFill>
          <a:ln>
            <a:solidFill>
              <a:schemeClr val="accent3">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0" name="TextBox 19"/>
          <p:cNvSpPr txBox="1"/>
          <p:nvPr/>
        </p:nvSpPr>
        <p:spPr>
          <a:xfrm>
            <a:off x="5339502" y="5060722"/>
            <a:ext cx="3499698" cy="646331"/>
          </a:xfrm>
          <a:prstGeom prst="rect">
            <a:avLst/>
          </a:prstGeom>
          <a:noFill/>
        </p:spPr>
        <p:txBody>
          <a:bodyPr wrap="square" rtlCol="0">
            <a:spAutoFit/>
          </a:bodyPr>
          <a:lstStyle/>
          <a:p>
            <a:pPr marL="285750" indent="-285750">
              <a:buFont typeface="Arial" panose="020B0604020202020204" pitchFamily="34" charset="0"/>
              <a:buChar char="•"/>
            </a:pPr>
            <a:r>
              <a:rPr lang="en-GB" dirty="0" smtClean="0"/>
              <a:t>Teachers progress to higher level training and qualifications</a:t>
            </a:r>
          </a:p>
        </p:txBody>
      </p:sp>
    </p:spTree>
    <p:extLst>
      <p:ext uri="{BB962C8B-B14F-4D97-AF65-F5344CB8AC3E}">
        <p14:creationId xmlns:p14="http://schemas.microsoft.com/office/powerpoint/2010/main" val="1806275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8" grpId="0" animBg="1"/>
      <p:bldP spid="9" grpId="0" animBg="1"/>
      <p:bldP spid="10" grpId="0"/>
      <p:bldP spid="11" grpId="0" animBg="1"/>
      <p:bldP spid="12" grpId="0" animBg="1"/>
      <p:bldP spid="14" grpId="0" animBg="1"/>
      <p:bldP spid="16" grpId="0" animBg="1"/>
      <p:bldP spid="17" grpId="0"/>
      <p:bldP spid="19" grpId="0"/>
      <p:bldP spid="15" grpId="0" animBg="1"/>
      <p:bldP spid="18" grpId="0" animBg="1"/>
      <p:bldP spid="20"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Any questions?</a:t>
            </a:r>
            <a:endParaRPr lang="en-GB" dirty="0"/>
          </a:p>
        </p:txBody>
      </p:sp>
    </p:spTree>
    <p:extLst>
      <p:ext uri="{BB962C8B-B14F-4D97-AF65-F5344CB8AC3E}">
        <p14:creationId xmlns:p14="http://schemas.microsoft.com/office/powerpoint/2010/main" val="12335828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36512" y="-20538"/>
            <a:ext cx="2910904" cy="68785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3" name="TextBox 12"/>
          <p:cNvSpPr txBox="1"/>
          <p:nvPr/>
        </p:nvSpPr>
        <p:spPr>
          <a:xfrm>
            <a:off x="107505" y="1427870"/>
            <a:ext cx="2664296" cy="954107"/>
          </a:xfrm>
          <a:prstGeom prst="rect">
            <a:avLst/>
          </a:prstGeom>
          <a:noFill/>
        </p:spPr>
        <p:txBody>
          <a:bodyPr wrap="square" rtlCol="0">
            <a:spAutoFit/>
          </a:bodyPr>
          <a:lstStyle/>
          <a:p>
            <a:pPr algn="ctr"/>
            <a:r>
              <a:rPr lang="it-IT" sz="2800" b="1" dirty="0" smtClean="0">
                <a:solidFill>
                  <a:prstClr val="white"/>
                </a:solidFill>
              </a:rPr>
              <a:t>Teacher Development </a:t>
            </a:r>
            <a:endParaRPr lang="en-GB" sz="2800" b="1" dirty="0">
              <a:solidFill>
                <a:prstClr val="white"/>
              </a:solidFill>
            </a:endParaRPr>
          </a:p>
        </p:txBody>
      </p:sp>
      <p:cxnSp>
        <p:nvCxnSpPr>
          <p:cNvPr id="16" name="Straight Connector 15"/>
          <p:cNvCxnSpPr/>
          <p:nvPr/>
        </p:nvCxnSpPr>
        <p:spPr>
          <a:xfrm>
            <a:off x="274951" y="1308363"/>
            <a:ext cx="232940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54238" y="2995594"/>
            <a:ext cx="232940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4392" y="697289"/>
            <a:ext cx="8168805" cy="5442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07505" y="3172906"/>
            <a:ext cx="2664296" cy="707886"/>
          </a:xfrm>
          <a:prstGeom prst="rect">
            <a:avLst/>
          </a:prstGeom>
          <a:noFill/>
        </p:spPr>
        <p:txBody>
          <a:bodyPr wrap="square" rtlCol="0">
            <a:spAutoFit/>
          </a:bodyPr>
          <a:lstStyle/>
          <a:p>
            <a:pPr algn="ctr"/>
            <a:r>
              <a:rPr lang="en-GB" sz="2000" dirty="0" smtClean="0">
                <a:solidFill>
                  <a:prstClr val="white"/>
                </a:solidFill>
              </a:rPr>
              <a:t>The Digital Framework for teachers</a:t>
            </a:r>
            <a:endParaRPr lang="en-GB" sz="2000" dirty="0">
              <a:solidFill>
                <a:prstClr val="white"/>
              </a:solidFill>
            </a:endParaRPr>
          </a:p>
        </p:txBody>
      </p:sp>
      <p:pic>
        <p:nvPicPr>
          <p:cNvPr id="8" name="Picture 2" descr="http://cdn5.beinggeeks.com/wp-content/uploads/2016/07/tablet-hands-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3640" y="1258818"/>
            <a:ext cx="3240360" cy="172819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33967" y="3418730"/>
            <a:ext cx="3308436" cy="20405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2838002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253250"/>
            <a:ext cx="8425363" cy="5918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411760" y="5374808"/>
            <a:ext cx="4752528" cy="523220"/>
          </a:xfrm>
          <a:prstGeom prst="rect">
            <a:avLst/>
          </a:prstGeom>
          <a:solidFill>
            <a:schemeClr val="bg1"/>
          </a:solidFill>
        </p:spPr>
        <p:txBody>
          <a:bodyPr wrap="square">
            <a:spAutoFit/>
          </a:bodyPr>
          <a:lstStyle/>
          <a:p>
            <a:pPr algn="ctr"/>
            <a:r>
              <a:rPr lang="en-GB" sz="2800" b="1" dirty="0">
                <a:solidFill>
                  <a:prstClr val="black"/>
                </a:solidFill>
              </a:rPr>
              <a:t>thedigitalteacher.com</a:t>
            </a:r>
          </a:p>
        </p:txBody>
      </p:sp>
    </p:spTree>
    <p:extLst>
      <p:ext uri="{BB962C8B-B14F-4D97-AF65-F5344CB8AC3E}">
        <p14:creationId xmlns:p14="http://schemas.microsoft.com/office/powerpoint/2010/main" val="398861263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outVertical)">
                                      <p:cBhvr>
                                        <p:cTn id="7" dur="125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3231165" y="269229"/>
            <a:ext cx="2880000" cy="288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 name="TextBox 3"/>
          <p:cNvSpPr txBox="1"/>
          <p:nvPr/>
        </p:nvSpPr>
        <p:spPr>
          <a:xfrm>
            <a:off x="3491880" y="1127646"/>
            <a:ext cx="2448272" cy="1077218"/>
          </a:xfrm>
          <a:prstGeom prst="rect">
            <a:avLst/>
          </a:prstGeom>
          <a:noFill/>
        </p:spPr>
        <p:txBody>
          <a:bodyPr wrap="square" rtlCol="0">
            <a:spAutoFit/>
          </a:bodyPr>
          <a:lstStyle/>
          <a:p>
            <a:pPr algn="ctr"/>
            <a:r>
              <a:rPr lang="en-GB" sz="3200" b="1" dirty="0" smtClean="0">
                <a:solidFill>
                  <a:prstClr val="white"/>
                </a:solidFill>
              </a:rPr>
              <a:t>Knowledge, Skills &amp; Tools</a:t>
            </a:r>
            <a:endParaRPr lang="en-GB" sz="3200" b="1" dirty="0">
              <a:solidFill>
                <a:prstClr val="white"/>
              </a:solidFill>
            </a:endParaRPr>
          </a:p>
        </p:txBody>
      </p:sp>
      <p:sp>
        <p:nvSpPr>
          <p:cNvPr id="6" name="Oval 5"/>
          <p:cNvSpPr/>
          <p:nvPr/>
        </p:nvSpPr>
        <p:spPr>
          <a:xfrm>
            <a:off x="1043608" y="3094232"/>
            <a:ext cx="2880000" cy="2880000"/>
          </a:xfrm>
          <a:prstGeom prst="ellipse">
            <a:avLst/>
          </a:prstGeom>
          <a:solidFill>
            <a:srgbClr val="C81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 name="TextBox 6"/>
          <p:cNvSpPr txBox="1"/>
          <p:nvPr/>
        </p:nvSpPr>
        <p:spPr>
          <a:xfrm>
            <a:off x="1187624" y="4048588"/>
            <a:ext cx="2475589" cy="1077218"/>
          </a:xfrm>
          <a:prstGeom prst="rect">
            <a:avLst/>
          </a:prstGeom>
          <a:noFill/>
        </p:spPr>
        <p:txBody>
          <a:bodyPr wrap="square" rtlCol="0">
            <a:spAutoFit/>
          </a:bodyPr>
          <a:lstStyle/>
          <a:p>
            <a:pPr algn="ctr"/>
            <a:r>
              <a:rPr lang="en-GB" sz="3200" b="1" dirty="0" smtClean="0">
                <a:solidFill>
                  <a:prstClr val="white"/>
                </a:solidFill>
              </a:rPr>
              <a:t>Recognition for training </a:t>
            </a:r>
            <a:endParaRPr lang="en-GB" sz="3200" b="1" dirty="0">
              <a:solidFill>
                <a:prstClr val="white"/>
              </a:solidFill>
            </a:endParaRPr>
          </a:p>
        </p:txBody>
      </p:sp>
      <p:sp>
        <p:nvSpPr>
          <p:cNvPr id="9" name="Oval 8"/>
          <p:cNvSpPr/>
          <p:nvPr/>
        </p:nvSpPr>
        <p:spPr>
          <a:xfrm>
            <a:off x="5220392" y="3140968"/>
            <a:ext cx="2880000" cy="2880000"/>
          </a:xfrm>
          <a:prstGeom prst="ellipse">
            <a:avLst/>
          </a:prstGeom>
          <a:solidFill>
            <a:srgbClr val="009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solidFill>
                <a:prstClr val="white"/>
              </a:solidFill>
            </a:endParaRPr>
          </a:p>
        </p:txBody>
      </p:sp>
      <p:sp>
        <p:nvSpPr>
          <p:cNvPr id="10" name="TextBox 9"/>
          <p:cNvSpPr txBox="1"/>
          <p:nvPr/>
        </p:nvSpPr>
        <p:spPr>
          <a:xfrm>
            <a:off x="5580112" y="3802367"/>
            <a:ext cx="2160240" cy="1569660"/>
          </a:xfrm>
          <a:prstGeom prst="rect">
            <a:avLst/>
          </a:prstGeom>
          <a:noFill/>
        </p:spPr>
        <p:txBody>
          <a:bodyPr wrap="square" rtlCol="0">
            <a:spAutoFit/>
          </a:bodyPr>
          <a:lstStyle/>
          <a:p>
            <a:pPr algn="ctr"/>
            <a:r>
              <a:rPr lang="en-GB" sz="3200" b="1" dirty="0" smtClean="0">
                <a:solidFill>
                  <a:prstClr val="white"/>
                </a:solidFill>
              </a:rPr>
              <a:t>Training </a:t>
            </a:r>
          </a:p>
          <a:p>
            <a:pPr algn="ctr"/>
            <a:r>
              <a:rPr lang="en-GB" sz="3200" b="1" dirty="0" smtClean="0">
                <a:solidFill>
                  <a:prstClr val="white"/>
                </a:solidFill>
              </a:rPr>
              <a:t>for each component  </a:t>
            </a:r>
            <a:endParaRPr lang="en-GB" sz="3200" b="1" dirty="0">
              <a:solidFill>
                <a:prstClr val="white"/>
              </a:solidFill>
            </a:endParaRPr>
          </a:p>
        </p:txBody>
      </p:sp>
      <p:cxnSp>
        <p:nvCxnSpPr>
          <p:cNvPr id="8" name="Straight Arrow Connector 7"/>
          <p:cNvCxnSpPr/>
          <p:nvPr/>
        </p:nvCxnSpPr>
        <p:spPr>
          <a:xfrm>
            <a:off x="6156176" y="2348880"/>
            <a:ext cx="504056" cy="532320"/>
          </a:xfrm>
          <a:prstGeom prst="straightConnector1">
            <a:avLst/>
          </a:prstGeom>
          <a:ln w="57150">
            <a:solidFill>
              <a:schemeClr val="tx1">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4165869" y="4581128"/>
            <a:ext cx="694163" cy="0"/>
          </a:xfrm>
          <a:prstGeom prst="straightConnector1">
            <a:avLst/>
          </a:prstGeom>
          <a:ln w="57150">
            <a:solidFill>
              <a:schemeClr val="tx1">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2627784" y="2276872"/>
            <a:ext cx="468052" cy="532320"/>
          </a:xfrm>
          <a:prstGeom prst="straightConnector1">
            <a:avLst/>
          </a:prstGeom>
          <a:ln w="57150">
            <a:solidFill>
              <a:schemeClr val="tx1">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393022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6" grpId="0" animBg="1"/>
      <p:bldP spid="7" grpId="0"/>
      <p:bldP spid="9" grpId="0" animBg="1"/>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Cambridge English">
      <a:dk1>
        <a:sysClr val="windowText" lastClr="000000"/>
      </a:dk1>
      <a:lt1>
        <a:sysClr val="window" lastClr="FFFFFF"/>
      </a:lt1>
      <a:dk2>
        <a:srgbClr val="00A4A1"/>
      </a:dk2>
      <a:lt2>
        <a:srgbClr val="FFFFFF"/>
      </a:lt2>
      <a:accent1>
        <a:srgbClr val="00A4A1"/>
      </a:accent1>
      <a:accent2>
        <a:srgbClr val="C81F66"/>
      </a:accent2>
      <a:accent3>
        <a:srgbClr val="009FDA"/>
      </a:accent3>
      <a:accent4>
        <a:srgbClr val="FFC000"/>
      </a:accent4>
      <a:accent5>
        <a:srgbClr val="FFC000"/>
      </a:accent5>
      <a:accent6>
        <a:srgbClr val="FFC000"/>
      </a:accent6>
      <a:hlink>
        <a:srgbClr val="C81F66"/>
      </a:hlink>
      <a:folHlink>
        <a:srgbClr val="C81F6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Cambridge English">
      <a:dk1>
        <a:sysClr val="windowText" lastClr="000000"/>
      </a:dk1>
      <a:lt1>
        <a:sysClr val="window" lastClr="FFFFFF"/>
      </a:lt1>
      <a:dk2>
        <a:srgbClr val="00A4A1"/>
      </a:dk2>
      <a:lt2>
        <a:srgbClr val="FFFFFF"/>
      </a:lt2>
      <a:accent1>
        <a:srgbClr val="00A4A1"/>
      </a:accent1>
      <a:accent2>
        <a:srgbClr val="C81F66"/>
      </a:accent2>
      <a:accent3>
        <a:srgbClr val="009FDA"/>
      </a:accent3>
      <a:accent4>
        <a:srgbClr val="FFC000"/>
      </a:accent4>
      <a:accent5>
        <a:srgbClr val="FFC000"/>
      </a:accent5>
      <a:accent6>
        <a:srgbClr val="FFC000"/>
      </a:accent6>
      <a:hlink>
        <a:srgbClr val="C81F66"/>
      </a:hlink>
      <a:folHlink>
        <a:srgbClr val="C81F6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4164</TotalTime>
  <Words>3172</Words>
  <Application>Microsoft Office PowerPoint</Application>
  <PresentationFormat>On-screen Show (4:3)</PresentationFormat>
  <Paragraphs>507</Paragraphs>
  <Slides>69</Slides>
  <Notes>61</Notes>
  <HiddenSlides>15</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69</vt:i4>
      </vt:variant>
    </vt:vector>
  </HeadingPairs>
  <TitlesOfParts>
    <vt:vector size="74" baseType="lpstr">
      <vt:lpstr>Arial</vt:lpstr>
      <vt:lpstr>Calibri</vt:lpstr>
      <vt:lpstr>Times New Roman</vt:lpstr>
      <vt:lpstr>Office Theme</vt:lpstr>
      <vt:lpstr>1_Office Theme</vt:lpstr>
      <vt:lpstr>PowerPoint Presentation</vt:lpstr>
      <vt:lpstr>PowerPoint Presentation</vt:lpstr>
      <vt:lpstr>PowerPoint Presentation</vt:lpstr>
      <vt:lpstr>The Cambridge English Teaching Framework</vt:lpstr>
      <vt:lpstr>PowerPoint Presentation</vt:lpstr>
      <vt:lpstr>Profiles</vt:lpstr>
      <vt:lpstr>PowerPoint Presentation</vt:lpstr>
      <vt:lpstr>PowerPoint Presentation</vt:lpstr>
      <vt:lpstr>PowerPoint Presentation</vt:lpstr>
      <vt:lpstr>The Cambridge English digital framework for teachers</vt:lpstr>
      <vt:lpstr>PowerPoint Presentation</vt:lpstr>
      <vt:lpstr>The framework</vt:lpstr>
      <vt:lpstr>The framework</vt:lpstr>
      <vt:lpstr>Assess your level</vt:lpstr>
      <vt:lpstr>Assess your level            Setting up &amp; managing f2f learning </vt:lpstr>
      <vt:lpstr>Assess your level     Setting up &amp; managing f2f learning </vt:lpstr>
      <vt:lpstr>Courses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Language for Teaching</vt:lpstr>
      <vt:lpstr>Language for Teaching</vt:lpstr>
      <vt:lpstr>Language for Teaching</vt:lpstr>
      <vt:lpstr>PowerPoint Presentation</vt:lpstr>
      <vt:lpstr>CELT-P and CELT-S</vt:lpstr>
      <vt:lpstr>CELT-P and CELT-S</vt:lpstr>
      <vt:lpstr>PowerPoint Presentation</vt:lpstr>
      <vt:lpstr>CELT-P</vt:lpstr>
      <vt:lpstr>CELT-P</vt:lpstr>
      <vt:lpstr>CELT-P</vt:lpstr>
      <vt:lpstr>CELT-P</vt:lpstr>
      <vt:lpstr>PowerPoint Presentation</vt:lpstr>
      <vt:lpstr>CELT-S</vt:lpstr>
      <vt:lpstr>CELT-S</vt:lpstr>
      <vt:lpstr>CELT-S</vt:lpstr>
      <vt:lpstr>CELT-S</vt:lpstr>
      <vt:lpstr>CELT-S</vt:lpstr>
      <vt:lpstr>CELT-S</vt:lpstr>
      <vt:lpstr>CELT-S</vt:lpstr>
      <vt:lpstr>CELT-S</vt:lpstr>
      <vt:lpstr>CELT-S</vt:lpstr>
      <vt:lpstr>CELT-S</vt:lpstr>
      <vt:lpstr>CELT-S and CELT-P</vt:lpstr>
      <vt:lpstr>PowerPoint Presentation</vt:lpstr>
      <vt:lpstr>Train the Trainer</vt:lpstr>
      <vt:lpstr>Train the Trainer</vt:lpstr>
      <vt:lpstr>Train the Trainer</vt:lpstr>
      <vt:lpstr>Local Course Administrator</vt:lpstr>
      <vt:lpstr>PowerPoint Presentation</vt:lpstr>
      <vt:lpstr>Certificate in EMI Skills</vt:lpstr>
      <vt:lpstr>Certificate in EMI Skills</vt:lpstr>
      <vt:lpstr>PowerPoint Presentation</vt:lpstr>
      <vt:lpstr>Certificate in EMI Skills</vt:lpstr>
      <vt:lpstr>Certificate in EMI Skills</vt:lpstr>
      <vt:lpstr>Certificate in EMI Skills</vt:lpstr>
      <vt:lpstr>Certificate in EMI Skills</vt:lpstr>
      <vt:lpstr>Certificate in EMI Skills</vt:lpstr>
      <vt:lpstr>Certificate in EMI Skills</vt:lpstr>
      <vt:lpstr>Certificate in EMI Skills</vt:lpstr>
      <vt:lpstr>Certificate in EMI Skills</vt:lpstr>
      <vt:lpstr>Certificate in EMI Skills</vt:lpstr>
      <vt:lpstr>Two Models</vt:lpstr>
      <vt:lpstr>PowerPoint Presentation</vt:lpstr>
      <vt:lpstr>Complete Programme</vt:lpstr>
      <vt:lpstr>Any questions?</vt:lpstr>
    </vt:vector>
  </TitlesOfParts>
  <Company>Cambridge Assessment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Amy Shaw</dc:creator>
  <cp:lastModifiedBy>Rodica Cherciu</cp:lastModifiedBy>
  <cp:revision>133</cp:revision>
  <cp:lastPrinted>2017-06-26T08:36:15Z</cp:lastPrinted>
  <dcterms:created xsi:type="dcterms:W3CDTF">2015-12-08T08:04:54Z</dcterms:created>
  <dcterms:modified xsi:type="dcterms:W3CDTF">2017-07-13T11:30:58Z</dcterms:modified>
</cp:coreProperties>
</file>