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8F1"/>
    <a:srgbClr val="002D89"/>
    <a:srgbClr val="C463A1"/>
    <a:srgbClr val="15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6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AA765-D852-AD4B-96B8-A7563459FEAF}" type="datetimeFigureOut">
              <a:rPr lang="ro-RO" smtClean="0"/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27822-144B-E542-BB26-0CEC336737EE}" type="slidenum">
              <a:rPr lang="ro-RO" smtClean="0"/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27822-144B-E542-BB26-0CEC336737EE}" type="slidenum">
              <a:rPr lang="ro-RO" smtClean="0"/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3279-5CAC-D649-8476-F7D8EA795207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86E9-1D61-804F-A0CD-1DEAFD81C5A1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3279-5CAC-D649-8476-F7D8EA795207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86E9-1D61-804F-A0CD-1DEAFD81C5A1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3279-5CAC-D649-8476-F7D8EA795207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86E9-1D61-804F-A0CD-1DEAFD81C5A1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3279-5CAC-D649-8476-F7D8EA795207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86E9-1D61-804F-A0CD-1DEAFD81C5A1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3279-5CAC-D649-8476-F7D8EA795207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86E9-1D61-804F-A0CD-1DEAFD81C5A1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3279-5CAC-D649-8476-F7D8EA795207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86E9-1D61-804F-A0CD-1DEAFD81C5A1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3279-5CAC-D649-8476-F7D8EA795207}" type="datetimeFigureOut">
              <a:rPr lang="ro-RO" smtClean="0"/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86E9-1D61-804F-A0CD-1DEAFD81C5A1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3279-5CAC-D649-8476-F7D8EA795207}" type="datetimeFigureOut">
              <a:rPr lang="ro-RO" smtClean="0"/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86E9-1D61-804F-A0CD-1DEAFD81C5A1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3279-5CAC-D649-8476-F7D8EA795207}" type="datetimeFigureOut">
              <a:rPr lang="ro-RO" smtClean="0"/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86E9-1D61-804F-A0CD-1DEAFD81C5A1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3279-5CAC-D649-8476-F7D8EA795207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86E9-1D61-804F-A0CD-1DEAFD81C5A1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3279-5CAC-D649-8476-F7D8EA795207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86E9-1D61-804F-A0CD-1DEAFD81C5A1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33279-5CAC-D649-8476-F7D8EA795207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086E9-1D61-804F-A0CD-1DEAFD81C5A1}" type="slidenum">
              <a:rPr lang="ro-RO" smtClean="0"/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microsoft.com/office/2007/relationships/hdphoto" Target="../media/image20.wdp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microsoft.com/office/2007/relationships/hdphoto" Target="../media/image23.wdp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microsoft.com/office/2007/relationships/hdphoto" Target="../media/image25.wdp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microsoft.com/office/2007/relationships/hdphoto" Target="../media/image27.wdp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microsoft.com/office/2007/relationships/hdphoto" Target="../media/image29.wdp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microsoft.com/office/2007/relationships/hdphoto" Target="../media/image31.wdp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microsoft.com/office/2007/relationships/hdphoto" Target="../media/image33.wdp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microsoft.com/office/2007/relationships/hdphoto" Target="../media/image36.wdp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3.wdp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s://www.laduree.fr/explorer-laduree/l-esprit-laduree.html" TargetMode="External"/><Relationship Id="rId7" Type="http://schemas.openxmlformats.org/officeDocument/2006/relationships/hyperlink" Target="https://www.laduree.fr/explorer-laduree/notre-savoir-faire.html" TargetMode="External"/><Relationship Id="rId6" Type="http://schemas.openxmlformats.org/officeDocument/2006/relationships/hyperlink" Target="https://www.laduree.fr/explorer-laduree/notre-histoire.html#David-Holder" TargetMode="External"/><Relationship Id="rId5" Type="http://schemas.openxmlformats.org/officeDocument/2006/relationships/hyperlink" Target="https://www.laduree.fr/explorer-laduree/notre-histoire.html#Laduree-dans-le-monde" TargetMode="External"/><Relationship Id="rId4" Type="http://schemas.openxmlformats.org/officeDocument/2006/relationships/hyperlink" Target="https://www.laduree.fr/explorer-laduree/notre-histoire.html#L-histoire-du-macaron" TargetMode="External"/><Relationship Id="rId3" Type="http://schemas.openxmlformats.org/officeDocument/2006/relationships/hyperlink" Target="https://www.laduree.fr/explorer-laduree/notre-histoire.html#L-histoire-de-la-maison-Laduree" TargetMode="External"/><Relationship Id="rId2" Type="http://schemas.microsoft.com/office/2007/relationships/hdphoto" Target="../media/image15.wdp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microsoft.com/office/2007/relationships/hdphoto" Target="../media/image8.wdp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microsoft.com/office/2007/relationships/hdphoto" Target="../media/image13.wdp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microsoft.com/office/2007/relationships/hdphoto" Target="../media/image15.wdp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microsoft.com/office/2007/relationships/hdphoto" Target="../media/image6.wdp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sz="7200" b="1" i="1" dirty="0"/>
              <a:t>Le </a:t>
            </a:r>
            <a:r>
              <a:rPr lang="ro-RO" sz="7200" b="1" i="1" dirty="0" err="1"/>
              <a:t>sucre</a:t>
            </a:r>
            <a:r>
              <a:rPr lang="ro-RO" sz="7200" b="1" i="1" dirty="0"/>
              <a:t> rond</a:t>
            </a:r>
            <a:endParaRPr lang="ro-RO" sz="7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21" y="5271857"/>
            <a:ext cx="5859379" cy="927560"/>
          </a:xfrm>
        </p:spPr>
        <p:txBody>
          <a:bodyPr>
            <a:normAutofit/>
          </a:bodyPr>
          <a:lstStyle/>
          <a:p>
            <a:pPr algn="just"/>
            <a:r>
              <a:rPr lang="ro-RO" b="1" i="1" dirty="0" err="1"/>
              <a:t>Élève</a:t>
            </a:r>
            <a:r>
              <a:rPr lang="ro-RO" b="1" i="1" dirty="0"/>
              <a:t>: </a:t>
            </a:r>
            <a:r>
              <a:rPr lang="ro-RO" b="1" i="1" dirty="0" err="1"/>
              <a:t>Scîntei</a:t>
            </a:r>
            <a:r>
              <a:rPr lang="ro-RO" b="1" i="1" dirty="0"/>
              <a:t> Luciana-Mihaela</a:t>
            </a:r>
            <a:endParaRPr lang="ro-RO" dirty="0"/>
          </a:p>
          <a:p>
            <a:pPr algn="just"/>
            <a:r>
              <a:rPr lang="ro-RO" b="1" i="1" dirty="0" err="1"/>
              <a:t>Professeur</a:t>
            </a:r>
            <a:r>
              <a:rPr lang="ro-RO" b="1" i="1" dirty="0"/>
              <a:t> </a:t>
            </a:r>
            <a:r>
              <a:rPr lang="ro-RO" b="1" i="1" dirty="0" err="1"/>
              <a:t>coordinateur</a:t>
            </a:r>
            <a:r>
              <a:rPr lang="ro-RO" b="1" i="1" dirty="0"/>
              <a:t>: </a:t>
            </a:r>
            <a:r>
              <a:rPr lang="en-US" altLang="ro-RO" b="1" i="1" dirty="0"/>
              <a:t>Caputo</a:t>
            </a:r>
            <a:r>
              <a:rPr lang="ro-RO" b="1" i="1" dirty="0"/>
              <a:t> Gabriela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5233737" y="6340642"/>
            <a:ext cx="158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22 MAI 2019</a:t>
            </a:r>
            <a:endParaRPr lang="ro-RO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40818" y="191850"/>
            <a:ext cx="47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err="1"/>
              <a:t>Lycée</a:t>
            </a:r>
            <a:r>
              <a:rPr lang="ro-RO" b="1" dirty="0"/>
              <a:t> </a:t>
            </a:r>
            <a:r>
              <a:rPr lang="ro-RO" b="1" dirty="0" err="1"/>
              <a:t>Théorique</a:t>
            </a:r>
            <a:r>
              <a:rPr lang="ro-RO" b="1" dirty="0"/>
              <a:t> «Mihai Eminescu» Călărași</a:t>
            </a:r>
            <a:endParaRPr lang="ro-R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98782" y="225287"/>
            <a:ext cx="63345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7320"/>
                </a:solidFill>
              </a:rPr>
              <a:t>2.3 Le </a:t>
            </a:r>
            <a:r>
              <a:rPr lang="en-US" sz="2800" b="1" dirty="0" err="1">
                <a:solidFill>
                  <a:srgbClr val="157320"/>
                </a:solidFill>
              </a:rPr>
              <a:t>garnissage</a:t>
            </a:r>
            <a:r>
              <a:rPr lang="en-US" sz="2800" b="1" dirty="0">
                <a:solidFill>
                  <a:srgbClr val="157320"/>
                </a:solidFill>
              </a:rPr>
              <a:t>, des </a:t>
            </a:r>
            <a:r>
              <a:rPr lang="en-US" sz="2800" b="1" dirty="0" err="1">
                <a:solidFill>
                  <a:srgbClr val="157320"/>
                </a:solidFill>
              </a:rPr>
              <a:t>gestes</a:t>
            </a:r>
            <a:r>
              <a:rPr lang="en-US" sz="2800" b="1" dirty="0">
                <a:solidFill>
                  <a:srgbClr val="157320"/>
                </a:solidFill>
              </a:rPr>
              <a:t> </a:t>
            </a:r>
            <a:r>
              <a:rPr lang="en-US" sz="2800" b="1" dirty="0" err="1">
                <a:solidFill>
                  <a:srgbClr val="157320"/>
                </a:solidFill>
              </a:rPr>
              <a:t>méticuleux</a:t>
            </a:r>
            <a:endParaRPr lang="ro-RO" sz="2800" dirty="0">
              <a:solidFill>
                <a:srgbClr val="157320"/>
              </a:solidFill>
            </a:endParaRPr>
          </a:p>
          <a:p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344557" y="1408559"/>
            <a:ext cx="57514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sz="2000" dirty="0">
                <a:latin typeface="Lucida Fax" panose="02060602050505020204" pitchFamily="18" charset="77"/>
              </a:rPr>
              <a:t>Une salle </a:t>
            </a:r>
            <a:r>
              <a:rPr lang="en-US" sz="2000" dirty="0" err="1">
                <a:latin typeface="Lucida Fax" panose="02060602050505020204" pitchFamily="18" charset="77"/>
              </a:rPr>
              <a:t>entière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est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consacrée</a:t>
            </a:r>
            <a:r>
              <a:rPr lang="en-US" sz="2000" dirty="0">
                <a:latin typeface="Lucida Fax" panose="02060602050505020204" pitchFamily="18" charset="77"/>
              </a:rPr>
              <a:t> au </a:t>
            </a:r>
            <a:r>
              <a:rPr lang="en-US" sz="2000" dirty="0" err="1">
                <a:latin typeface="Lucida Fax" panose="02060602050505020204" pitchFamily="18" charset="77"/>
              </a:rPr>
              <a:t>garnissage</a:t>
            </a:r>
            <a:r>
              <a:rPr lang="en-US" sz="2000" dirty="0">
                <a:latin typeface="Lucida Fax" panose="02060602050505020204" pitchFamily="18" charset="77"/>
              </a:rPr>
              <a:t> .Tout se fait </a:t>
            </a:r>
            <a:r>
              <a:rPr lang="en-US" sz="2000" dirty="0" err="1">
                <a:latin typeface="Lucida Fax" panose="02060602050505020204" pitchFamily="18" charset="77"/>
              </a:rPr>
              <a:t>une</a:t>
            </a:r>
            <a:r>
              <a:rPr lang="en-US" sz="2000" dirty="0">
                <a:latin typeface="Lucida Fax" panose="02060602050505020204" pitchFamily="18" charset="77"/>
              </a:rPr>
              <a:t> nouvelle </a:t>
            </a:r>
            <a:r>
              <a:rPr lang="en-US" sz="2000" dirty="0" err="1">
                <a:latin typeface="Lucida Fax" panose="02060602050505020204" pitchFamily="18" charset="77"/>
              </a:rPr>
              <a:t>fois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à</a:t>
            </a:r>
            <a:r>
              <a:rPr lang="en-US" sz="2000" dirty="0">
                <a:latin typeface="Lucida Fax" panose="02060602050505020204" pitchFamily="18" charset="77"/>
              </a:rPr>
              <a:t> la main. Il </a:t>
            </a:r>
            <a:r>
              <a:rPr lang="en-US" sz="2000" dirty="0" err="1">
                <a:latin typeface="Lucida Fax" panose="02060602050505020204" pitchFamily="18" charset="77"/>
              </a:rPr>
              <a:t>faut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une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dextérité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impressionnante</a:t>
            </a:r>
            <a:r>
              <a:rPr lang="en-US" sz="2000" dirty="0">
                <a:latin typeface="Lucida Fax" panose="02060602050505020204" pitchFamily="18" charset="77"/>
              </a:rPr>
              <a:t> pour </a:t>
            </a:r>
            <a:r>
              <a:rPr lang="en-US" sz="2000" dirty="0" err="1">
                <a:latin typeface="Lucida Fax" panose="02060602050505020204" pitchFamily="18" charset="77"/>
              </a:rPr>
              <a:t>déposer</a:t>
            </a:r>
            <a:r>
              <a:rPr lang="en-US" sz="2000" dirty="0">
                <a:latin typeface="Lucida Fax" panose="02060602050505020204" pitchFamily="18" charset="77"/>
              </a:rPr>
              <a:t>, </a:t>
            </a:r>
            <a:r>
              <a:rPr lang="en-US" sz="2000" dirty="0" err="1">
                <a:latin typeface="Lucida Fax" panose="02060602050505020204" pitchFamily="18" charset="77"/>
              </a:rPr>
              <a:t>à</a:t>
            </a:r>
            <a:r>
              <a:rPr lang="en-US" sz="2000" dirty="0">
                <a:latin typeface="Lucida Fax" panose="02060602050505020204" pitchFamily="18" charset="77"/>
              </a:rPr>
              <a:t> la </a:t>
            </a:r>
            <a:r>
              <a:rPr lang="en-US" sz="2000" dirty="0" err="1">
                <a:latin typeface="Lucida Fax" panose="02060602050505020204" pitchFamily="18" charset="77"/>
              </a:rPr>
              <a:t>douille</a:t>
            </a:r>
            <a:r>
              <a:rPr lang="en-US" sz="2000" dirty="0">
                <a:latin typeface="Lucida Fax" panose="02060602050505020204" pitchFamily="18" charset="77"/>
              </a:rPr>
              <a:t>, la </a:t>
            </a:r>
            <a:r>
              <a:rPr lang="en-US" sz="2000" dirty="0" err="1">
                <a:latin typeface="Lucida Fax" panose="02060602050505020204" pitchFamily="18" charset="77"/>
              </a:rPr>
              <a:t>juste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quantité</a:t>
            </a:r>
            <a:r>
              <a:rPr lang="en-US" sz="2000" dirty="0">
                <a:latin typeface="Lucida Fax" panose="02060602050505020204" pitchFamily="18" charset="77"/>
              </a:rPr>
              <a:t>. Les confitures qui </a:t>
            </a:r>
            <a:r>
              <a:rPr lang="en-US" sz="2000" dirty="0" err="1">
                <a:latin typeface="Lucida Fax" panose="02060602050505020204" pitchFamily="18" charset="77"/>
              </a:rPr>
              <a:t>servent</a:t>
            </a:r>
            <a:r>
              <a:rPr lang="en-US" sz="2000" dirty="0">
                <a:latin typeface="Lucida Fax" panose="02060602050505020204" pitchFamily="18" charset="77"/>
              </a:rPr>
              <a:t> au </a:t>
            </a:r>
            <a:r>
              <a:rPr lang="en-US" sz="2000" dirty="0" err="1">
                <a:latin typeface="Lucida Fax" panose="02060602050505020204" pitchFamily="18" charset="77"/>
              </a:rPr>
              <a:t>garnissage</a:t>
            </a:r>
            <a:r>
              <a:rPr lang="en-US" sz="2000" dirty="0">
                <a:latin typeface="Lucida Fax" panose="02060602050505020204" pitchFamily="18" charset="77"/>
              </a:rPr>
              <a:t> (par </a:t>
            </a:r>
            <a:r>
              <a:rPr lang="en-US" sz="2000" dirty="0" err="1">
                <a:latin typeface="Lucida Fax" panose="02060602050505020204" pitchFamily="18" charset="77"/>
              </a:rPr>
              <a:t>exemple</a:t>
            </a:r>
            <a:r>
              <a:rPr lang="en-US" sz="2000" dirty="0">
                <a:latin typeface="Lucida Fax" panose="02060602050505020204" pitchFamily="18" charset="77"/>
              </a:rPr>
              <a:t> pour les macarons framboise et cassis) </a:t>
            </a:r>
            <a:r>
              <a:rPr lang="en-US" sz="2000" dirty="0" err="1">
                <a:latin typeface="Lucida Fax" panose="02060602050505020204" pitchFamily="18" charset="77"/>
              </a:rPr>
              <a:t>sont</a:t>
            </a:r>
            <a:r>
              <a:rPr lang="en-US" sz="2000" dirty="0">
                <a:latin typeface="Lucida Fax" panose="02060602050505020204" pitchFamily="18" charset="77"/>
              </a:rPr>
              <a:t> plus </a:t>
            </a:r>
            <a:r>
              <a:rPr lang="en-US" sz="2000" dirty="0" err="1">
                <a:latin typeface="Lucida Fax" panose="02060602050505020204" pitchFamily="18" charset="77"/>
              </a:rPr>
              <a:t>denses</a:t>
            </a:r>
            <a:r>
              <a:rPr lang="en-US" sz="2000" dirty="0">
                <a:latin typeface="Lucida Fax" panose="02060602050505020204" pitchFamily="18" charset="77"/>
              </a:rPr>
              <a:t> que </a:t>
            </a:r>
            <a:r>
              <a:rPr lang="en-US" sz="2000" dirty="0" err="1">
                <a:latin typeface="Lucida Fax" panose="02060602050505020204" pitchFamily="18" charset="77"/>
              </a:rPr>
              <a:t>celles</a:t>
            </a:r>
            <a:r>
              <a:rPr lang="en-US" sz="2000" dirty="0">
                <a:latin typeface="Lucida Fax" panose="02060602050505020204" pitchFamily="18" charset="77"/>
              </a:rPr>
              <a:t> que </a:t>
            </a:r>
            <a:r>
              <a:rPr lang="en-US" sz="2000" dirty="0" err="1">
                <a:latin typeface="Lucida Fax" panose="02060602050505020204" pitchFamily="18" charset="77"/>
              </a:rPr>
              <a:t>l’on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consomme</a:t>
            </a:r>
            <a:r>
              <a:rPr lang="en-US" sz="2000" dirty="0">
                <a:latin typeface="Lucida Fax" panose="02060602050505020204" pitchFamily="18" charset="77"/>
              </a:rPr>
              <a:t>. </a:t>
            </a:r>
            <a:r>
              <a:rPr lang="en-US" sz="2000" dirty="0" err="1">
                <a:latin typeface="Lucida Fax" panose="02060602050505020204" pitchFamily="18" charset="77"/>
              </a:rPr>
              <a:t>Leur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élaboration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est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délicate</a:t>
            </a:r>
            <a:r>
              <a:rPr lang="en-US" sz="2000" dirty="0">
                <a:latin typeface="Lucida Fax" panose="02060602050505020204" pitchFamily="18" charset="77"/>
              </a:rPr>
              <a:t> car </a:t>
            </a:r>
            <a:r>
              <a:rPr lang="en-US" sz="2000" dirty="0" err="1">
                <a:latin typeface="Lucida Fax" panose="02060602050505020204" pitchFamily="18" charset="77"/>
              </a:rPr>
              <a:t>il</a:t>
            </a:r>
            <a:r>
              <a:rPr lang="en-US" sz="2000" dirty="0">
                <a:latin typeface="Lucida Fax" panose="02060602050505020204" pitchFamily="18" charset="77"/>
              </a:rPr>
              <a:t> ne </a:t>
            </a:r>
            <a:r>
              <a:rPr lang="en-US" sz="2000" dirty="0" err="1">
                <a:latin typeface="Lucida Fax" panose="02060602050505020204" pitchFamily="18" charset="77"/>
              </a:rPr>
              <a:t>faut</a:t>
            </a:r>
            <a:r>
              <a:rPr lang="en-US" sz="2000" dirty="0">
                <a:latin typeface="Lucida Fax" panose="02060602050505020204" pitchFamily="18" charset="77"/>
              </a:rPr>
              <a:t> pas </a:t>
            </a:r>
            <a:r>
              <a:rPr lang="en-US" sz="2000" dirty="0" err="1">
                <a:latin typeface="Lucida Fax" panose="02060602050505020204" pitchFamily="18" charset="77"/>
              </a:rPr>
              <a:t>qu’elles</a:t>
            </a:r>
            <a:r>
              <a:rPr lang="en-US" sz="2000" dirty="0">
                <a:latin typeface="Lucida Fax" panose="02060602050505020204" pitchFamily="18" charset="77"/>
              </a:rPr>
              <a:t>  </a:t>
            </a:r>
            <a:r>
              <a:rPr lang="en-US" sz="2000" dirty="0" err="1">
                <a:latin typeface="Lucida Fax" panose="02060602050505020204" pitchFamily="18" charset="77"/>
              </a:rPr>
              <a:t>détrempent</a:t>
            </a:r>
            <a:r>
              <a:rPr lang="en-US" sz="2000" dirty="0">
                <a:latin typeface="Lucida Fax" panose="02060602050505020204" pitchFamily="18" charset="77"/>
              </a:rPr>
              <a:t> la </a:t>
            </a:r>
            <a:r>
              <a:rPr lang="en-US" sz="2000" dirty="0" err="1">
                <a:latin typeface="Lucida Fax" panose="02060602050505020204" pitchFamily="18" charset="77"/>
              </a:rPr>
              <a:t>coque</a:t>
            </a:r>
            <a:r>
              <a:rPr lang="en-US" sz="2000" dirty="0">
                <a:latin typeface="Lucida Fax" panose="02060602050505020204" pitchFamily="18" charset="77"/>
              </a:rPr>
              <a:t>.  </a:t>
            </a:r>
            <a:endParaRPr lang="en-US" sz="2000" dirty="0">
              <a:latin typeface="Lucida Fax" panose="02060602050505020204" pitchFamily="18" charset="77"/>
            </a:endParaRPr>
          </a:p>
          <a:p>
            <a:endParaRPr lang="en-US" sz="2000" dirty="0">
              <a:latin typeface="Lucida Fax" panose="02060602050505020204" pitchFamily="18" charset="77"/>
            </a:endParaRPr>
          </a:p>
          <a:p>
            <a:r>
              <a:rPr lang="en-US" sz="2000" dirty="0">
                <a:latin typeface="Lucida Fax" panose="02060602050505020204" pitchFamily="18" charset="77"/>
              </a:rPr>
              <a:t>    </a:t>
            </a:r>
            <a:r>
              <a:rPr lang="en-US" sz="2000" dirty="0" err="1">
                <a:latin typeface="Lucida Fax" panose="02060602050505020204" pitchFamily="18" charset="77"/>
              </a:rPr>
              <a:t>C’est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ça</a:t>
            </a:r>
            <a:r>
              <a:rPr lang="en-US" sz="2000" dirty="0">
                <a:latin typeface="Lucida Fax" panose="02060602050505020204" pitchFamily="18" charset="77"/>
              </a:rPr>
              <a:t> le </a:t>
            </a:r>
            <a:r>
              <a:rPr lang="en-US" sz="2000" dirty="0" err="1">
                <a:latin typeface="Lucida Fax" panose="02060602050505020204" pitchFamily="18" charset="77"/>
              </a:rPr>
              <a:t>succès</a:t>
            </a:r>
            <a:r>
              <a:rPr lang="en-US" sz="2000" dirty="0">
                <a:latin typeface="Lucida Fax" panose="02060602050505020204" pitchFamily="18" charset="77"/>
              </a:rPr>
              <a:t> de </a:t>
            </a:r>
            <a:r>
              <a:rPr lang="en-US" sz="2000" dirty="0" err="1">
                <a:latin typeface="Lucida Fax" panose="02060602050505020204" pitchFamily="18" charset="77"/>
              </a:rPr>
              <a:t>Ladurée</a:t>
            </a:r>
            <a:r>
              <a:rPr lang="en-US" sz="2000" dirty="0">
                <a:latin typeface="Lucida Fax" panose="02060602050505020204" pitchFamily="18" charset="77"/>
              </a:rPr>
              <a:t> : le constant souci du </a:t>
            </a:r>
            <a:r>
              <a:rPr lang="en-US" sz="2000" dirty="0" err="1">
                <a:latin typeface="Lucida Fax" panose="02060602050505020204" pitchFamily="18" charset="77"/>
              </a:rPr>
              <a:t>détail</a:t>
            </a:r>
            <a:r>
              <a:rPr lang="en-US" sz="2000" dirty="0">
                <a:latin typeface="Lucida Fax" panose="02060602050505020204" pitchFamily="18" charset="77"/>
              </a:rPr>
              <a:t>.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endParaRPr lang="ro-RO" sz="2000" dirty="0">
              <a:latin typeface="Lucida Fax" panose="02060602050505020204" pitchFamily="18" charset="77"/>
            </a:endParaRPr>
          </a:p>
        </p:txBody>
      </p:sp>
      <p:pic>
        <p:nvPicPr>
          <p:cNvPr id="6" name="Picture 5" descr="57f63742d28b4_mac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629992"/>
            <a:ext cx="3429000" cy="212023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 descr="57f63728771d4_mac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4252591"/>
            <a:ext cx="3429000" cy="195083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756452" y="0"/>
            <a:ext cx="66790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ro-RO" dirty="0"/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CHAPITRE III - Le savoir-faire pâtissier</a:t>
            </a:r>
            <a:endParaRPr lang="ro-RO" sz="3200" dirty="0">
              <a:solidFill>
                <a:srgbClr val="7030A0"/>
              </a:solidFill>
            </a:endParaRPr>
          </a:p>
          <a:p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6463747" y="976499"/>
            <a:ext cx="4532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7320"/>
                </a:solidFill>
              </a:rPr>
              <a:t>3.1 Les </a:t>
            </a:r>
            <a:r>
              <a:rPr lang="ro-RO" sz="2800" b="1" dirty="0" err="1">
                <a:solidFill>
                  <a:srgbClr val="157320"/>
                </a:solidFill>
              </a:rPr>
              <a:t>pâ</a:t>
            </a:r>
            <a:r>
              <a:rPr lang="it-IT" sz="2800" b="1" dirty="0" err="1">
                <a:solidFill>
                  <a:srgbClr val="157320"/>
                </a:solidFill>
              </a:rPr>
              <a:t>tiss</a:t>
            </a:r>
            <a:r>
              <a:rPr lang="en-US" sz="2800" b="1" dirty="0" err="1">
                <a:solidFill>
                  <a:srgbClr val="157320"/>
                </a:solidFill>
              </a:rPr>
              <a:t>eries</a:t>
            </a:r>
            <a:endParaRPr lang="ro-RO" sz="2800" dirty="0">
              <a:solidFill>
                <a:srgbClr val="157320"/>
              </a:solidFill>
            </a:endParaRPr>
          </a:p>
          <a:p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6105939" y="1690688"/>
            <a:ext cx="524786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Lucida Fax" panose="02060602050505020204" pitchFamily="18" charset="77"/>
              </a:rPr>
              <a:t>    </a:t>
            </a:r>
            <a:r>
              <a:rPr lang="en-US" sz="2300" dirty="0" err="1">
                <a:latin typeface="Lucida Fax" panose="02060602050505020204" pitchFamily="18" charset="77"/>
              </a:rPr>
              <a:t>Ladurée</a:t>
            </a:r>
            <a:r>
              <a:rPr lang="en-US" sz="2300" dirty="0">
                <a:latin typeface="Lucida Fax" panose="02060602050505020204" pitchFamily="18" charset="77"/>
              </a:rPr>
              <a:t> </a:t>
            </a:r>
            <a:r>
              <a:rPr lang="en-US" sz="2300" dirty="0" err="1">
                <a:latin typeface="Lucida Fax" panose="02060602050505020204" pitchFamily="18" charset="77"/>
              </a:rPr>
              <a:t>c’est</a:t>
            </a:r>
            <a:r>
              <a:rPr lang="en-US" sz="2300" dirty="0">
                <a:latin typeface="Lucida Fax" panose="02060602050505020204" pitchFamily="18" charset="77"/>
              </a:rPr>
              <a:t> </a:t>
            </a:r>
            <a:r>
              <a:rPr lang="en-US" sz="2300" dirty="0" err="1">
                <a:latin typeface="Lucida Fax" panose="02060602050505020204" pitchFamily="18" charset="77"/>
              </a:rPr>
              <a:t>d’abord</a:t>
            </a:r>
            <a:r>
              <a:rPr lang="en-US" sz="2300" dirty="0">
                <a:latin typeface="Lucida Fax" panose="02060602050505020204" pitchFamily="18" charset="77"/>
              </a:rPr>
              <a:t> </a:t>
            </a:r>
            <a:r>
              <a:rPr lang="en-US" sz="2300" dirty="0" err="1">
                <a:latin typeface="Lucida Fax" panose="02060602050505020204" pitchFamily="18" charset="77"/>
              </a:rPr>
              <a:t>l’histoire</a:t>
            </a:r>
            <a:r>
              <a:rPr lang="en-US" sz="2300" dirty="0">
                <a:latin typeface="Lucida Fax" panose="02060602050505020204" pitchFamily="18" charset="77"/>
              </a:rPr>
              <a:t> d’un premier grand </a:t>
            </a:r>
            <a:r>
              <a:rPr lang="en-US" sz="2300" dirty="0" err="1">
                <a:latin typeface="Lucida Fax" panose="02060602050505020204" pitchFamily="18" charset="77"/>
              </a:rPr>
              <a:t>succès</a:t>
            </a:r>
            <a:r>
              <a:rPr lang="en-US" sz="2300" dirty="0">
                <a:latin typeface="Lucida Fax" panose="02060602050505020204" pitchFamily="18" charset="77"/>
              </a:rPr>
              <a:t>, </a:t>
            </a:r>
            <a:r>
              <a:rPr lang="en-US" sz="2300" dirty="0" err="1">
                <a:latin typeface="Lucida Fax" panose="02060602050505020204" pitchFamily="18" charset="77"/>
              </a:rPr>
              <a:t>celui</a:t>
            </a:r>
            <a:r>
              <a:rPr lang="en-US" sz="2300" dirty="0">
                <a:latin typeface="Lucida Fax" panose="02060602050505020204" pitchFamily="18" charset="77"/>
              </a:rPr>
              <a:t> d’un petit gâteau </a:t>
            </a:r>
            <a:r>
              <a:rPr lang="en-US" sz="2300" dirty="0" err="1">
                <a:latin typeface="Lucida Fax" panose="02060602050505020204" pitchFamily="18" charset="77"/>
              </a:rPr>
              <a:t>rond</a:t>
            </a:r>
            <a:r>
              <a:rPr lang="en-US" sz="2300" dirty="0">
                <a:latin typeface="Lucida Fax" panose="02060602050505020204" pitchFamily="18" charset="77"/>
              </a:rPr>
              <a:t> </a:t>
            </a:r>
            <a:r>
              <a:rPr lang="en-US" sz="2300" dirty="0" err="1">
                <a:latin typeface="Lucida Fax" panose="02060602050505020204" pitchFamily="18" charset="77"/>
              </a:rPr>
              <a:t>mœlleux</a:t>
            </a:r>
            <a:r>
              <a:rPr lang="en-US" sz="2300" dirty="0">
                <a:latin typeface="Lucida Fax" panose="02060602050505020204" pitchFamily="18" charset="77"/>
              </a:rPr>
              <a:t> et </a:t>
            </a:r>
            <a:r>
              <a:rPr lang="en-US" sz="2300" dirty="0" err="1">
                <a:latin typeface="Lucida Fax" panose="02060602050505020204" pitchFamily="18" charset="77"/>
              </a:rPr>
              <a:t>croustillant</a:t>
            </a:r>
            <a:r>
              <a:rPr lang="en-US" sz="2300" dirty="0">
                <a:latin typeface="Lucida Fax" panose="02060602050505020204" pitchFamily="18" charset="77"/>
              </a:rPr>
              <a:t> </a:t>
            </a:r>
            <a:r>
              <a:rPr lang="en-US" sz="2300" dirty="0" err="1">
                <a:latin typeface="Lucida Fax" panose="02060602050505020204" pitchFamily="18" charset="77"/>
              </a:rPr>
              <a:t>à</a:t>
            </a:r>
            <a:r>
              <a:rPr lang="en-US" sz="2300" dirty="0">
                <a:latin typeface="Lucida Fax" panose="02060602050505020204" pitchFamily="18" charset="77"/>
              </a:rPr>
              <a:t> la </a:t>
            </a:r>
            <a:r>
              <a:rPr lang="en-US" sz="2300" dirty="0" err="1">
                <a:latin typeface="Lucida Fax" panose="02060602050505020204" pitchFamily="18" charset="77"/>
              </a:rPr>
              <a:t>fois</a:t>
            </a:r>
            <a:r>
              <a:rPr lang="en-US" sz="2300" dirty="0">
                <a:latin typeface="Lucida Fax" panose="02060602050505020204" pitchFamily="18" charset="77"/>
              </a:rPr>
              <a:t> : le macaron. Arriver </a:t>
            </a:r>
            <a:r>
              <a:rPr lang="en-US" sz="2300" dirty="0" err="1">
                <a:latin typeface="Lucida Fax" panose="02060602050505020204" pitchFamily="18" charset="77"/>
              </a:rPr>
              <a:t>à</a:t>
            </a:r>
            <a:r>
              <a:rPr lang="en-US" sz="2300" dirty="0">
                <a:latin typeface="Lucida Fax" panose="02060602050505020204" pitchFamily="18" charset="77"/>
              </a:rPr>
              <a:t> </a:t>
            </a:r>
            <a:r>
              <a:rPr lang="en-US" sz="2300" dirty="0" err="1">
                <a:latin typeface="Lucida Fax" panose="02060602050505020204" pitchFamily="18" charset="77"/>
              </a:rPr>
              <a:t>jouer</a:t>
            </a:r>
            <a:r>
              <a:rPr lang="en-US" sz="2300" dirty="0">
                <a:latin typeface="Lucida Fax" panose="02060602050505020204" pitchFamily="18" charset="77"/>
              </a:rPr>
              <a:t> entre </a:t>
            </a:r>
            <a:r>
              <a:rPr lang="en-US" sz="2300" dirty="0" err="1">
                <a:latin typeface="Lucida Fax" panose="02060602050505020204" pitchFamily="18" charset="77"/>
              </a:rPr>
              <a:t>l’équilibre</a:t>
            </a:r>
            <a:r>
              <a:rPr lang="en-US" sz="2300" dirty="0">
                <a:latin typeface="Lucida Fax" panose="02060602050505020204" pitchFamily="18" charset="77"/>
              </a:rPr>
              <a:t> de </a:t>
            </a:r>
            <a:r>
              <a:rPr lang="en-US" sz="2300" dirty="0" err="1">
                <a:latin typeface="Lucida Fax" panose="02060602050505020204" pitchFamily="18" charset="77"/>
              </a:rPr>
              <a:t>l’acidité</a:t>
            </a:r>
            <a:r>
              <a:rPr lang="en-US" sz="2300" dirty="0">
                <a:latin typeface="Lucida Fax" panose="02060602050505020204" pitchFamily="18" charset="77"/>
              </a:rPr>
              <a:t>, du </a:t>
            </a:r>
            <a:r>
              <a:rPr lang="en-US" sz="2300" dirty="0" err="1">
                <a:latin typeface="Lucida Fax" panose="02060602050505020204" pitchFamily="18" charset="77"/>
              </a:rPr>
              <a:t>sucré</a:t>
            </a:r>
            <a:r>
              <a:rPr lang="en-US" sz="2300" dirty="0">
                <a:latin typeface="Lucida Fax" panose="02060602050505020204" pitchFamily="18" charset="77"/>
              </a:rPr>
              <a:t> et de </a:t>
            </a:r>
            <a:r>
              <a:rPr lang="en-US" sz="2300" dirty="0" err="1">
                <a:latin typeface="Lucida Fax" panose="02060602050505020204" pitchFamily="18" charset="77"/>
              </a:rPr>
              <a:t>l’amertume</a:t>
            </a:r>
            <a:r>
              <a:rPr lang="en-US" sz="2300" dirty="0">
                <a:latin typeface="Lucida Fax" panose="02060602050505020204" pitchFamily="18" charset="77"/>
              </a:rPr>
              <a:t>. </a:t>
            </a:r>
            <a:r>
              <a:rPr lang="en-US" sz="2300" dirty="0" err="1">
                <a:latin typeface="Lucida Fax" panose="02060602050505020204" pitchFamily="18" charset="77"/>
              </a:rPr>
              <a:t>Ou</a:t>
            </a:r>
            <a:r>
              <a:rPr lang="en-US" sz="2300" dirty="0">
                <a:latin typeface="Lucida Fax" panose="02060602050505020204" pitchFamily="18" charset="77"/>
              </a:rPr>
              <a:t> encore </a:t>
            </a:r>
            <a:r>
              <a:rPr lang="en-US" sz="2300" dirty="0" err="1">
                <a:latin typeface="Lucida Fax" panose="02060602050505020204" pitchFamily="18" charset="77"/>
              </a:rPr>
              <a:t>d’innover</a:t>
            </a:r>
            <a:r>
              <a:rPr lang="en-US" sz="2300" dirty="0">
                <a:latin typeface="Lucida Fax" panose="02060602050505020204" pitchFamily="18" charset="77"/>
              </a:rPr>
              <a:t> grâce </a:t>
            </a:r>
            <a:r>
              <a:rPr lang="en-US" sz="2300" dirty="0" err="1">
                <a:latin typeface="Lucida Fax" panose="02060602050505020204" pitchFamily="18" charset="77"/>
              </a:rPr>
              <a:t>à</a:t>
            </a:r>
            <a:r>
              <a:rPr lang="en-US" sz="2300" dirty="0">
                <a:latin typeface="Lucida Fax" panose="02060602050505020204" pitchFamily="18" charset="77"/>
              </a:rPr>
              <a:t> des </a:t>
            </a:r>
            <a:r>
              <a:rPr lang="en-US" sz="2300" dirty="0" err="1">
                <a:latin typeface="Lucida Fax" panose="02060602050505020204" pitchFamily="18" charset="77"/>
              </a:rPr>
              <a:t>créations</a:t>
            </a:r>
            <a:r>
              <a:rPr lang="en-US" sz="2300" dirty="0">
                <a:latin typeface="Lucida Fax" panose="02060602050505020204" pitchFamily="18" charset="77"/>
              </a:rPr>
              <a:t> </a:t>
            </a:r>
            <a:r>
              <a:rPr lang="en-US" sz="2300" dirty="0" err="1">
                <a:latin typeface="Lucida Fax" panose="02060602050505020204" pitchFamily="18" charset="77"/>
              </a:rPr>
              <a:t>délicates</a:t>
            </a:r>
            <a:r>
              <a:rPr lang="en-US" sz="2300" dirty="0">
                <a:latin typeface="Lucida Fax" panose="02060602050505020204" pitchFamily="18" charset="77"/>
              </a:rPr>
              <a:t> </a:t>
            </a:r>
            <a:r>
              <a:rPr lang="en-US" sz="2300" dirty="0" err="1">
                <a:latin typeface="Lucida Fax" panose="02060602050505020204" pitchFamily="18" charset="77"/>
              </a:rPr>
              <a:t>autour</a:t>
            </a:r>
            <a:r>
              <a:rPr lang="en-US" sz="2300" dirty="0">
                <a:latin typeface="Lucida Fax" panose="02060602050505020204" pitchFamily="18" charset="77"/>
              </a:rPr>
              <a:t> de parfums plus </a:t>
            </a:r>
            <a:r>
              <a:rPr lang="en-US" sz="2300" dirty="0" err="1">
                <a:latin typeface="Lucida Fax" panose="02060602050505020204" pitchFamily="18" charset="77"/>
              </a:rPr>
              <a:t>traditionnels</a:t>
            </a:r>
            <a:r>
              <a:rPr lang="en-US" sz="2300" dirty="0">
                <a:latin typeface="Lucida Fax" panose="02060602050505020204" pitchFamily="18" charset="77"/>
              </a:rPr>
              <a:t>, le </a:t>
            </a:r>
            <a:r>
              <a:rPr lang="en-US" sz="2300" dirty="0" err="1">
                <a:latin typeface="Lucida Fax" panose="02060602050505020204" pitchFamily="18" charset="77"/>
              </a:rPr>
              <a:t>chocolat</a:t>
            </a:r>
            <a:r>
              <a:rPr lang="en-US" sz="2300" dirty="0">
                <a:latin typeface="Lucida Fax" panose="02060602050505020204" pitchFamily="18" charset="77"/>
              </a:rPr>
              <a:t>, la rose, la </a:t>
            </a:r>
            <a:r>
              <a:rPr lang="en-US" sz="2300" dirty="0" err="1">
                <a:latin typeface="Lucida Fax" panose="02060602050505020204" pitchFamily="18" charset="77"/>
              </a:rPr>
              <a:t>vanille</a:t>
            </a:r>
            <a:r>
              <a:rPr lang="en-US" sz="2300" dirty="0">
                <a:latin typeface="Lucida Fax" panose="02060602050505020204" pitchFamily="18" charset="77"/>
              </a:rPr>
              <a:t> pour faire </a:t>
            </a:r>
            <a:r>
              <a:rPr lang="en-US" sz="2300" dirty="0" err="1">
                <a:latin typeface="Lucida Fax" panose="02060602050505020204" pitchFamily="18" charset="77"/>
              </a:rPr>
              <a:t>évoluer</a:t>
            </a:r>
            <a:r>
              <a:rPr lang="en-US" sz="2300" dirty="0">
                <a:latin typeface="Lucida Fax" panose="02060602050505020204" pitchFamily="18" charset="77"/>
              </a:rPr>
              <a:t> la </a:t>
            </a:r>
            <a:r>
              <a:rPr lang="en-US" sz="2300" dirty="0" err="1">
                <a:latin typeface="Lucida Fax" panose="02060602050505020204" pitchFamily="18" charset="77"/>
              </a:rPr>
              <a:t>pâtisserie</a:t>
            </a:r>
            <a:r>
              <a:rPr lang="en-US" sz="2300" dirty="0">
                <a:latin typeface="Lucida Fax" panose="02060602050505020204" pitchFamily="18" charset="77"/>
              </a:rPr>
              <a:t> au </a:t>
            </a:r>
            <a:r>
              <a:rPr lang="en-US" sz="2300" dirty="0" err="1">
                <a:latin typeface="Lucida Fax" panose="02060602050505020204" pitchFamily="18" charset="77"/>
              </a:rPr>
              <a:t>goût</a:t>
            </a:r>
            <a:r>
              <a:rPr lang="en-US" sz="2300" dirty="0">
                <a:latin typeface="Lucida Fax" panose="02060602050505020204" pitchFamily="18" charset="77"/>
              </a:rPr>
              <a:t> du jour.</a:t>
            </a:r>
            <a:endParaRPr lang="ro-RO" sz="2300" dirty="0">
              <a:latin typeface="Lucida Fax" panose="02060602050505020204" pitchFamily="18" charset="7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5" y="2093757"/>
            <a:ext cx="4982817" cy="32573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11287" y="166132"/>
            <a:ext cx="71694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Chapitre</a:t>
            </a:r>
            <a:r>
              <a:rPr lang="en-US" sz="3200" b="1" dirty="0">
                <a:solidFill>
                  <a:srgbClr val="7030A0"/>
                </a:solidFill>
              </a:rPr>
              <a:t> IV- Le savoir-faire </a:t>
            </a:r>
            <a:r>
              <a:rPr lang="en-US" sz="3200" b="1" dirty="0" err="1">
                <a:solidFill>
                  <a:srgbClr val="7030A0"/>
                </a:solidFill>
              </a:rPr>
              <a:t>en</a:t>
            </a:r>
            <a:r>
              <a:rPr lang="en-US" sz="3200" b="1" dirty="0">
                <a:solidFill>
                  <a:srgbClr val="7030A0"/>
                </a:solidFill>
              </a:rPr>
              <a:t> cuisine</a:t>
            </a:r>
            <a:endParaRPr lang="ro-RO" sz="3200" b="1" dirty="0">
              <a:solidFill>
                <a:srgbClr val="7030A0"/>
              </a:solidFill>
            </a:endParaRPr>
          </a:p>
          <a:p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304799" y="924462"/>
            <a:ext cx="53273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7320"/>
                </a:solidFill>
              </a:rPr>
              <a:t>4.1 Le savoir-faire </a:t>
            </a:r>
            <a:r>
              <a:rPr lang="en-US" sz="2800" b="1" dirty="0" err="1">
                <a:solidFill>
                  <a:srgbClr val="157320"/>
                </a:solidFill>
              </a:rPr>
              <a:t>salé</a:t>
            </a:r>
            <a:r>
              <a:rPr lang="en-US" sz="2800" b="1" dirty="0">
                <a:solidFill>
                  <a:srgbClr val="157320"/>
                </a:solidFill>
              </a:rPr>
              <a:t> de </a:t>
            </a:r>
            <a:r>
              <a:rPr lang="en-US" sz="2800" b="1" dirty="0" err="1">
                <a:solidFill>
                  <a:srgbClr val="157320"/>
                </a:solidFill>
              </a:rPr>
              <a:t>Ladurée</a:t>
            </a:r>
            <a:endParaRPr lang="ro-RO" sz="2800" dirty="0">
              <a:solidFill>
                <a:srgbClr val="157320"/>
              </a:solidFill>
            </a:endParaRPr>
          </a:p>
          <a:p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463826" y="1889681"/>
            <a:ext cx="50358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Lucida Fax" panose="02060602050505020204" pitchFamily="18" charset="77"/>
              </a:rPr>
              <a:t>     La </a:t>
            </a:r>
            <a:r>
              <a:rPr lang="ro-RO" sz="2000" dirty="0" err="1">
                <a:latin typeface="Lucida Fax" panose="02060602050505020204" pitchFamily="18" charset="77"/>
              </a:rPr>
              <a:t>Maison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Ladurée</a:t>
            </a:r>
            <a:r>
              <a:rPr lang="ro-RO" sz="2000" dirty="0">
                <a:latin typeface="Lucida Fax" panose="02060602050505020204" pitchFamily="18" charset="77"/>
              </a:rPr>
              <a:t> ne </a:t>
            </a:r>
            <a:r>
              <a:rPr lang="ro-RO" sz="2000" dirty="0" err="1">
                <a:latin typeface="Lucida Fax" panose="02060602050505020204" pitchFamily="18" charset="77"/>
              </a:rPr>
              <a:t>cesse</a:t>
            </a:r>
            <a:r>
              <a:rPr lang="ro-RO" sz="2000" dirty="0">
                <a:latin typeface="Lucida Fax" panose="02060602050505020204" pitchFamily="18" charset="77"/>
              </a:rPr>
              <a:t> de </a:t>
            </a:r>
            <a:r>
              <a:rPr lang="ro-RO" sz="2000" dirty="0" err="1">
                <a:latin typeface="Lucida Fax" panose="02060602050505020204" pitchFamily="18" charset="77"/>
              </a:rPr>
              <a:t>grandir</a:t>
            </a:r>
            <a:r>
              <a:rPr lang="ro-RO" sz="2000" dirty="0">
                <a:latin typeface="Lucida Fax" panose="02060602050505020204" pitchFamily="18" charset="77"/>
              </a:rPr>
              <a:t> et, si sa </a:t>
            </a:r>
            <a:r>
              <a:rPr lang="ro-RO" sz="2000" dirty="0" err="1">
                <a:latin typeface="Lucida Fax" panose="02060602050505020204" pitchFamily="18" charset="77"/>
              </a:rPr>
              <a:t>réputation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s’est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faite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autrefois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autour</a:t>
            </a:r>
            <a:r>
              <a:rPr lang="ro-RO" sz="2000" dirty="0">
                <a:latin typeface="Lucida Fax" panose="02060602050505020204" pitchFamily="18" charset="77"/>
              </a:rPr>
              <a:t> de </a:t>
            </a:r>
            <a:r>
              <a:rPr lang="ro-RO" sz="2000" dirty="0" err="1">
                <a:latin typeface="Lucida Fax" panose="02060602050505020204" pitchFamily="18" charset="77"/>
              </a:rPr>
              <a:t>ses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célèbres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pâtisseries</a:t>
            </a:r>
            <a:r>
              <a:rPr lang="ro-RO" sz="2000" dirty="0">
                <a:latin typeface="Lucida Fax" panose="02060602050505020204" pitchFamily="18" charset="77"/>
              </a:rPr>
              <a:t>, le salé a lui </a:t>
            </a:r>
            <a:r>
              <a:rPr lang="ro-RO" sz="2000" dirty="0" err="1">
                <a:latin typeface="Lucida Fax" panose="02060602050505020204" pitchFamily="18" charset="77"/>
              </a:rPr>
              <a:t>aussi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toujours</a:t>
            </a:r>
            <a:r>
              <a:rPr lang="ro-RO" sz="2000" dirty="0">
                <a:latin typeface="Lucida Fax" panose="02060602050505020204" pitchFamily="18" charset="77"/>
              </a:rPr>
              <a:t> eu </a:t>
            </a:r>
            <a:r>
              <a:rPr lang="ro-RO" sz="2000" dirty="0" err="1">
                <a:latin typeface="Lucida Fax" panose="02060602050505020204" pitchFamily="18" charset="77"/>
              </a:rPr>
              <a:t>ses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produits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emblématiques</a:t>
            </a:r>
            <a:r>
              <a:rPr lang="ro-RO" sz="2000" dirty="0">
                <a:latin typeface="Lucida Fax" panose="02060602050505020204" pitchFamily="18" charset="77"/>
              </a:rPr>
              <a:t> : </a:t>
            </a:r>
            <a:r>
              <a:rPr lang="ro-RO" sz="2000" dirty="0" err="1">
                <a:latin typeface="Lucida Fax" panose="02060602050505020204" pitchFamily="18" charset="77"/>
              </a:rPr>
              <a:t>les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omelettes</a:t>
            </a:r>
            <a:r>
              <a:rPr lang="ro-RO" sz="2000" dirty="0">
                <a:latin typeface="Lucida Fax" panose="02060602050505020204" pitchFamily="18" charset="77"/>
              </a:rPr>
              <a:t>, </a:t>
            </a:r>
            <a:r>
              <a:rPr lang="ro-RO" sz="2000" dirty="0" err="1">
                <a:latin typeface="Lucida Fax" panose="02060602050505020204" pitchFamily="18" charset="77"/>
              </a:rPr>
              <a:t>les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salades</a:t>
            </a:r>
            <a:r>
              <a:rPr lang="ro-RO" sz="2000" dirty="0">
                <a:latin typeface="Lucida Fax" panose="02060602050505020204" pitchFamily="18" charset="77"/>
              </a:rPr>
              <a:t>, </a:t>
            </a:r>
            <a:r>
              <a:rPr lang="ro-RO" sz="2000" dirty="0" err="1">
                <a:latin typeface="Lucida Fax" panose="02060602050505020204" pitchFamily="18" charset="77"/>
              </a:rPr>
              <a:t>les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petits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sandwichs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fingers</a:t>
            </a:r>
            <a:r>
              <a:rPr lang="ro-RO" sz="2000" dirty="0">
                <a:latin typeface="Lucida Fax" panose="02060602050505020204" pitchFamily="18" charset="77"/>
              </a:rPr>
              <a:t>, le </a:t>
            </a:r>
            <a:r>
              <a:rPr lang="ro-RO" sz="2000" dirty="0" err="1">
                <a:latin typeface="Lucida Fax" panose="02060602050505020204" pitchFamily="18" charset="77"/>
              </a:rPr>
              <a:t>vol</a:t>
            </a:r>
            <a:r>
              <a:rPr lang="ro-RO" sz="2000" dirty="0">
                <a:latin typeface="Lucida Fax" panose="02060602050505020204" pitchFamily="18" charset="77"/>
              </a:rPr>
              <a:t>-au-</a:t>
            </a:r>
            <a:r>
              <a:rPr lang="ro-RO" sz="2000" dirty="0" err="1">
                <a:latin typeface="Lucida Fax" panose="02060602050505020204" pitchFamily="18" charset="77"/>
              </a:rPr>
              <a:t>vent</a:t>
            </a:r>
            <a:r>
              <a:rPr lang="ro-RO" sz="2000" dirty="0">
                <a:latin typeface="Lucida Fax" panose="02060602050505020204" pitchFamily="18" charset="77"/>
              </a:rPr>
              <a:t>... </a:t>
            </a:r>
            <a:r>
              <a:rPr lang="ro-RO" sz="2000" dirty="0" err="1">
                <a:latin typeface="Lucida Fax" panose="02060602050505020204" pitchFamily="18" charset="77"/>
              </a:rPr>
              <a:t>autant</a:t>
            </a:r>
            <a:r>
              <a:rPr lang="ro-RO" sz="2000" dirty="0">
                <a:latin typeface="Lucida Fax" panose="02060602050505020204" pitchFamily="18" charset="77"/>
              </a:rPr>
              <a:t> de </a:t>
            </a:r>
            <a:r>
              <a:rPr lang="ro-RO" sz="2000" dirty="0" err="1">
                <a:latin typeface="Lucida Fax" panose="02060602050505020204" pitchFamily="18" charset="77"/>
              </a:rPr>
              <a:t>recettes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classiques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que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les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connaisseurs</a:t>
            </a:r>
            <a:r>
              <a:rPr lang="ro-RO" sz="2000" dirty="0">
                <a:latin typeface="Lucida Fax" panose="02060602050505020204" pitchFamily="18" charset="77"/>
              </a:rPr>
              <a:t> de la </a:t>
            </a:r>
            <a:r>
              <a:rPr lang="ro-RO" sz="2000" dirty="0" err="1">
                <a:latin typeface="Lucida Fax" panose="02060602050505020204" pitchFamily="18" charset="77"/>
              </a:rPr>
              <a:t>maison</a:t>
            </a:r>
            <a:r>
              <a:rPr lang="ro-RO" sz="2000" dirty="0">
                <a:latin typeface="Lucida Fax" panose="02060602050505020204" pitchFamily="18" charset="77"/>
              </a:rPr>
              <a:t> ne </a:t>
            </a:r>
            <a:r>
              <a:rPr lang="ro-RO" sz="2000" dirty="0" err="1">
                <a:latin typeface="Lucida Fax" panose="02060602050505020204" pitchFamily="18" charset="77"/>
              </a:rPr>
              <a:t>cessent</a:t>
            </a:r>
            <a:r>
              <a:rPr lang="ro-RO" sz="2000" dirty="0">
                <a:latin typeface="Lucida Fax" panose="02060602050505020204" pitchFamily="18" charset="77"/>
              </a:rPr>
              <a:t> de </a:t>
            </a:r>
            <a:r>
              <a:rPr lang="ro-RO" sz="2000" dirty="0" err="1">
                <a:latin typeface="Lucida Fax" panose="02060602050505020204" pitchFamily="18" charset="77"/>
              </a:rPr>
              <a:t>redécouvrir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avec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r>
              <a:rPr lang="ro-RO" sz="2000" dirty="0" err="1">
                <a:latin typeface="Lucida Fax" panose="02060602050505020204" pitchFamily="18" charset="77"/>
              </a:rPr>
              <a:t>plaisir</a:t>
            </a:r>
            <a:r>
              <a:rPr lang="ro-RO" sz="2000" dirty="0">
                <a:latin typeface="Lucida Fax" panose="02060602050505020204" pitchFamily="18" charset="77"/>
              </a:rPr>
              <a:t>.</a:t>
            </a:r>
            <a:endParaRPr lang="ro-RO" sz="2000" dirty="0">
              <a:latin typeface="Lucida Fax" panose="02060602050505020204" pitchFamily="18" charset="7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89681"/>
            <a:ext cx="5035826" cy="37027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107635" y="225744"/>
            <a:ext cx="59767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Chapitre</a:t>
            </a:r>
            <a:r>
              <a:rPr lang="en-US" sz="3200" b="1" dirty="0">
                <a:solidFill>
                  <a:srgbClr val="7030A0"/>
                </a:solidFill>
              </a:rPr>
              <a:t> V - Les fragrances</a:t>
            </a:r>
            <a:endParaRPr lang="ro-RO" sz="3200" b="1" dirty="0">
              <a:solidFill>
                <a:srgbClr val="7030A0"/>
              </a:solidFill>
            </a:endParaRPr>
          </a:p>
          <a:p>
            <a:pPr algn="ctr"/>
            <a:r>
              <a:rPr lang="en-US" b="1" dirty="0"/>
              <a:t> </a:t>
            </a:r>
            <a:endParaRPr lang="ro-RO" dirty="0"/>
          </a:p>
          <a:p>
            <a:pPr algn="ctr"/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7399683" y="613470"/>
            <a:ext cx="4373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ro-RO" dirty="0"/>
          </a:p>
          <a:p>
            <a:r>
              <a:rPr lang="en-US" sz="2800" b="1" dirty="0">
                <a:solidFill>
                  <a:srgbClr val="157320"/>
                </a:solidFill>
              </a:rPr>
              <a:t>5.1 Les fragrances </a:t>
            </a:r>
            <a:r>
              <a:rPr lang="en-US" sz="2800" b="1" dirty="0" err="1">
                <a:solidFill>
                  <a:srgbClr val="157320"/>
                </a:solidFill>
              </a:rPr>
              <a:t>Laudr</a:t>
            </a:r>
            <a:r>
              <a:rPr lang="fr-FR" sz="2800" b="1" dirty="0" err="1">
                <a:solidFill>
                  <a:srgbClr val="157320"/>
                </a:solidFill>
              </a:rPr>
              <a:t>é</a:t>
            </a:r>
            <a:r>
              <a:rPr lang="en-US" sz="2800" b="1" dirty="0">
                <a:solidFill>
                  <a:srgbClr val="157320"/>
                </a:solidFill>
              </a:rPr>
              <a:t>e</a:t>
            </a:r>
            <a:endParaRPr lang="ro-RO" sz="2800" dirty="0">
              <a:solidFill>
                <a:srgbClr val="157320"/>
              </a:solidFill>
            </a:endParaRPr>
          </a:p>
          <a:p>
            <a:endParaRPr lang="ro-RO" dirty="0"/>
          </a:p>
        </p:txBody>
      </p:sp>
      <p:sp>
        <p:nvSpPr>
          <p:cNvPr id="7" name="TextBox 6"/>
          <p:cNvSpPr txBox="1"/>
          <p:nvPr/>
        </p:nvSpPr>
        <p:spPr>
          <a:xfrm>
            <a:off x="6983895" y="1590261"/>
            <a:ext cx="49430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Fax" panose="02060602050505020204" pitchFamily="18" charset="77"/>
              </a:rPr>
              <a:t>     </a:t>
            </a:r>
            <a:r>
              <a:rPr lang="en-US" sz="2000" dirty="0" err="1">
                <a:latin typeface="Lucida Fax" panose="02060602050505020204" pitchFamily="18" charset="77"/>
              </a:rPr>
              <a:t>Ladurée</a:t>
            </a:r>
            <a:r>
              <a:rPr lang="en-US" sz="2000" dirty="0">
                <a:latin typeface="Lucida Fax" panose="02060602050505020204" pitchFamily="18" charset="77"/>
              </a:rPr>
              <a:t> a </a:t>
            </a:r>
            <a:r>
              <a:rPr lang="en-US" sz="2000" dirty="0" err="1">
                <a:latin typeface="Lucida Fax" panose="02060602050505020204" pitchFamily="18" charset="77"/>
              </a:rPr>
              <a:t>sélectionné</a:t>
            </a:r>
            <a:r>
              <a:rPr lang="en-US" sz="2000" dirty="0">
                <a:latin typeface="Lucida Fax" panose="02060602050505020204" pitchFamily="18" charset="77"/>
              </a:rPr>
              <a:t> les </a:t>
            </a:r>
            <a:r>
              <a:rPr lang="en-US" sz="2000" dirty="0" err="1">
                <a:latin typeface="Lucida Fax" panose="02060602050505020204" pitchFamily="18" charset="77"/>
              </a:rPr>
              <a:t>meilleures</a:t>
            </a:r>
            <a:r>
              <a:rPr lang="en-US" sz="2000" dirty="0">
                <a:latin typeface="Lucida Fax" panose="02060602050505020204" pitchFamily="18" charset="77"/>
              </a:rPr>
              <a:t> matières premières, et </a:t>
            </a:r>
            <a:r>
              <a:rPr lang="en-US" sz="2000" dirty="0" err="1">
                <a:latin typeface="Lucida Fax" panose="02060602050505020204" pitchFamily="18" charset="77"/>
              </a:rPr>
              <a:t>s’associe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à</a:t>
            </a:r>
            <a:r>
              <a:rPr lang="en-US" sz="2000" dirty="0">
                <a:latin typeface="Lucida Fax" panose="02060602050505020204" pitchFamily="18" charset="77"/>
              </a:rPr>
              <a:t> un savoir-faire </a:t>
            </a:r>
            <a:r>
              <a:rPr lang="en-US" sz="2000" dirty="0" err="1">
                <a:latin typeface="Lucida Fax" panose="02060602050505020204" pitchFamily="18" charset="77"/>
              </a:rPr>
              <a:t>traditionnel</a:t>
            </a:r>
            <a:r>
              <a:rPr lang="en-US" sz="2000" dirty="0">
                <a:latin typeface="Lucida Fax" panose="02060602050505020204" pitchFamily="18" charset="77"/>
              </a:rPr>
              <a:t> pour </a:t>
            </a:r>
            <a:r>
              <a:rPr lang="en-US" sz="2000" dirty="0" err="1">
                <a:latin typeface="Lucida Fax" panose="02060602050505020204" pitchFamily="18" charset="77"/>
              </a:rPr>
              <a:t>vous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offrir</a:t>
            </a:r>
            <a:r>
              <a:rPr lang="en-US" sz="2000" dirty="0">
                <a:latin typeface="Lucida Fax" panose="02060602050505020204" pitchFamily="18" charset="77"/>
              </a:rPr>
              <a:t> la plus </a:t>
            </a:r>
            <a:r>
              <a:rPr lang="en-US" sz="2000" dirty="0" err="1">
                <a:latin typeface="Lucida Fax" panose="02060602050505020204" pitchFamily="18" charset="77"/>
              </a:rPr>
              <a:t>grande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émotion</a:t>
            </a:r>
            <a:r>
              <a:rPr lang="en-US" sz="2000" dirty="0">
                <a:latin typeface="Lucida Fax" panose="02060602050505020204" pitchFamily="18" charset="77"/>
              </a:rPr>
              <a:t> olfactive. </a:t>
            </a:r>
            <a:endParaRPr lang="ro-RO" sz="2000" dirty="0">
              <a:latin typeface="Lucida Fax" panose="02060602050505020204" pitchFamily="18" charset="77"/>
            </a:endParaRPr>
          </a:p>
          <a:p>
            <a:r>
              <a:rPr lang="en-US" sz="2000" dirty="0">
                <a:latin typeface="Lucida Fax" panose="02060602050505020204" pitchFamily="18" charset="77"/>
              </a:rPr>
              <a:t>      </a:t>
            </a:r>
            <a:r>
              <a:rPr lang="en-US" sz="2000" dirty="0" err="1">
                <a:latin typeface="Lucida Fax" panose="02060602050505020204" pitchFamily="18" charset="77"/>
              </a:rPr>
              <a:t>Chaque</a:t>
            </a:r>
            <a:r>
              <a:rPr lang="en-US" sz="2000" dirty="0">
                <a:latin typeface="Lucida Fax" panose="02060602050505020204" pitchFamily="18" charset="77"/>
              </a:rPr>
              <a:t> fragrance </a:t>
            </a:r>
            <a:r>
              <a:rPr lang="en-US" sz="2000" dirty="0" err="1">
                <a:latin typeface="Lucida Fax" panose="02060602050505020204" pitchFamily="18" charset="77"/>
              </a:rPr>
              <a:t>est</a:t>
            </a:r>
            <a:r>
              <a:rPr lang="en-US" sz="2000" dirty="0">
                <a:latin typeface="Lucida Fax" panose="02060602050505020204" pitchFamily="18" charset="77"/>
              </a:rPr>
              <a:t> unique. La bougie </a:t>
            </a:r>
            <a:r>
              <a:rPr lang="en-US" sz="2000" dirty="0" err="1">
                <a:latin typeface="Lucida Fax" panose="02060602050505020204" pitchFamily="18" charset="77"/>
              </a:rPr>
              <a:t>allumée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vous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emporte</a:t>
            </a:r>
            <a:r>
              <a:rPr lang="en-US" sz="2000" dirty="0">
                <a:latin typeface="Lucida Fax" panose="02060602050505020204" pitchFamily="18" charset="77"/>
              </a:rPr>
              <a:t> dans un voyage </a:t>
            </a:r>
            <a:r>
              <a:rPr lang="en-US" sz="2000" dirty="0" err="1">
                <a:latin typeface="Lucida Fax" panose="02060602050505020204" pitchFamily="18" charset="77"/>
              </a:rPr>
              <a:t>olfactif</a:t>
            </a:r>
            <a:r>
              <a:rPr lang="en-US" sz="2000" dirty="0">
                <a:latin typeface="Lucida Fax" panose="02060602050505020204" pitchFamily="18" charset="77"/>
              </a:rPr>
              <a:t> et </a:t>
            </a:r>
            <a:r>
              <a:rPr lang="en-US" sz="2000" dirty="0" err="1">
                <a:latin typeface="Lucida Fax" panose="02060602050505020204" pitchFamily="18" charset="77"/>
              </a:rPr>
              <a:t>éveille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vos</a:t>
            </a:r>
            <a:r>
              <a:rPr lang="en-US" sz="2000" dirty="0">
                <a:latin typeface="Lucida Fax" panose="02060602050505020204" pitchFamily="18" charset="77"/>
              </a:rPr>
              <a:t> souvenirs </a:t>
            </a:r>
            <a:r>
              <a:rPr lang="en-US" sz="2000" dirty="0" err="1">
                <a:latin typeface="Lucida Fax" panose="02060602050505020204" pitchFamily="18" charset="77"/>
              </a:rPr>
              <a:t>d’enfance</a:t>
            </a:r>
            <a:r>
              <a:rPr lang="en-US" sz="2000" dirty="0">
                <a:latin typeface="Lucida Fax" panose="02060602050505020204" pitchFamily="18" charset="77"/>
              </a:rPr>
              <a:t>. Son secret repose sur la </a:t>
            </a:r>
            <a:r>
              <a:rPr lang="en-US" sz="2000" dirty="0" err="1">
                <a:latin typeface="Lucida Fax" panose="02060602050505020204" pitchFamily="18" charset="77"/>
              </a:rPr>
              <a:t>cire</a:t>
            </a:r>
            <a:r>
              <a:rPr lang="en-US" sz="2000" dirty="0">
                <a:latin typeface="Lucida Fax" panose="02060602050505020204" pitchFamily="18" charset="77"/>
              </a:rPr>
              <a:t>, </a:t>
            </a:r>
            <a:r>
              <a:rPr lang="en-US" sz="2000" dirty="0" err="1">
                <a:latin typeface="Lucida Fax" panose="02060602050505020204" pitchFamily="18" charset="77"/>
              </a:rPr>
              <a:t>composée</a:t>
            </a:r>
            <a:r>
              <a:rPr lang="en-US" sz="2000" dirty="0">
                <a:latin typeface="Lucida Fax" panose="02060602050505020204" pitchFamily="18" charset="77"/>
              </a:rPr>
              <a:t> d’un mélange </a:t>
            </a:r>
            <a:r>
              <a:rPr lang="en-US" sz="2000" dirty="0" err="1">
                <a:latin typeface="Lucida Fax" panose="02060602050505020204" pitchFamily="18" charset="77"/>
              </a:rPr>
              <a:t>minéral</a:t>
            </a:r>
            <a:r>
              <a:rPr lang="en-US" sz="2000" dirty="0">
                <a:latin typeface="Lucida Fax" panose="02060602050505020204" pitchFamily="18" charset="77"/>
              </a:rPr>
              <a:t> et </a:t>
            </a:r>
            <a:r>
              <a:rPr lang="en-US" sz="2000" dirty="0" err="1">
                <a:latin typeface="Lucida Fax" panose="02060602050505020204" pitchFamily="18" charset="77"/>
              </a:rPr>
              <a:t>végétal</a:t>
            </a:r>
            <a:r>
              <a:rPr lang="en-US" sz="2000" dirty="0">
                <a:latin typeface="Lucida Fax" panose="02060602050505020204" pitchFamily="18" charset="77"/>
              </a:rPr>
              <a:t>, </a:t>
            </a:r>
            <a:r>
              <a:rPr lang="en-US" sz="2000" dirty="0" err="1">
                <a:latin typeface="Lucida Fax" panose="02060602050505020204" pitchFamily="18" charset="77"/>
              </a:rPr>
              <a:t>ainsi</a:t>
            </a:r>
            <a:r>
              <a:rPr lang="en-US" sz="2000" dirty="0">
                <a:latin typeface="Lucida Fax" panose="02060602050505020204" pitchFamily="18" charset="77"/>
              </a:rPr>
              <a:t> que d’un dosage optimal de 8 </a:t>
            </a:r>
            <a:r>
              <a:rPr lang="en-US" sz="2000" dirty="0" err="1">
                <a:latin typeface="Lucida Fax" panose="02060602050505020204" pitchFamily="18" charset="77"/>
              </a:rPr>
              <a:t>à</a:t>
            </a:r>
            <a:r>
              <a:rPr lang="en-US" sz="2000" dirty="0">
                <a:latin typeface="Lucida Fax" panose="02060602050505020204" pitchFamily="18" charset="77"/>
              </a:rPr>
              <a:t> 12% de </a:t>
            </a:r>
            <a:r>
              <a:rPr lang="en-US" sz="2000" dirty="0" err="1">
                <a:latin typeface="Lucida Fax" panose="02060602050505020204" pitchFamily="18" charset="77"/>
              </a:rPr>
              <a:t>concentré</a:t>
            </a:r>
            <a:r>
              <a:rPr lang="en-US" sz="2000" dirty="0">
                <a:latin typeface="Lucida Fax" panose="02060602050505020204" pitchFamily="18" charset="77"/>
              </a:rPr>
              <a:t> de parfum </a:t>
            </a:r>
            <a:r>
              <a:rPr lang="en-US" sz="2000" dirty="0" err="1">
                <a:latin typeface="Lucida Fax" panose="02060602050505020204" pitchFamily="18" charset="77"/>
              </a:rPr>
              <a:t>adapté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à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chaque</a:t>
            </a:r>
            <a:r>
              <a:rPr lang="en-US" sz="2000" dirty="0">
                <a:latin typeface="Lucida Fax" panose="02060602050505020204" pitchFamily="18" charset="77"/>
              </a:rPr>
              <a:t> fragrance.</a:t>
            </a:r>
            <a:endParaRPr lang="ro-RO" sz="2000" dirty="0">
              <a:latin typeface="Lucida Fax" panose="02060602050505020204" pitchFamily="18" charset="77"/>
            </a:endParaRPr>
          </a:p>
          <a:p>
            <a:r>
              <a:rPr lang="en-US" sz="2000" dirty="0">
                <a:latin typeface="Lucida Fax" panose="02060602050505020204" pitchFamily="18" charset="77"/>
              </a:rPr>
              <a:t>     Un </a:t>
            </a:r>
            <a:r>
              <a:rPr lang="en-US" sz="2000" dirty="0" err="1">
                <a:latin typeface="Lucida Fax" panose="02060602050505020204" pitchFamily="18" charset="77"/>
              </a:rPr>
              <a:t>plaisir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visuel</a:t>
            </a:r>
            <a:r>
              <a:rPr lang="en-US" sz="2000" dirty="0">
                <a:latin typeface="Lucida Fax" panose="02060602050505020204" pitchFamily="18" charset="77"/>
              </a:rPr>
              <a:t>.</a:t>
            </a:r>
            <a:endParaRPr lang="ro-RO" sz="2000" dirty="0">
              <a:latin typeface="Lucida Fax" panose="02060602050505020204" pitchFamily="18" charset="7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95" y="1364517"/>
            <a:ext cx="5143500" cy="48068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843130" y="119270"/>
            <a:ext cx="44924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Chapitre</a:t>
            </a:r>
            <a:r>
              <a:rPr lang="en-US" sz="3200" b="1" dirty="0">
                <a:solidFill>
                  <a:srgbClr val="7030A0"/>
                </a:solidFill>
              </a:rPr>
              <a:t> VI - Les </a:t>
            </a:r>
            <a:r>
              <a:rPr lang="en-US" sz="3200" b="1" dirty="0" err="1">
                <a:solidFill>
                  <a:srgbClr val="7030A0"/>
                </a:solidFill>
              </a:rPr>
              <a:t>th</a:t>
            </a:r>
            <a:r>
              <a:rPr lang="fr-FR" sz="3200" b="1" dirty="0" err="1">
                <a:solidFill>
                  <a:srgbClr val="7030A0"/>
                </a:solidFill>
              </a:rPr>
              <a:t>é</a:t>
            </a:r>
            <a:r>
              <a:rPr lang="en-US" sz="3200" b="1" dirty="0">
                <a:solidFill>
                  <a:srgbClr val="7030A0"/>
                </a:solidFill>
              </a:rPr>
              <a:t>s</a:t>
            </a:r>
            <a:endParaRPr lang="ro-RO" sz="3200" dirty="0">
              <a:solidFill>
                <a:srgbClr val="7030A0"/>
              </a:solidFill>
            </a:endParaRPr>
          </a:p>
          <a:p>
            <a:pPr algn="ctr"/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412473" y="822949"/>
            <a:ext cx="757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157320"/>
                </a:solidFill>
              </a:rPr>
              <a:t>6.1</a:t>
            </a:r>
            <a:r>
              <a:rPr lang="ro-RO" sz="2800" dirty="0">
                <a:solidFill>
                  <a:srgbClr val="157320"/>
                </a:solidFill>
              </a:rPr>
              <a:t> </a:t>
            </a:r>
            <a:r>
              <a:rPr lang="en-US" sz="2800" b="1" dirty="0">
                <a:solidFill>
                  <a:srgbClr val="157320"/>
                </a:solidFill>
              </a:rPr>
              <a:t>La </a:t>
            </a:r>
            <a:r>
              <a:rPr lang="en-US" sz="2800" b="1" dirty="0" err="1">
                <a:solidFill>
                  <a:srgbClr val="157320"/>
                </a:solidFill>
              </a:rPr>
              <a:t>gourmandise</a:t>
            </a:r>
            <a:r>
              <a:rPr lang="en-US" sz="2800" b="1" dirty="0">
                <a:solidFill>
                  <a:srgbClr val="157320"/>
                </a:solidFill>
              </a:rPr>
              <a:t>, </a:t>
            </a:r>
            <a:r>
              <a:rPr lang="en-US" sz="2800" b="1" dirty="0" err="1">
                <a:solidFill>
                  <a:srgbClr val="157320"/>
                </a:solidFill>
              </a:rPr>
              <a:t>comme</a:t>
            </a:r>
            <a:r>
              <a:rPr lang="en-US" sz="2800" b="1" dirty="0">
                <a:solidFill>
                  <a:srgbClr val="157320"/>
                </a:solidFill>
              </a:rPr>
              <a:t> point </a:t>
            </a:r>
            <a:r>
              <a:rPr lang="en-US" sz="2800" b="1" dirty="0" err="1">
                <a:solidFill>
                  <a:srgbClr val="157320"/>
                </a:solidFill>
              </a:rPr>
              <a:t>ralliement</a:t>
            </a:r>
            <a:r>
              <a:rPr lang="en-US" sz="2800" b="1" dirty="0">
                <a:solidFill>
                  <a:srgbClr val="157320"/>
                </a:solidFill>
              </a:rPr>
              <a:t> </a:t>
            </a:r>
            <a:endParaRPr lang="ro-RO" sz="2800" dirty="0">
              <a:solidFill>
                <a:srgbClr val="1573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095" y="1660783"/>
            <a:ext cx="47972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Lucida Fax" panose="02060602050505020204" pitchFamily="18" charset="77"/>
              </a:rPr>
              <a:t>     </a:t>
            </a:r>
            <a:r>
              <a:rPr lang="en-US" sz="2200" dirty="0" err="1">
                <a:latin typeface="Lucida Fax" panose="02060602050505020204" pitchFamily="18" charset="77"/>
              </a:rPr>
              <a:t>Eugénie</a:t>
            </a:r>
            <a:r>
              <a:rPr lang="en-US" sz="2200" dirty="0">
                <a:latin typeface="Lucida Fax" panose="02060602050505020204" pitchFamily="18" charset="77"/>
              </a:rPr>
              <a:t>, Othello, Mathilde, Jardin bleu... Chez </a:t>
            </a:r>
            <a:r>
              <a:rPr lang="en-US" sz="2200" dirty="0" err="1">
                <a:latin typeface="Lucida Fax" panose="02060602050505020204" pitchFamily="18" charset="77"/>
              </a:rPr>
              <a:t>Ladurée</a:t>
            </a:r>
            <a:r>
              <a:rPr lang="en-US" sz="2200" dirty="0">
                <a:latin typeface="Lucida Fax" panose="02060602050505020204" pitchFamily="18" charset="77"/>
              </a:rPr>
              <a:t>, les </a:t>
            </a:r>
            <a:r>
              <a:rPr lang="en-US" sz="2200" dirty="0" err="1">
                <a:latin typeface="Lucida Fax" panose="02060602050505020204" pitchFamily="18" charset="77"/>
              </a:rPr>
              <a:t>noms</a:t>
            </a:r>
            <a:r>
              <a:rPr lang="en-US" sz="2200" dirty="0">
                <a:latin typeface="Lucida Fax" panose="02060602050505020204" pitchFamily="18" charset="77"/>
              </a:rPr>
              <a:t> de </a:t>
            </a:r>
            <a:r>
              <a:rPr lang="en-US" sz="2200" dirty="0" err="1">
                <a:latin typeface="Lucida Fax" panose="02060602050505020204" pitchFamily="18" charset="77"/>
              </a:rPr>
              <a:t>thé</a:t>
            </a:r>
            <a:r>
              <a:rPr lang="en-US" sz="2200" dirty="0">
                <a:latin typeface="Lucida Fax" panose="02060602050505020204" pitchFamily="18" charset="77"/>
              </a:rPr>
              <a:t> </a:t>
            </a:r>
            <a:r>
              <a:rPr lang="en-US" sz="2200" dirty="0" err="1">
                <a:latin typeface="Lucida Fax" panose="02060602050505020204" pitchFamily="18" charset="77"/>
              </a:rPr>
              <a:t>sont</a:t>
            </a:r>
            <a:r>
              <a:rPr lang="en-US" sz="2200" dirty="0">
                <a:latin typeface="Lucida Fax" panose="02060602050505020204" pitchFamily="18" charset="77"/>
              </a:rPr>
              <a:t> </a:t>
            </a:r>
            <a:r>
              <a:rPr lang="en-US" sz="2200" dirty="0" err="1">
                <a:latin typeface="Lucida Fax" panose="02060602050505020204" pitchFamily="18" charset="77"/>
              </a:rPr>
              <a:t>poétiques</a:t>
            </a:r>
            <a:r>
              <a:rPr lang="en-US" sz="2200" dirty="0">
                <a:latin typeface="Lucida Fax" panose="02060602050505020204" pitchFamily="18" charset="77"/>
              </a:rPr>
              <a:t>, </a:t>
            </a:r>
            <a:r>
              <a:rPr lang="en-US" sz="2200" dirty="0" err="1">
                <a:latin typeface="Lucida Fax" panose="02060602050505020204" pitchFamily="18" charset="77"/>
              </a:rPr>
              <a:t>évocateurs</a:t>
            </a:r>
            <a:r>
              <a:rPr lang="en-US" sz="2200" dirty="0">
                <a:latin typeface="Lucida Fax" panose="02060602050505020204" pitchFamily="18" charset="77"/>
              </a:rPr>
              <a:t>. </a:t>
            </a:r>
            <a:r>
              <a:rPr lang="en-US" sz="2200" dirty="0" err="1">
                <a:latin typeface="Lucida Fax" panose="02060602050505020204" pitchFamily="18" charset="77"/>
              </a:rPr>
              <a:t>Leur</a:t>
            </a:r>
            <a:r>
              <a:rPr lang="en-US" sz="2200" dirty="0">
                <a:latin typeface="Lucida Fax" panose="02060602050505020204" pitchFamily="18" charset="77"/>
              </a:rPr>
              <a:t> trait </a:t>
            </a:r>
            <a:r>
              <a:rPr lang="en-US" sz="2200" dirty="0" err="1">
                <a:latin typeface="Lucida Fax" panose="02060602050505020204" pitchFamily="18" charset="77"/>
              </a:rPr>
              <a:t>d’union</a:t>
            </a:r>
            <a:r>
              <a:rPr lang="en-US" sz="2200" dirty="0">
                <a:latin typeface="Lucida Fax" panose="02060602050505020204" pitchFamily="18" charset="77"/>
              </a:rPr>
              <a:t>? La </a:t>
            </a:r>
            <a:r>
              <a:rPr lang="en-US" sz="2200" dirty="0" err="1">
                <a:latin typeface="Lucida Fax" panose="02060602050505020204" pitchFamily="18" charset="77"/>
              </a:rPr>
              <a:t>gourmandise</a:t>
            </a:r>
            <a:r>
              <a:rPr lang="en-US" sz="2200" dirty="0">
                <a:latin typeface="Lucida Fax" panose="02060602050505020204" pitchFamily="18" charset="77"/>
              </a:rPr>
              <a:t>. Les mélanges </a:t>
            </a:r>
            <a:r>
              <a:rPr lang="en-US" sz="2200" dirty="0" err="1">
                <a:latin typeface="Lucida Fax" panose="02060602050505020204" pitchFamily="18" charset="77"/>
              </a:rPr>
              <a:t>exclusifs</a:t>
            </a:r>
            <a:r>
              <a:rPr lang="en-US" sz="2200" dirty="0">
                <a:latin typeface="Lucida Fax" panose="02060602050505020204" pitchFamily="18" charset="77"/>
              </a:rPr>
              <a:t> </a:t>
            </a:r>
            <a:r>
              <a:rPr lang="en-US" sz="2200" dirty="0" err="1">
                <a:latin typeface="Lucida Fax" panose="02060602050505020204" pitchFamily="18" charset="77"/>
              </a:rPr>
              <a:t>évoluent</a:t>
            </a:r>
            <a:r>
              <a:rPr lang="en-US" sz="2200" dirty="0">
                <a:latin typeface="Lucida Fax" panose="02060602050505020204" pitchFamily="18" charset="77"/>
              </a:rPr>
              <a:t> </a:t>
            </a:r>
            <a:r>
              <a:rPr lang="en-US" sz="2200" dirty="0" err="1">
                <a:latin typeface="Lucida Fax" panose="02060602050505020204" pitchFamily="18" charset="77"/>
              </a:rPr>
              <a:t>toujours</a:t>
            </a:r>
            <a:r>
              <a:rPr lang="en-US" sz="2200" dirty="0">
                <a:latin typeface="Lucida Fax" panose="02060602050505020204" pitchFamily="18" charset="77"/>
              </a:rPr>
              <a:t> dans </a:t>
            </a:r>
            <a:r>
              <a:rPr lang="en-US" sz="2200" dirty="0" err="1">
                <a:latin typeface="Lucida Fax" panose="02060602050505020204" pitchFamily="18" charset="77"/>
              </a:rPr>
              <a:t>l’univers</a:t>
            </a:r>
            <a:r>
              <a:rPr lang="en-US" sz="2200" dirty="0">
                <a:latin typeface="Lucida Fax" panose="02060602050505020204" pitchFamily="18" charset="77"/>
              </a:rPr>
              <a:t> du </a:t>
            </a:r>
            <a:r>
              <a:rPr lang="en-US" sz="2200" dirty="0" err="1">
                <a:latin typeface="Lucida Fax" panose="02060602050505020204" pitchFamily="18" charset="77"/>
              </a:rPr>
              <a:t>sucré</a:t>
            </a:r>
            <a:r>
              <a:rPr lang="en-US" sz="2200" dirty="0">
                <a:latin typeface="Lucida Fax" panose="02060602050505020204" pitchFamily="18" charset="77"/>
              </a:rPr>
              <a:t>, du </a:t>
            </a:r>
            <a:r>
              <a:rPr lang="en-US" sz="2200" dirty="0" err="1">
                <a:latin typeface="Lucida Fax" panose="02060602050505020204" pitchFamily="18" charset="77"/>
              </a:rPr>
              <a:t>doux</a:t>
            </a:r>
            <a:r>
              <a:rPr lang="en-US" sz="2200" dirty="0">
                <a:latin typeface="Lucida Fax" panose="02060602050505020204" pitchFamily="18" charset="77"/>
              </a:rPr>
              <a:t>, de la </a:t>
            </a:r>
            <a:r>
              <a:rPr lang="en-US" sz="2200" dirty="0" err="1">
                <a:latin typeface="Lucida Fax" panose="02060602050505020204" pitchFamily="18" charset="77"/>
              </a:rPr>
              <a:t>pâtisserie</a:t>
            </a:r>
            <a:r>
              <a:rPr lang="en-US" sz="2200" dirty="0">
                <a:latin typeface="Lucida Fax" panose="02060602050505020204" pitchFamily="18" charset="77"/>
              </a:rPr>
              <a:t>. </a:t>
            </a:r>
            <a:endParaRPr lang="en-US" sz="2200" dirty="0">
              <a:latin typeface="Lucida Fax" panose="02060602050505020204" pitchFamily="18" charset="77"/>
            </a:endParaRPr>
          </a:p>
          <a:p>
            <a:endParaRPr lang="en-US" sz="2200" dirty="0">
              <a:latin typeface="Lucida Fax" panose="02060602050505020204" pitchFamily="18" charset="77"/>
            </a:endParaRPr>
          </a:p>
          <a:p>
            <a:r>
              <a:rPr lang="en-US" sz="2200" dirty="0">
                <a:latin typeface="Lucida Fax" panose="02060602050505020204" pitchFamily="18" charset="77"/>
              </a:rPr>
              <a:t>    Les </a:t>
            </a:r>
            <a:r>
              <a:rPr lang="en-US" sz="2200" dirty="0" err="1">
                <a:latin typeface="Lucida Fax" panose="02060602050505020204" pitchFamily="18" charset="77"/>
              </a:rPr>
              <a:t>arômes</a:t>
            </a:r>
            <a:r>
              <a:rPr lang="en-US" sz="2200" dirty="0">
                <a:latin typeface="Lucida Fax" panose="02060602050505020204" pitchFamily="18" charset="77"/>
              </a:rPr>
              <a:t> du </a:t>
            </a:r>
            <a:r>
              <a:rPr lang="en-US" sz="2200" dirty="0" err="1">
                <a:latin typeface="Lucida Fax" panose="02060602050505020204" pitchFamily="18" charset="77"/>
              </a:rPr>
              <a:t>thé</a:t>
            </a:r>
            <a:r>
              <a:rPr lang="en-US" sz="2200" dirty="0">
                <a:latin typeface="Lucida Fax" panose="02060602050505020204" pitchFamily="18" charset="77"/>
              </a:rPr>
              <a:t> </a:t>
            </a:r>
            <a:r>
              <a:rPr lang="en-US" sz="2200" dirty="0" err="1">
                <a:latin typeface="Lucida Fax" panose="02060602050505020204" pitchFamily="18" charset="77"/>
              </a:rPr>
              <a:t>sont</a:t>
            </a:r>
            <a:r>
              <a:rPr lang="en-US" sz="2200" dirty="0">
                <a:latin typeface="Lucida Fax" panose="02060602050505020204" pitchFamily="18" charset="77"/>
              </a:rPr>
              <a:t> </a:t>
            </a:r>
            <a:r>
              <a:rPr lang="en-US" sz="2200" dirty="0" err="1">
                <a:latin typeface="Lucida Fax" panose="02060602050505020204" pitchFamily="18" charset="77"/>
              </a:rPr>
              <a:t>très</a:t>
            </a:r>
            <a:r>
              <a:rPr lang="en-US" sz="2200" dirty="0">
                <a:latin typeface="Lucida Fax" panose="02060602050505020204" pitchFamily="18" charset="77"/>
              </a:rPr>
              <a:t> </a:t>
            </a:r>
            <a:r>
              <a:rPr lang="en-US" sz="2200" dirty="0" err="1">
                <a:latin typeface="Lucida Fax" panose="02060602050505020204" pitchFamily="18" charset="77"/>
              </a:rPr>
              <a:t>volatils</a:t>
            </a:r>
            <a:r>
              <a:rPr lang="en-US" sz="2200" dirty="0">
                <a:latin typeface="Lucida Fax" panose="02060602050505020204" pitchFamily="18" charset="77"/>
              </a:rPr>
              <a:t>. Si on laisse </a:t>
            </a:r>
            <a:r>
              <a:rPr lang="en-US" sz="2200" dirty="0" err="1">
                <a:latin typeface="Lucida Fax" panose="02060602050505020204" pitchFamily="18" charset="77"/>
              </a:rPr>
              <a:t>une</a:t>
            </a:r>
            <a:r>
              <a:rPr lang="en-US" sz="2200" dirty="0">
                <a:latin typeface="Lucida Fax" panose="02060602050505020204" pitchFamily="18" charset="77"/>
              </a:rPr>
              <a:t> </a:t>
            </a:r>
            <a:r>
              <a:rPr lang="en-US" sz="2200" dirty="0" err="1">
                <a:latin typeface="Lucida Fax" panose="02060602050505020204" pitchFamily="18" charset="77"/>
              </a:rPr>
              <a:t>boîte</a:t>
            </a:r>
            <a:r>
              <a:rPr lang="en-US" sz="2200" dirty="0">
                <a:latin typeface="Lucida Fax" panose="02060602050505020204" pitchFamily="18" charset="77"/>
              </a:rPr>
              <a:t> de </a:t>
            </a:r>
            <a:r>
              <a:rPr lang="en-US" sz="2200" dirty="0" err="1">
                <a:latin typeface="Lucida Fax" panose="02060602050505020204" pitchFamily="18" charset="77"/>
              </a:rPr>
              <a:t>thé</a:t>
            </a:r>
            <a:r>
              <a:rPr lang="en-US" sz="2200" dirty="0">
                <a:latin typeface="Lucida Fax" panose="02060602050505020204" pitchFamily="18" charset="77"/>
              </a:rPr>
              <a:t> </a:t>
            </a:r>
            <a:r>
              <a:rPr lang="en-US" sz="2200" dirty="0" err="1">
                <a:latin typeface="Lucida Fax" panose="02060602050505020204" pitchFamily="18" charset="77"/>
              </a:rPr>
              <a:t>parfumé</a:t>
            </a:r>
            <a:r>
              <a:rPr lang="en-US" sz="2200" dirty="0">
                <a:latin typeface="Lucida Fax" panose="02060602050505020204" pitchFamily="18" charset="77"/>
              </a:rPr>
              <a:t> ouverte, les </a:t>
            </a:r>
            <a:r>
              <a:rPr lang="en-US" sz="2200" dirty="0" err="1">
                <a:latin typeface="Lucida Fax" panose="02060602050505020204" pitchFamily="18" charset="77"/>
              </a:rPr>
              <a:t>arômes</a:t>
            </a:r>
            <a:r>
              <a:rPr lang="en-US" sz="2200" dirty="0">
                <a:latin typeface="Lucida Fax" panose="02060602050505020204" pitchFamily="18" charset="77"/>
              </a:rPr>
              <a:t> </a:t>
            </a:r>
            <a:r>
              <a:rPr lang="en-US" sz="2200" dirty="0" err="1">
                <a:latin typeface="Lucida Fax" panose="02060602050505020204" pitchFamily="18" charset="77"/>
              </a:rPr>
              <a:t>s’envoleront</a:t>
            </a:r>
            <a:r>
              <a:rPr lang="en-US" sz="2200" dirty="0">
                <a:latin typeface="Lucida Fax" panose="02060602050505020204" pitchFamily="18" charset="77"/>
              </a:rPr>
              <a:t> </a:t>
            </a:r>
            <a:r>
              <a:rPr lang="en-US" sz="2200" dirty="0" err="1">
                <a:latin typeface="Lucida Fax" panose="02060602050505020204" pitchFamily="18" charset="77"/>
              </a:rPr>
              <a:t>en</a:t>
            </a:r>
            <a:r>
              <a:rPr lang="en-US" sz="2200" dirty="0">
                <a:latin typeface="Lucida Fax" panose="02060602050505020204" pitchFamily="18" charset="77"/>
              </a:rPr>
              <a:t> 3 </a:t>
            </a:r>
            <a:r>
              <a:rPr lang="en-US" sz="2200" dirty="0" err="1">
                <a:latin typeface="Lucida Fax" panose="02060602050505020204" pitchFamily="18" charset="77"/>
              </a:rPr>
              <a:t>à</a:t>
            </a:r>
            <a:r>
              <a:rPr lang="en-US" sz="2200" dirty="0">
                <a:latin typeface="Lucida Fax" panose="02060602050505020204" pitchFamily="18" charset="77"/>
              </a:rPr>
              <a:t> 4 </a:t>
            </a:r>
            <a:r>
              <a:rPr lang="en-US" sz="2200" dirty="0" err="1">
                <a:latin typeface="Lucida Fax" panose="02060602050505020204" pitchFamily="18" charset="77"/>
              </a:rPr>
              <a:t>jours</a:t>
            </a:r>
            <a:r>
              <a:rPr lang="en-US" sz="2200" dirty="0">
                <a:latin typeface="Lucida Fax" panose="02060602050505020204" pitchFamily="18" charset="77"/>
              </a:rPr>
              <a:t> </a:t>
            </a:r>
            <a:r>
              <a:rPr lang="en-US" sz="2200" dirty="0" err="1">
                <a:latin typeface="Lucida Fax" panose="02060602050505020204" pitchFamily="18" charset="77"/>
              </a:rPr>
              <a:t>seulement</a:t>
            </a:r>
            <a:r>
              <a:rPr lang="en-US" sz="2200" dirty="0">
                <a:latin typeface="Lucida Fax" panose="02060602050505020204" pitchFamily="18" charset="77"/>
              </a:rPr>
              <a:t>. </a:t>
            </a:r>
            <a:endParaRPr lang="ro-RO" sz="2200" dirty="0">
              <a:latin typeface="Lucida Fax" panose="02060602050505020204" pitchFamily="18" charset="77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77" y="2169118"/>
            <a:ext cx="51816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395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405808" y="166132"/>
            <a:ext cx="53803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Chapitre</a:t>
            </a:r>
            <a:r>
              <a:rPr lang="en-US" sz="3200" b="1" dirty="0">
                <a:solidFill>
                  <a:srgbClr val="7030A0"/>
                </a:solidFill>
              </a:rPr>
              <a:t> VII - </a:t>
            </a:r>
            <a:r>
              <a:rPr lang="en-US" sz="3200" b="1" dirty="0" err="1">
                <a:solidFill>
                  <a:srgbClr val="7030A0"/>
                </a:solidFill>
              </a:rPr>
              <a:t>L’esprit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Laudr</a:t>
            </a:r>
            <a:r>
              <a:rPr lang="fr-FR" sz="3200" b="1" dirty="0" err="1">
                <a:solidFill>
                  <a:srgbClr val="7030A0"/>
                </a:solidFill>
              </a:rPr>
              <a:t>é</a:t>
            </a:r>
            <a:r>
              <a:rPr lang="en-US" sz="3200" b="1" dirty="0">
                <a:solidFill>
                  <a:srgbClr val="7030A0"/>
                </a:solidFill>
              </a:rPr>
              <a:t>e</a:t>
            </a:r>
            <a:endParaRPr lang="ro-RO" sz="3200" dirty="0">
              <a:solidFill>
                <a:srgbClr val="7030A0"/>
              </a:solidFill>
            </a:endParaRPr>
          </a:p>
          <a:p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468795" y="766296"/>
            <a:ext cx="375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7320"/>
                </a:solidFill>
              </a:rPr>
              <a:t>7.1 </a:t>
            </a:r>
            <a:r>
              <a:rPr lang="ro-RO" sz="2800" b="1" dirty="0">
                <a:solidFill>
                  <a:srgbClr val="157320"/>
                </a:solidFill>
              </a:rPr>
              <a:t>L</a:t>
            </a:r>
            <a:r>
              <a:rPr lang="en-US" sz="2800" b="1" dirty="0">
                <a:solidFill>
                  <a:srgbClr val="157320"/>
                </a:solidFill>
              </a:rPr>
              <a:t>’esprit d</a:t>
            </a:r>
            <a:r>
              <a:rPr lang="fr-FR" sz="2800" b="1" dirty="0" err="1">
                <a:solidFill>
                  <a:srgbClr val="157320"/>
                </a:solidFill>
              </a:rPr>
              <a:t>é</a:t>
            </a:r>
            <a:r>
              <a:rPr lang="en-US" sz="2800" b="1" dirty="0" err="1">
                <a:solidFill>
                  <a:srgbClr val="157320"/>
                </a:solidFill>
              </a:rPr>
              <a:t>coration</a:t>
            </a:r>
            <a:r>
              <a:rPr lang="ro-RO" sz="2800" dirty="0">
                <a:solidFill>
                  <a:srgbClr val="157320"/>
                </a:solidFill>
              </a:rPr>
              <a:t> </a:t>
            </a:r>
            <a:endParaRPr lang="ro-RO" sz="2800" dirty="0">
              <a:solidFill>
                <a:srgbClr val="1573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795" y="1393031"/>
            <a:ext cx="3829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Lucida Fax" panose="02060602050505020204" pitchFamily="18" charset="77"/>
              </a:rPr>
              <a:t>Depuis</a:t>
            </a:r>
            <a:r>
              <a:rPr lang="en-US" dirty="0">
                <a:latin typeface="Lucida Fax" panose="02060602050505020204" pitchFamily="18" charset="77"/>
              </a:rPr>
              <a:t> des </a:t>
            </a:r>
            <a:r>
              <a:rPr lang="en-US" dirty="0" err="1">
                <a:latin typeface="Lucida Fax" panose="02060602050505020204" pitchFamily="18" charset="77"/>
              </a:rPr>
              <a:t>années</a:t>
            </a:r>
            <a:r>
              <a:rPr lang="en-US" dirty="0">
                <a:latin typeface="Lucida Fax" panose="02060602050505020204" pitchFamily="18" charset="77"/>
              </a:rPr>
              <a:t> nous </a:t>
            </a:r>
            <a:r>
              <a:rPr lang="en-US" dirty="0" err="1">
                <a:latin typeface="Lucida Fax" panose="02060602050505020204" pitchFamily="18" charset="77"/>
              </a:rPr>
              <a:t>mélangeons</a:t>
            </a:r>
            <a:r>
              <a:rPr lang="en-US" dirty="0">
                <a:latin typeface="Lucida Fax" panose="02060602050505020204" pitchFamily="18" charset="77"/>
              </a:rPr>
              <a:t> les styles et </a:t>
            </a:r>
            <a:r>
              <a:rPr lang="en-US" dirty="0" err="1">
                <a:latin typeface="Lucida Fax" panose="02060602050505020204" pitchFamily="18" charset="77"/>
              </a:rPr>
              <a:t>l’art</a:t>
            </a:r>
            <a:r>
              <a:rPr lang="en-US" dirty="0">
                <a:latin typeface="Lucida Fax" panose="02060602050505020204" pitchFamily="18" charset="77"/>
              </a:rPr>
              <a:t> avec </a:t>
            </a:r>
            <a:r>
              <a:rPr lang="en-US" dirty="0" err="1">
                <a:latin typeface="Lucida Fax" panose="02060602050505020204" pitchFamily="18" charset="77"/>
              </a:rPr>
              <a:t>ardeur</a:t>
            </a:r>
            <a:r>
              <a:rPr lang="en-US" dirty="0">
                <a:latin typeface="Lucida Fax" panose="02060602050505020204" pitchFamily="18" charset="77"/>
              </a:rPr>
              <a:t>, </a:t>
            </a:r>
            <a:r>
              <a:rPr lang="en-US" dirty="0" err="1">
                <a:latin typeface="Lucida Fax" panose="02060602050505020204" pitchFamily="18" charset="77"/>
              </a:rPr>
              <a:t>éléments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essentiels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à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l’art</a:t>
            </a:r>
            <a:r>
              <a:rPr lang="en-US" dirty="0">
                <a:latin typeface="Lucida Fax" panose="02060602050505020204" pitchFamily="18" charset="77"/>
              </a:rPr>
              <a:t> de vivre </a:t>
            </a:r>
            <a:r>
              <a:rPr lang="en-US" dirty="0" err="1">
                <a:latin typeface="Lucida Fax" panose="02060602050505020204" pitchFamily="18" charset="77"/>
              </a:rPr>
              <a:t>Ladurée</a:t>
            </a:r>
            <a:r>
              <a:rPr lang="en-US" dirty="0">
                <a:latin typeface="Lucida Fax" panose="02060602050505020204" pitchFamily="18" charset="77"/>
              </a:rPr>
              <a:t>. </a:t>
            </a:r>
            <a:endParaRPr lang="ro-RO" dirty="0">
              <a:latin typeface="Lucida Fax" panose="02060602050505020204" pitchFamily="18" charset="77"/>
            </a:endParaRPr>
          </a:p>
          <a:p>
            <a:r>
              <a:rPr lang="en-US" dirty="0">
                <a:latin typeface="Lucida Fax" panose="02060602050505020204" pitchFamily="18" charset="77"/>
              </a:rPr>
              <a:t>    </a:t>
            </a:r>
            <a:endParaRPr lang="ro-RO" dirty="0"/>
          </a:p>
        </p:txBody>
      </p:sp>
      <p:sp>
        <p:nvSpPr>
          <p:cNvPr id="7" name="TextBox 6"/>
          <p:cNvSpPr txBox="1"/>
          <p:nvPr/>
        </p:nvSpPr>
        <p:spPr>
          <a:xfrm>
            <a:off x="468795" y="3416968"/>
            <a:ext cx="40684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Lucida Fax" panose="02060602050505020204" pitchFamily="18" charset="77"/>
              </a:rPr>
              <a:t>Pompons, </a:t>
            </a:r>
            <a:r>
              <a:rPr lang="en-US" dirty="0" err="1">
                <a:latin typeface="Lucida Fax" panose="02060602050505020204" pitchFamily="18" charset="77"/>
              </a:rPr>
              <a:t>galons</a:t>
            </a:r>
            <a:r>
              <a:rPr lang="en-US" dirty="0">
                <a:latin typeface="Lucida Fax" panose="02060602050505020204" pitchFamily="18" charset="77"/>
              </a:rPr>
              <a:t>, </a:t>
            </a:r>
            <a:r>
              <a:rPr lang="en-US" dirty="0" err="1">
                <a:latin typeface="Lucida Fax" panose="02060602050505020204" pitchFamily="18" charset="77"/>
              </a:rPr>
              <a:t>dorures</a:t>
            </a:r>
            <a:r>
              <a:rPr lang="en-US" dirty="0">
                <a:latin typeface="Lucida Fax" panose="02060602050505020204" pitchFamily="18" charset="77"/>
              </a:rPr>
              <a:t>, </a:t>
            </a:r>
            <a:r>
              <a:rPr lang="en-US" dirty="0" err="1">
                <a:latin typeface="Lucida Fax" panose="02060602050505020204" pitchFamily="18" charset="77"/>
              </a:rPr>
              <a:t>moulures</a:t>
            </a:r>
            <a:r>
              <a:rPr lang="en-US" dirty="0">
                <a:latin typeface="Lucida Fax" panose="02060602050505020204" pitchFamily="18" charset="77"/>
              </a:rPr>
              <a:t>, </a:t>
            </a:r>
            <a:r>
              <a:rPr lang="en-US" dirty="0" err="1">
                <a:latin typeface="Lucida Fax" panose="02060602050505020204" pitchFamily="18" charset="77"/>
              </a:rPr>
              <a:t>soie</a:t>
            </a:r>
            <a:r>
              <a:rPr lang="en-US" dirty="0">
                <a:latin typeface="Lucida Fax" panose="02060602050505020204" pitchFamily="18" charset="77"/>
              </a:rPr>
              <a:t>, </a:t>
            </a:r>
            <a:r>
              <a:rPr lang="en-US" dirty="0" err="1">
                <a:latin typeface="Lucida Fax" panose="02060602050505020204" pitchFamily="18" charset="77"/>
              </a:rPr>
              <a:t>marbre</a:t>
            </a:r>
            <a:r>
              <a:rPr lang="en-US" dirty="0">
                <a:latin typeface="Lucida Fax" panose="02060602050505020204" pitchFamily="18" charset="77"/>
              </a:rPr>
              <a:t>, </a:t>
            </a:r>
            <a:r>
              <a:rPr lang="en-US" dirty="0" err="1">
                <a:latin typeface="Lucida Fax" panose="02060602050505020204" pitchFamily="18" charset="77"/>
              </a:rPr>
              <a:t>cristal</a:t>
            </a:r>
            <a:r>
              <a:rPr lang="en-US" dirty="0">
                <a:latin typeface="Lucida Fax" panose="02060602050505020204" pitchFamily="18" charset="77"/>
              </a:rPr>
              <a:t> et bien </a:t>
            </a:r>
            <a:r>
              <a:rPr lang="en-US" dirty="0" err="1">
                <a:latin typeface="Lucida Fax" panose="02060602050505020204" pitchFamily="18" charset="77"/>
              </a:rPr>
              <a:t>d’autres</a:t>
            </a:r>
            <a:r>
              <a:rPr lang="en-US" dirty="0">
                <a:latin typeface="Lucida Fax" panose="02060602050505020204" pitchFamily="18" charset="77"/>
              </a:rPr>
              <a:t> matières nobles </a:t>
            </a:r>
            <a:r>
              <a:rPr lang="en-US" dirty="0" err="1">
                <a:latin typeface="Lucida Fax" panose="02060602050505020204" pitchFamily="18" charset="77"/>
              </a:rPr>
              <a:t>ainsi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qu’un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foisonnement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d’objets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sont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tous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synonymes</a:t>
            </a:r>
            <a:r>
              <a:rPr lang="en-US" dirty="0">
                <a:latin typeface="Lucida Fax" panose="02060602050505020204" pitchFamily="18" charset="77"/>
              </a:rPr>
              <a:t> de </a:t>
            </a:r>
            <a:r>
              <a:rPr lang="en-US" dirty="0" err="1">
                <a:latin typeface="Lucida Fax" panose="02060602050505020204" pitchFamily="18" charset="77"/>
              </a:rPr>
              <a:t>beauté</a:t>
            </a:r>
            <a:r>
              <a:rPr lang="en-US" dirty="0">
                <a:latin typeface="Lucida Fax" panose="02060602050505020204" pitchFamily="18" charset="77"/>
              </a:rPr>
              <a:t>, </a:t>
            </a:r>
            <a:r>
              <a:rPr lang="en-US" dirty="0" err="1">
                <a:latin typeface="Lucida Fax" panose="02060602050505020204" pitchFamily="18" charset="77"/>
              </a:rPr>
              <a:t>confort</a:t>
            </a:r>
            <a:r>
              <a:rPr lang="en-US" dirty="0">
                <a:latin typeface="Lucida Fax" panose="02060602050505020204" pitchFamily="18" charset="77"/>
              </a:rPr>
              <a:t> et surtout de </a:t>
            </a:r>
            <a:r>
              <a:rPr lang="en-US" dirty="0" err="1">
                <a:latin typeface="Lucida Fax" panose="02060602050505020204" pitchFamily="18" charset="77"/>
              </a:rPr>
              <a:t>délicatesse</a:t>
            </a:r>
            <a:r>
              <a:rPr lang="en-US" dirty="0">
                <a:latin typeface="Lucida Fax" panose="02060602050505020204" pitchFamily="18" charset="77"/>
              </a:rPr>
              <a:t>. </a:t>
            </a:r>
            <a:endParaRPr lang="ro-RO" dirty="0">
              <a:latin typeface="Lucida Fax" panose="02060602050505020204" pitchFamily="18" charset="7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129" y="1529684"/>
            <a:ext cx="4299559" cy="34519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97564" y="198783"/>
            <a:ext cx="55659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7320"/>
                </a:solidFill>
              </a:rPr>
              <a:t>7.2 Les couleurs </a:t>
            </a:r>
            <a:r>
              <a:rPr lang="en-US" sz="2800" b="1" dirty="0" err="1">
                <a:solidFill>
                  <a:srgbClr val="157320"/>
                </a:solidFill>
              </a:rPr>
              <a:t>emblématiques</a:t>
            </a:r>
            <a:endParaRPr lang="ro-RO" sz="2800" dirty="0">
              <a:solidFill>
                <a:srgbClr val="157320"/>
              </a:solidFill>
            </a:endParaRPr>
          </a:p>
          <a:p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1196215" y="1027906"/>
            <a:ext cx="45985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solidFill>
                  <a:srgbClr val="157320"/>
                </a:solidFill>
                <a:latin typeface="Lucida Fax" panose="02060602050505020204" pitchFamily="18" charset="77"/>
              </a:rPr>
              <a:t>LE VERT</a:t>
            </a:r>
            <a:endParaRPr lang="ro-RO" sz="2000" dirty="0">
              <a:solidFill>
                <a:srgbClr val="157320"/>
              </a:solidFill>
              <a:latin typeface="Lucida Fax" panose="02060602050505020204" pitchFamily="18" charset="77"/>
            </a:endParaRPr>
          </a:p>
          <a:p>
            <a:r>
              <a:rPr lang="en-US" sz="2000" dirty="0">
                <a:latin typeface="Lucida Fax" panose="02060602050505020204" pitchFamily="18" charset="77"/>
              </a:rPr>
              <a:t>    </a:t>
            </a:r>
            <a:r>
              <a:rPr lang="en-US" sz="2000" dirty="0" err="1">
                <a:latin typeface="Lucida Fax" panose="02060602050505020204" pitchFamily="18" charset="77"/>
              </a:rPr>
              <a:t>C’est</a:t>
            </a:r>
            <a:r>
              <a:rPr lang="en-US" sz="2000" dirty="0">
                <a:latin typeface="Lucida Fax" panose="02060602050505020204" pitchFamily="18" charset="77"/>
              </a:rPr>
              <a:t> la couleur </a:t>
            </a:r>
            <a:r>
              <a:rPr lang="en-US" sz="2000" dirty="0" err="1">
                <a:latin typeface="Lucida Fax" panose="02060602050505020204" pitchFamily="18" charset="77"/>
              </a:rPr>
              <a:t>originelle</a:t>
            </a:r>
            <a:r>
              <a:rPr lang="en-US" sz="2000" dirty="0">
                <a:latin typeface="Lucida Fax" panose="02060602050505020204" pitchFamily="18" charset="77"/>
              </a:rPr>
              <a:t>, </a:t>
            </a:r>
            <a:r>
              <a:rPr lang="en-US" sz="2000" dirty="0" err="1">
                <a:latin typeface="Lucida Fax" panose="02060602050505020204" pitchFamily="18" charset="77"/>
              </a:rPr>
              <a:t>celle</a:t>
            </a:r>
            <a:r>
              <a:rPr lang="en-US" sz="2000" dirty="0">
                <a:latin typeface="Lucida Fax" panose="02060602050505020204" pitchFamily="18" charset="77"/>
              </a:rPr>
              <a:t> des </a:t>
            </a:r>
            <a:r>
              <a:rPr lang="en-US" sz="2000" dirty="0" err="1">
                <a:latin typeface="Lucida Fax" panose="02060602050505020204" pitchFamily="18" charset="77"/>
              </a:rPr>
              <a:t>murs</a:t>
            </a:r>
            <a:r>
              <a:rPr lang="en-US" sz="2000" dirty="0">
                <a:latin typeface="Lucida Fax" panose="02060602050505020204" pitchFamily="18" charset="77"/>
              </a:rPr>
              <a:t> de la première boutique rue Royale </a:t>
            </a:r>
            <a:r>
              <a:rPr lang="en-US" sz="2000" dirty="0" err="1">
                <a:latin typeface="Lucida Fax" panose="02060602050505020204" pitchFamily="18" charset="77"/>
              </a:rPr>
              <a:t>construite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en</a:t>
            </a:r>
            <a:r>
              <a:rPr lang="en-US" sz="2000" dirty="0">
                <a:latin typeface="Lucida Fax" panose="02060602050505020204" pitchFamily="18" charset="77"/>
              </a:rPr>
              <a:t> 1862.      La couleur </a:t>
            </a:r>
            <a:r>
              <a:rPr lang="en-US" sz="2000" dirty="0" err="1">
                <a:latin typeface="Lucida Fax" panose="02060602050505020204" pitchFamily="18" charset="77"/>
              </a:rPr>
              <a:t>référence</a:t>
            </a:r>
            <a:r>
              <a:rPr lang="en-US" sz="2000" dirty="0">
                <a:latin typeface="Lucida Fax" panose="02060602050505020204" pitchFamily="18" charset="77"/>
              </a:rPr>
              <a:t>, </a:t>
            </a:r>
            <a:r>
              <a:rPr lang="en-US" sz="2000" dirty="0" err="1">
                <a:latin typeface="Lucida Fax" panose="02060602050505020204" pitchFamily="18" charset="77"/>
              </a:rPr>
              <a:t>largement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déclinée</a:t>
            </a:r>
            <a:r>
              <a:rPr lang="en-US" sz="2000" dirty="0">
                <a:latin typeface="Lucida Fax" panose="02060602050505020204" pitchFamily="18" charset="77"/>
              </a:rPr>
              <a:t>, et qui </a:t>
            </a:r>
            <a:r>
              <a:rPr lang="en-US" sz="2000" dirty="0" err="1">
                <a:latin typeface="Lucida Fax" panose="02060602050505020204" pitchFamily="18" charset="77"/>
              </a:rPr>
              <a:t>est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restée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symbolique</a:t>
            </a:r>
            <a:r>
              <a:rPr lang="en-US" sz="2000" dirty="0">
                <a:latin typeface="Lucida Fax" panose="02060602050505020204" pitchFamily="18" charset="77"/>
              </a:rPr>
              <a:t>, tout </a:t>
            </a:r>
            <a:r>
              <a:rPr lang="en-US" sz="2000" dirty="0" err="1">
                <a:latin typeface="Lucida Fax" panose="02060602050505020204" pitchFamily="18" charset="77"/>
              </a:rPr>
              <a:t>comme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l’ange</a:t>
            </a:r>
            <a:r>
              <a:rPr lang="en-US" sz="2000" dirty="0">
                <a:latin typeface="Lucida Fax" panose="02060602050505020204" pitchFamily="18" charset="77"/>
              </a:rPr>
              <a:t> pâtissier qui </a:t>
            </a:r>
            <a:r>
              <a:rPr lang="en-US" sz="2000" dirty="0" err="1">
                <a:latin typeface="Lucida Fax" panose="02060602050505020204" pitchFamily="18" charset="77"/>
              </a:rPr>
              <a:t>trône</a:t>
            </a:r>
            <a:r>
              <a:rPr lang="en-US" sz="2000" dirty="0">
                <a:latin typeface="Lucida Fax" panose="02060602050505020204" pitchFamily="18" charset="77"/>
              </a:rPr>
              <a:t> au-dessus de la </a:t>
            </a:r>
            <a:r>
              <a:rPr lang="en-US" sz="2000" dirty="0" err="1">
                <a:latin typeface="Lucida Fax" panose="02060602050505020204" pitchFamily="18" charset="77"/>
              </a:rPr>
              <a:t>porte</a:t>
            </a:r>
            <a:r>
              <a:rPr lang="en-US" sz="2000" dirty="0">
                <a:latin typeface="Lucida Fax" panose="02060602050505020204" pitchFamily="18" charset="77"/>
              </a:rPr>
              <a:t>. </a:t>
            </a:r>
            <a:endParaRPr lang="ro-RO" sz="2000" dirty="0">
              <a:latin typeface="Lucida Fax" panose="02060602050505020204" pitchFamily="18" charset="77"/>
            </a:endParaRPr>
          </a:p>
          <a:p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6990935" y="276617"/>
            <a:ext cx="459850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463A1"/>
                </a:solidFill>
                <a:latin typeface="Lucida Fax" panose="02060602050505020204" pitchFamily="18" charset="77"/>
              </a:rPr>
              <a:t>LE ROSE</a:t>
            </a:r>
            <a:r>
              <a:rPr lang="en-US" sz="2000" dirty="0">
                <a:latin typeface="Lucida Fax" panose="02060602050505020204" pitchFamily="18" charset="77"/>
              </a:rPr>
              <a:t> </a:t>
            </a:r>
            <a:endParaRPr lang="ro-RO" sz="2000" dirty="0">
              <a:latin typeface="Lucida Fax" panose="02060602050505020204" pitchFamily="18" charset="77"/>
            </a:endParaRPr>
          </a:p>
          <a:p>
            <a:r>
              <a:rPr lang="en-US" sz="2000" dirty="0">
                <a:latin typeface="Lucida Fax" panose="02060602050505020204" pitchFamily="18" charset="77"/>
              </a:rPr>
              <a:t>Chez </a:t>
            </a:r>
            <a:r>
              <a:rPr lang="en-US" sz="2000" dirty="0" err="1">
                <a:latin typeface="Lucida Fax" panose="02060602050505020204" pitchFamily="18" charset="77"/>
              </a:rPr>
              <a:t>Ladurée</a:t>
            </a:r>
            <a:r>
              <a:rPr lang="en-US" sz="2000" dirty="0">
                <a:latin typeface="Lucida Fax" panose="02060602050505020204" pitchFamily="18" charset="77"/>
              </a:rPr>
              <a:t>, la rose </a:t>
            </a:r>
            <a:r>
              <a:rPr lang="en-US" sz="2000" dirty="0" err="1">
                <a:latin typeface="Lucida Fax" panose="02060602050505020204" pitchFamily="18" charset="77"/>
              </a:rPr>
              <a:t>coule</a:t>
            </a:r>
            <a:r>
              <a:rPr lang="en-US" sz="2000" dirty="0">
                <a:latin typeface="Lucida Fax" panose="02060602050505020204" pitchFamily="18" charset="77"/>
              </a:rPr>
              <a:t> de source et diffuse des messages </a:t>
            </a:r>
            <a:r>
              <a:rPr lang="en-US" sz="2000" dirty="0" err="1">
                <a:latin typeface="Lucida Fax" panose="02060602050505020204" pitchFamily="18" charset="77"/>
              </a:rPr>
              <a:t>limpides</a:t>
            </a:r>
            <a:r>
              <a:rPr lang="en-US" sz="2000" dirty="0">
                <a:latin typeface="Lucida Fax" panose="02060602050505020204" pitchFamily="18" charset="77"/>
              </a:rPr>
              <a:t>. Elle </a:t>
            </a:r>
            <a:r>
              <a:rPr lang="en-US" sz="2000" dirty="0" err="1">
                <a:latin typeface="Lucida Fax" panose="02060602050505020204" pitchFamily="18" charset="77"/>
              </a:rPr>
              <a:t>est</a:t>
            </a:r>
            <a:r>
              <a:rPr lang="en-US" sz="2000" dirty="0">
                <a:latin typeface="Lucida Fax" panose="02060602050505020204" pitchFamily="18" charset="77"/>
              </a:rPr>
              <a:t> la fleur de la passion, de </a:t>
            </a:r>
            <a:r>
              <a:rPr lang="en-US" sz="2000" dirty="0" err="1">
                <a:latin typeface="Lucida Fax" panose="02060602050505020204" pitchFamily="18" charset="77"/>
              </a:rPr>
              <a:t>l’intemporalité</a:t>
            </a:r>
            <a:r>
              <a:rPr lang="en-US" sz="2000" dirty="0">
                <a:latin typeface="Lucida Fax" panose="02060602050505020204" pitchFamily="18" charset="77"/>
              </a:rPr>
              <a:t>, de </a:t>
            </a:r>
            <a:r>
              <a:rPr lang="en-US" sz="2000" dirty="0" err="1">
                <a:latin typeface="Lucida Fax" panose="02060602050505020204" pitchFamily="18" charset="77"/>
              </a:rPr>
              <a:t>l’éternelle</a:t>
            </a:r>
            <a:r>
              <a:rPr lang="en-US" sz="2000" dirty="0">
                <a:latin typeface="Lucida Fax" panose="02060602050505020204" pitchFamily="18" charset="77"/>
              </a:rPr>
              <a:t> jeunesse. La </a:t>
            </a:r>
            <a:r>
              <a:rPr lang="en-US" sz="2000" dirty="0" err="1">
                <a:latin typeface="Lucida Fax" panose="02060602050505020204" pitchFamily="18" charset="77"/>
              </a:rPr>
              <a:t>pâtisserie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à</a:t>
            </a:r>
            <a:r>
              <a:rPr lang="en-US" sz="2000" dirty="0">
                <a:latin typeface="Lucida Fax" panose="02060602050505020204" pitchFamily="18" charset="77"/>
              </a:rPr>
              <a:t> la rose </a:t>
            </a:r>
            <a:r>
              <a:rPr lang="en-US" sz="2000" dirty="0" err="1">
                <a:latin typeface="Lucida Fax" panose="02060602050505020204" pitchFamily="18" charset="77"/>
              </a:rPr>
              <a:t>est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donc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celle</a:t>
            </a:r>
            <a:r>
              <a:rPr lang="en-US" sz="2000" dirty="0">
                <a:latin typeface="Lucida Fax" panose="02060602050505020204" pitchFamily="18" charset="77"/>
              </a:rPr>
              <a:t> des </a:t>
            </a:r>
            <a:r>
              <a:rPr lang="en-US" sz="2000" dirty="0" err="1">
                <a:latin typeface="Lucida Fax" panose="02060602050505020204" pitchFamily="18" charset="77"/>
              </a:rPr>
              <a:t>amoureux</a:t>
            </a:r>
            <a:r>
              <a:rPr lang="en-US" sz="2000" dirty="0">
                <a:latin typeface="Lucida Fax" panose="02060602050505020204" pitchFamily="18" charset="77"/>
              </a:rPr>
              <a:t>, de la Saint-Valentin, de la fête des </a:t>
            </a:r>
            <a:r>
              <a:rPr lang="en-US" sz="2000" dirty="0" err="1">
                <a:latin typeface="Lucida Fax" panose="02060602050505020204" pitchFamily="18" charset="77"/>
              </a:rPr>
              <a:t>Mères</a:t>
            </a:r>
            <a:r>
              <a:rPr lang="en-US" sz="2000" dirty="0">
                <a:latin typeface="Lucida Fax" panose="02060602050505020204" pitchFamily="18" charset="77"/>
              </a:rPr>
              <a:t>... </a:t>
            </a:r>
            <a:endParaRPr lang="ro-RO" sz="2000" dirty="0">
              <a:latin typeface="Lucida Fax" panose="02060602050505020204" pitchFamily="18" charset="77"/>
            </a:endParaRPr>
          </a:p>
          <a:p>
            <a:r>
              <a:rPr lang="en-US" sz="2000" dirty="0">
                <a:latin typeface="Lucida Fax" panose="02060602050505020204" pitchFamily="18" charset="77"/>
              </a:rPr>
              <a:t>La fleur </a:t>
            </a:r>
            <a:r>
              <a:rPr lang="en-US" sz="2000" dirty="0" err="1">
                <a:latin typeface="Lucida Fax" panose="02060602050505020204" pitchFamily="18" charset="77"/>
              </a:rPr>
              <a:t>légendaire</a:t>
            </a:r>
            <a:r>
              <a:rPr lang="en-US" sz="2000" dirty="0">
                <a:latin typeface="Lucida Fax" panose="02060602050505020204" pitchFamily="18" charset="77"/>
              </a:rPr>
              <a:t> a </a:t>
            </a:r>
            <a:r>
              <a:rPr lang="en-US" sz="2000" dirty="0" err="1">
                <a:latin typeface="Lucida Fax" panose="02060602050505020204" pitchFamily="18" charset="77"/>
              </a:rPr>
              <a:t>été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utilisée</a:t>
            </a:r>
            <a:r>
              <a:rPr lang="en-US" sz="2000" dirty="0">
                <a:latin typeface="Lucida Fax" panose="02060602050505020204" pitchFamily="18" charset="77"/>
              </a:rPr>
              <a:t> dans le respect de </a:t>
            </a:r>
            <a:r>
              <a:rPr lang="en-US" sz="2000" dirty="0" err="1">
                <a:latin typeface="Lucida Fax" panose="02060602050505020204" pitchFamily="18" charset="77"/>
              </a:rPr>
              <a:t>ses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racines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orientales</a:t>
            </a:r>
            <a:r>
              <a:rPr lang="en-US" sz="2000" dirty="0">
                <a:latin typeface="Lucida Fax" panose="02060602050505020204" pitchFamily="18" charset="77"/>
              </a:rPr>
              <a:t>, et pour </a:t>
            </a:r>
            <a:r>
              <a:rPr lang="en-US" sz="2000" dirty="0" err="1">
                <a:latin typeface="Lucida Fax" panose="02060602050505020204" pitchFamily="18" charset="77"/>
              </a:rPr>
              <a:t>toutes</a:t>
            </a:r>
            <a:r>
              <a:rPr lang="en-US" sz="2000" dirty="0">
                <a:latin typeface="Lucida Fax" panose="02060602050505020204" pitchFamily="18" charset="77"/>
              </a:rPr>
              <a:t> les </a:t>
            </a:r>
            <a:r>
              <a:rPr lang="en-US" sz="2000" dirty="0" err="1">
                <a:latin typeface="Lucida Fax" panose="02060602050505020204" pitchFamily="18" charset="77"/>
              </a:rPr>
              <a:t>vertus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qu’elle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renferme</a:t>
            </a:r>
            <a:r>
              <a:rPr lang="en-US" sz="2000" dirty="0">
                <a:latin typeface="Lucida Fax" panose="02060602050505020204" pitchFamily="18" charset="77"/>
              </a:rPr>
              <a:t>.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endParaRPr lang="ro-RO" sz="2000" dirty="0">
              <a:latin typeface="Lucida Fax" panose="02060602050505020204" pitchFamily="18" charset="7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406" y="4167227"/>
            <a:ext cx="3671682" cy="2310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759" y="4389977"/>
            <a:ext cx="3194394" cy="24173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10207" y="1747354"/>
            <a:ext cx="32865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89"/>
                </a:solidFill>
                <a:latin typeface="Lucida Fax" panose="02060602050505020204" pitchFamily="18" charset="77"/>
              </a:rPr>
              <a:t>DE LA NACRE </a:t>
            </a:r>
            <a:r>
              <a:rPr lang="en-US" b="1" dirty="0" err="1">
                <a:solidFill>
                  <a:srgbClr val="002D89"/>
                </a:solidFill>
                <a:latin typeface="Lucida Fax" panose="02060602050505020204" pitchFamily="18" charset="77"/>
              </a:rPr>
              <a:t>À</a:t>
            </a:r>
            <a:r>
              <a:rPr lang="en-US" b="1" dirty="0">
                <a:solidFill>
                  <a:srgbClr val="002D89"/>
                </a:solidFill>
                <a:latin typeface="Lucida Fax" panose="02060602050505020204" pitchFamily="18" charset="77"/>
              </a:rPr>
              <a:t> L'ÉBÈNE</a:t>
            </a:r>
            <a:endParaRPr lang="ro-RO" dirty="0">
              <a:solidFill>
                <a:srgbClr val="002D89"/>
              </a:solidFill>
              <a:latin typeface="Lucida Fax" panose="02060602050505020204" pitchFamily="18" charset="77"/>
            </a:endParaRPr>
          </a:p>
          <a:p>
            <a:r>
              <a:rPr lang="en-US" dirty="0">
                <a:latin typeface="Lucida Fax" panose="02060602050505020204" pitchFamily="18" charset="77"/>
              </a:rPr>
              <a:t>      </a:t>
            </a:r>
            <a:r>
              <a:rPr lang="en-US" dirty="0" err="1">
                <a:latin typeface="Lucida Fax" panose="02060602050505020204" pitchFamily="18" charset="77"/>
              </a:rPr>
              <a:t>Subtil</a:t>
            </a:r>
            <a:r>
              <a:rPr lang="en-US" dirty="0">
                <a:latin typeface="Lucida Fax" panose="02060602050505020204" pitchFamily="18" charset="77"/>
              </a:rPr>
              <a:t> et </a:t>
            </a:r>
            <a:r>
              <a:rPr lang="en-US" dirty="0" err="1">
                <a:latin typeface="Lucida Fax" panose="02060602050505020204" pitchFamily="18" charset="77"/>
              </a:rPr>
              <a:t>lumineux</a:t>
            </a:r>
            <a:r>
              <a:rPr lang="en-US" dirty="0">
                <a:latin typeface="Lucida Fax" panose="02060602050505020204" pitchFamily="18" charset="77"/>
              </a:rPr>
              <a:t>, insensible aux </a:t>
            </a:r>
            <a:r>
              <a:rPr lang="en-US" dirty="0" err="1">
                <a:latin typeface="Lucida Fax" panose="02060602050505020204" pitchFamily="18" charset="77"/>
              </a:rPr>
              <a:t>aléas</a:t>
            </a:r>
            <a:r>
              <a:rPr lang="en-US" dirty="0">
                <a:latin typeface="Lucida Fax" panose="02060602050505020204" pitchFamily="18" charset="77"/>
              </a:rPr>
              <a:t> du temps, </a:t>
            </a:r>
            <a:r>
              <a:rPr lang="en-US" dirty="0" err="1">
                <a:latin typeface="Lucida Fax" panose="02060602050505020204" pitchFamily="18" charset="77"/>
              </a:rPr>
              <a:t>l’ivoire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est</a:t>
            </a:r>
            <a:r>
              <a:rPr lang="en-US" dirty="0">
                <a:latin typeface="Lucida Fax" panose="02060602050505020204" pitchFamily="18" charset="77"/>
              </a:rPr>
              <a:t> la couleur des demi-</a:t>
            </a:r>
            <a:r>
              <a:rPr lang="en-US" dirty="0" err="1">
                <a:latin typeface="Lucida Fax" panose="02060602050505020204" pitchFamily="18" charset="77"/>
              </a:rPr>
              <a:t>teintes</a:t>
            </a:r>
            <a:r>
              <a:rPr lang="en-US" dirty="0">
                <a:latin typeface="Lucida Fax" panose="02060602050505020204" pitchFamily="18" charset="77"/>
              </a:rPr>
              <a:t>, des </a:t>
            </a:r>
            <a:r>
              <a:rPr lang="en-US" dirty="0" err="1">
                <a:latin typeface="Lucida Fax" panose="02060602050505020204" pitchFamily="18" charset="77"/>
              </a:rPr>
              <a:t>aubes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frémissantes</a:t>
            </a:r>
            <a:r>
              <a:rPr lang="en-US" dirty="0">
                <a:latin typeface="Lucida Fax" panose="02060602050505020204" pitchFamily="18" charset="77"/>
              </a:rPr>
              <a:t>, des souvenirs </a:t>
            </a:r>
            <a:r>
              <a:rPr lang="en-US" dirty="0" err="1">
                <a:latin typeface="Lucida Fax" panose="02060602050505020204" pitchFamily="18" charset="77"/>
              </a:rPr>
              <a:t>nacrés</a:t>
            </a:r>
            <a:r>
              <a:rPr lang="en-US" dirty="0">
                <a:latin typeface="Lucida Fax" panose="02060602050505020204" pitchFamily="18" charset="77"/>
              </a:rPr>
              <a:t>. La couleur de la pâte </a:t>
            </a:r>
            <a:r>
              <a:rPr lang="en-US" dirty="0" err="1">
                <a:latin typeface="Lucida Fax" panose="02060602050505020204" pitchFamily="18" charset="77"/>
              </a:rPr>
              <a:t>d’amande</a:t>
            </a:r>
            <a:r>
              <a:rPr lang="en-US" dirty="0">
                <a:latin typeface="Lucida Fax" panose="02060602050505020204" pitchFamily="18" charset="77"/>
              </a:rPr>
              <a:t>, des </a:t>
            </a:r>
            <a:r>
              <a:rPr lang="en-US" dirty="0" err="1">
                <a:latin typeface="Lucida Fax" panose="02060602050505020204" pitchFamily="18" charset="77"/>
              </a:rPr>
              <a:t>glaçages</a:t>
            </a:r>
            <a:r>
              <a:rPr lang="en-US" dirty="0">
                <a:latin typeface="Lucida Fax" panose="02060602050505020204" pitchFamily="18" charset="77"/>
              </a:rPr>
              <a:t> de </a:t>
            </a:r>
            <a:r>
              <a:rPr lang="en-US" dirty="0" err="1">
                <a:latin typeface="Lucida Fax" panose="02060602050505020204" pitchFamily="18" charset="77"/>
              </a:rPr>
              <a:t>sucre</a:t>
            </a:r>
            <a:r>
              <a:rPr lang="en-US" dirty="0">
                <a:latin typeface="Lucida Fax" panose="02060602050505020204" pitchFamily="18" charset="77"/>
              </a:rPr>
              <a:t> blanc, de la crème Chantilly, de la fleur </a:t>
            </a:r>
            <a:r>
              <a:rPr lang="en-US" dirty="0" err="1">
                <a:latin typeface="Lucida Fax" panose="02060602050505020204" pitchFamily="18" charset="77"/>
              </a:rPr>
              <a:t>d’oranger</a:t>
            </a:r>
            <a:r>
              <a:rPr lang="en-US" dirty="0">
                <a:latin typeface="Lucida Fax" panose="02060602050505020204" pitchFamily="18" charset="77"/>
              </a:rPr>
              <a:t>, de la </a:t>
            </a:r>
            <a:r>
              <a:rPr lang="en-US" dirty="0" err="1">
                <a:latin typeface="Lucida Fax" panose="02060602050505020204" pitchFamily="18" charset="77"/>
              </a:rPr>
              <a:t>vanille</a:t>
            </a:r>
            <a:r>
              <a:rPr lang="en-US" dirty="0">
                <a:latin typeface="Lucida Fax" panose="02060602050505020204" pitchFamily="18" charset="77"/>
              </a:rPr>
              <a:t>. </a:t>
            </a:r>
            <a:r>
              <a:rPr lang="en-US" dirty="0" err="1">
                <a:latin typeface="Lucida Fax" panose="02060602050505020204" pitchFamily="18" charset="77"/>
              </a:rPr>
              <a:t>L’antithèse</a:t>
            </a:r>
            <a:r>
              <a:rPr lang="en-US" dirty="0">
                <a:latin typeface="Lucida Fax" panose="02060602050505020204" pitchFamily="18" charset="77"/>
              </a:rPr>
              <a:t> de </a:t>
            </a:r>
            <a:r>
              <a:rPr lang="en-US" dirty="0" err="1">
                <a:latin typeface="Lucida Fax" panose="02060602050505020204" pitchFamily="18" charset="77"/>
              </a:rPr>
              <a:t>l’ivoire</a:t>
            </a:r>
            <a:r>
              <a:rPr lang="en-US" dirty="0">
                <a:latin typeface="Lucida Fax" panose="02060602050505020204" pitchFamily="18" charset="77"/>
              </a:rPr>
              <a:t>, </a:t>
            </a:r>
            <a:r>
              <a:rPr lang="en-US" dirty="0" err="1">
                <a:latin typeface="Lucida Fax" panose="02060602050505020204" pitchFamily="18" charset="77"/>
              </a:rPr>
              <a:t>c’est</a:t>
            </a:r>
            <a:r>
              <a:rPr lang="en-US" dirty="0">
                <a:latin typeface="Lucida Fax" panose="02060602050505020204" pitchFamily="18" charset="77"/>
              </a:rPr>
              <a:t> le noir. </a:t>
            </a:r>
            <a:endParaRPr lang="ro-RO" dirty="0">
              <a:latin typeface="Lucida Fax" panose="02060602050505020204" pitchFamily="18" charset="77"/>
            </a:endParaRPr>
          </a:p>
          <a:p>
            <a:endParaRPr lang="ro-R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10" y="398946"/>
            <a:ext cx="2956891" cy="2696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93493" y="1713533"/>
            <a:ext cx="37114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Lucida Fax" panose="02060602050505020204" pitchFamily="18" charset="77"/>
              </a:rPr>
              <a:t>LA VIOLETTE, FLEUR </a:t>
            </a:r>
            <a:r>
              <a:rPr lang="en-US" b="1" dirty="0" err="1">
                <a:solidFill>
                  <a:srgbClr val="7030A0"/>
                </a:solidFill>
                <a:latin typeface="Lucida Fax" panose="02060602050505020204" pitchFamily="18" charset="77"/>
              </a:rPr>
              <a:t>À</a:t>
            </a:r>
            <a:r>
              <a:rPr lang="en-US" b="1" dirty="0">
                <a:solidFill>
                  <a:srgbClr val="7030A0"/>
                </a:solidFill>
                <a:latin typeface="Lucida Fax" panose="02060602050505020204" pitchFamily="18" charset="77"/>
              </a:rPr>
              <a:t> CROQUER </a:t>
            </a:r>
            <a:endParaRPr lang="ro-RO" dirty="0">
              <a:solidFill>
                <a:srgbClr val="7030A0"/>
              </a:solidFill>
              <a:latin typeface="Lucida Fax" panose="02060602050505020204" pitchFamily="18" charset="77"/>
            </a:endParaRPr>
          </a:p>
          <a:p>
            <a:r>
              <a:rPr lang="en-US" dirty="0">
                <a:latin typeface="Lucida Fax" panose="02060602050505020204" pitchFamily="18" charset="77"/>
              </a:rPr>
              <a:t>Chez </a:t>
            </a:r>
            <a:r>
              <a:rPr lang="en-US" dirty="0" err="1">
                <a:latin typeface="Lucida Fax" panose="02060602050505020204" pitchFamily="18" charset="77"/>
              </a:rPr>
              <a:t>Ladurée</a:t>
            </a:r>
            <a:r>
              <a:rPr lang="en-US" dirty="0">
                <a:latin typeface="Lucida Fax" panose="02060602050505020204" pitchFamily="18" charset="77"/>
              </a:rPr>
              <a:t>, la </a:t>
            </a:r>
            <a:r>
              <a:rPr lang="en-US" dirty="0" err="1">
                <a:latin typeface="Lucida Fax" panose="02060602050505020204" pitchFamily="18" charset="77"/>
              </a:rPr>
              <a:t>violette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est</a:t>
            </a:r>
            <a:r>
              <a:rPr lang="en-US" dirty="0">
                <a:latin typeface="Lucida Fax" panose="02060602050505020204" pitchFamily="18" charset="77"/>
              </a:rPr>
              <a:t> un </a:t>
            </a:r>
            <a:r>
              <a:rPr lang="en-US" dirty="0" err="1">
                <a:latin typeface="Lucida Fax" panose="02060602050505020204" pitchFamily="18" charset="77"/>
              </a:rPr>
              <a:t>hymne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à</a:t>
            </a:r>
            <a:r>
              <a:rPr lang="en-US" dirty="0">
                <a:latin typeface="Lucida Fax" panose="02060602050505020204" pitchFamily="18" charset="77"/>
              </a:rPr>
              <a:t> la </a:t>
            </a:r>
            <a:r>
              <a:rPr lang="en-US" dirty="0" err="1">
                <a:latin typeface="Lucida Fax" panose="02060602050505020204" pitchFamily="18" charset="77"/>
              </a:rPr>
              <a:t>féminité</a:t>
            </a:r>
            <a:r>
              <a:rPr lang="en-US" dirty="0">
                <a:latin typeface="Lucida Fax" panose="02060602050505020204" pitchFamily="18" charset="77"/>
              </a:rPr>
              <a:t>. Elle </a:t>
            </a:r>
            <a:r>
              <a:rPr lang="en-US" dirty="0" err="1">
                <a:latin typeface="Lucida Fax" panose="02060602050505020204" pitchFamily="18" charset="77"/>
              </a:rPr>
              <a:t>évoque</a:t>
            </a:r>
            <a:r>
              <a:rPr lang="en-US" dirty="0">
                <a:latin typeface="Lucida Fax" panose="02060602050505020204" pitchFamily="18" charset="77"/>
              </a:rPr>
              <a:t> les </a:t>
            </a:r>
            <a:r>
              <a:rPr lang="en-US" dirty="0" err="1">
                <a:latin typeface="Lucida Fax" panose="02060602050505020204" pitchFamily="18" charset="77"/>
              </a:rPr>
              <a:t>effluves</a:t>
            </a:r>
            <a:r>
              <a:rPr lang="en-US" dirty="0">
                <a:latin typeface="Lucida Fax" panose="02060602050505020204" pitchFamily="18" charset="77"/>
              </a:rPr>
              <a:t> d’un boudoir, d’un cabinet de toilette, </a:t>
            </a:r>
            <a:r>
              <a:rPr lang="en-US" dirty="0" err="1">
                <a:latin typeface="Lucida Fax" panose="02060602050505020204" pitchFamily="18" charset="77"/>
              </a:rPr>
              <a:t>elle</a:t>
            </a:r>
            <a:r>
              <a:rPr lang="en-US" dirty="0">
                <a:latin typeface="Lucida Fax" panose="02060602050505020204" pitchFamily="18" charset="77"/>
              </a:rPr>
              <a:t> rend </a:t>
            </a:r>
            <a:r>
              <a:rPr lang="en-US" dirty="0" err="1">
                <a:latin typeface="Lucida Fax" panose="02060602050505020204" pitchFamily="18" charset="77"/>
              </a:rPr>
              <a:t>hommage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à</a:t>
            </a:r>
            <a:r>
              <a:rPr lang="en-US" dirty="0">
                <a:latin typeface="Lucida Fax" panose="02060602050505020204" pitchFamily="18" charset="77"/>
              </a:rPr>
              <a:t> la Chartreuse de </a:t>
            </a:r>
            <a:r>
              <a:rPr lang="en-US" dirty="0" err="1">
                <a:latin typeface="Lucida Fax" panose="02060602050505020204" pitchFamily="18" charset="77"/>
              </a:rPr>
              <a:t>Parme</a:t>
            </a:r>
            <a:r>
              <a:rPr lang="en-US" dirty="0">
                <a:latin typeface="Lucida Fax" panose="02060602050505020204" pitchFamily="18" charset="77"/>
              </a:rPr>
              <a:t>, </a:t>
            </a:r>
            <a:r>
              <a:rPr lang="en-US" dirty="0" err="1">
                <a:latin typeface="Lucida Fax" panose="02060602050505020204" pitchFamily="18" charset="77"/>
              </a:rPr>
              <a:t>à</a:t>
            </a:r>
            <a:r>
              <a:rPr lang="en-US" dirty="0">
                <a:latin typeface="Lucida Fax" panose="02060602050505020204" pitchFamily="18" charset="77"/>
              </a:rPr>
              <a:t> Madame de Pompadour, </a:t>
            </a:r>
            <a:r>
              <a:rPr lang="en-US" dirty="0" err="1">
                <a:latin typeface="Lucida Fax" panose="02060602050505020204" pitchFamily="18" charset="77"/>
              </a:rPr>
              <a:t>à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une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poudre</a:t>
            </a:r>
            <a:r>
              <a:rPr lang="en-US" dirty="0">
                <a:latin typeface="Lucida Fax" panose="02060602050505020204" pitchFamily="18" charset="77"/>
              </a:rPr>
              <a:t> de Caron... Une fragrance de maquillage gourmand. </a:t>
            </a:r>
            <a:endParaRPr lang="ro-RO" dirty="0">
              <a:latin typeface="Lucida Fax" panose="02060602050505020204" pitchFamily="18" charset="77"/>
            </a:endParaRPr>
          </a:p>
          <a:p>
            <a:endParaRPr lang="ro-RO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353" y="3560192"/>
            <a:ext cx="3034748" cy="26968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028661" y="132522"/>
            <a:ext cx="364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i="1" dirty="0" err="1">
                <a:solidFill>
                  <a:srgbClr val="7030A0"/>
                </a:solidFill>
              </a:rPr>
              <a:t>Conclusion</a:t>
            </a:r>
            <a:endParaRPr lang="ro-RO" sz="44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034" y="1575175"/>
            <a:ext cx="107607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Fax" panose="02060602050505020204" pitchFamily="18" charset="77"/>
              </a:rPr>
              <a:t>      Beaucoup de </a:t>
            </a:r>
            <a:r>
              <a:rPr lang="en-US" sz="2000" dirty="0" err="1">
                <a:latin typeface="Lucida Fax" panose="02060602050505020204" pitchFamily="18" charset="77"/>
              </a:rPr>
              <a:t>personnes</a:t>
            </a:r>
            <a:r>
              <a:rPr lang="en-US" sz="2000" dirty="0">
                <a:latin typeface="Lucida Fax" panose="02060602050505020204" pitchFamily="18" charset="77"/>
              </a:rPr>
              <a:t> se </a:t>
            </a:r>
            <a:r>
              <a:rPr lang="en-US" sz="2000" dirty="0" err="1">
                <a:latin typeface="Lucida Fax" panose="02060602050505020204" pitchFamily="18" charset="77"/>
              </a:rPr>
              <a:t>demandent</a:t>
            </a:r>
            <a:r>
              <a:rPr lang="en-US" sz="2000" dirty="0">
                <a:latin typeface="Lucida Fax" panose="02060602050505020204" pitchFamily="18" charset="77"/>
              </a:rPr>
              <a:t>: «Quelle </a:t>
            </a:r>
            <a:r>
              <a:rPr lang="en-US" sz="2000" dirty="0" err="1">
                <a:latin typeface="Lucida Fax" panose="02060602050505020204" pitchFamily="18" charset="77"/>
              </a:rPr>
              <a:t>est</a:t>
            </a:r>
            <a:r>
              <a:rPr lang="en-US" sz="2000" dirty="0">
                <a:latin typeface="Lucida Fax" panose="02060602050505020204" pitchFamily="18" charset="77"/>
              </a:rPr>
              <a:t> la </a:t>
            </a:r>
            <a:r>
              <a:rPr lang="en-US" sz="2000" dirty="0" err="1">
                <a:latin typeface="Lucida Fax" panose="02060602050505020204" pitchFamily="18" charset="77"/>
              </a:rPr>
              <a:t>différence</a:t>
            </a:r>
            <a:r>
              <a:rPr lang="en-US" sz="2000" dirty="0">
                <a:latin typeface="Lucida Fax" panose="02060602050505020204" pitchFamily="18" charset="77"/>
              </a:rPr>
              <a:t> entre </a:t>
            </a:r>
            <a:r>
              <a:rPr lang="en-US" sz="2000" dirty="0" err="1">
                <a:latin typeface="Lucida Fax" panose="02060602050505020204" pitchFamily="18" charset="77"/>
              </a:rPr>
              <a:t>ce</a:t>
            </a:r>
            <a:r>
              <a:rPr lang="en-US" sz="2000" dirty="0">
                <a:latin typeface="Lucida Fax" panose="02060602050505020204" pitchFamily="18" charset="77"/>
              </a:rPr>
              <a:t> restaurant et le </a:t>
            </a:r>
            <a:r>
              <a:rPr lang="en-US" sz="2000" dirty="0" err="1">
                <a:latin typeface="Lucida Fax" panose="02060602050505020204" pitchFamily="18" charset="77"/>
              </a:rPr>
              <a:t>reste</a:t>
            </a:r>
            <a:r>
              <a:rPr lang="en-US" sz="2000" dirty="0">
                <a:latin typeface="Lucida Fax" panose="02060602050505020204" pitchFamily="18" charset="77"/>
              </a:rPr>
              <a:t>?» Eh, bien…</a:t>
            </a:r>
            <a:r>
              <a:rPr lang="en-US" sz="2000" dirty="0" err="1">
                <a:latin typeface="Lucida Fax" panose="02060602050505020204" pitchFamily="18" charset="77"/>
              </a:rPr>
              <a:t>J’ai</a:t>
            </a:r>
            <a:r>
              <a:rPr lang="en-US" sz="2000" dirty="0">
                <a:latin typeface="Lucida Fax" panose="02060602050505020204" pitchFamily="18" charset="77"/>
              </a:rPr>
              <a:t> la </a:t>
            </a:r>
            <a:r>
              <a:rPr lang="en-US" sz="2000" dirty="0" err="1">
                <a:latin typeface="Lucida Fax" panose="02060602050505020204" pitchFamily="18" charset="77"/>
              </a:rPr>
              <a:t>réponse</a:t>
            </a:r>
            <a:r>
              <a:rPr lang="en-US" sz="2000" dirty="0">
                <a:latin typeface="Lucida Fax" panose="02060602050505020204" pitchFamily="18" charset="77"/>
              </a:rPr>
              <a:t>: </a:t>
            </a:r>
            <a:r>
              <a:rPr lang="en-US" sz="2000" dirty="0" err="1">
                <a:latin typeface="Lucida Fax" panose="02060602050505020204" pitchFamily="18" charset="77"/>
              </a:rPr>
              <a:t>l’esprit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décoratif</a:t>
            </a:r>
            <a:r>
              <a:rPr lang="en-US" sz="2000" dirty="0">
                <a:latin typeface="Lucida Fax" panose="02060602050505020204" pitchFamily="18" charset="77"/>
              </a:rPr>
              <a:t> et le </a:t>
            </a:r>
            <a:r>
              <a:rPr lang="en-US" sz="2000" dirty="0" err="1">
                <a:latin typeface="Lucida Fax" panose="02060602050505020204" pitchFamily="18" charset="77"/>
              </a:rPr>
              <a:t>confort</a:t>
            </a:r>
            <a:r>
              <a:rPr lang="en-US" sz="2000" dirty="0">
                <a:latin typeface="Lucida Fax" panose="02060602050505020204" pitchFamily="18" charset="77"/>
              </a:rPr>
              <a:t> que les gens qui </a:t>
            </a:r>
            <a:r>
              <a:rPr lang="en-US" sz="2000" dirty="0" err="1">
                <a:latin typeface="Lucida Fax" panose="02060602050505020204" pitchFamily="18" charset="77"/>
              </a:rPr>
              <a:t>visitent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ce</a:t>
            </a:r>
            <a:r>
              <a:rPr lang="en-US" sz="2000" dirty="0">
                <a:latin typeface="Lucida Fax" panose="02060602050505020204" pitchFamily="18" charset="77"/>
              </a:rPr>
              <a:t> restaurant </a:t>
            </a:r>
            <a:r>
              <a:rPr lang="en-US" sz="2000" dirty="0" err="1">
                <a:latin typeface="Lucida Fax" panose="02060602050505020204" pitchFamily="18" charset="77"/>
              </a:rPr>
              <a:t>trouvent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quand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ils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franchissent</a:t>
            </a:r>
            <a:r>
              <a:rPr lang="en-US" sz="2000" dirty="0">
                <a:latin typeface="Lucida Fax" panose="02060602050505020204" pitchFamily="18" charset="77"/>
              </a:rPr>
              <a:t> son </a:t>
            </a:r>
            <a:r>
              <a:rPr lang="en-US" sz="2000" dirty="0" err="1">
                <a:latin typeface="Lucida Fax" panose="02060602050505020204" pitchFamily="18" charset="77"/>
              </a:rPr>
              <a:t>seuil</a:t>
            </a:r>
            <a:r>
              <a:rPr lang="en-US" sz="2000" dirty="0">
                <a:latin typeface="Lucida Fax" panose="02060602050505020204" pitchFamily="18" charset="77"/>
              </a:rPr>
              <a:t>.</a:t>
            </a:r>
            <a:endParaRPr lang="ro-RO" sz="2000" dirty="0">
              <a:latin typeface="Lucida Fax" panose="02060602050505020204" pitchFamily="18" charset="77"/>
            </a:endParaRPr>
          </a:p>
          <a:p>
            <a:r>
              <a:rPr lang="en-US" sz="2000" dirty="0">
                <a:latin typeface="Lucida Fax" panose="02060602050505020204" pitchFamily="18" charset="77"/>
              </a:rPr>
              <a:t>      </a:t>
            </a:r>
            <a:endParaRPr lang="en-US" sz="2000" dirty="0">
              <a:latin typeface="Lucida Fax" panose="02060602050505020204" pitchFamily="18" charset="77"/>
            </a:endParaRPr>
          </a:p>
          <a:p>
            <a:r>
              <a:rPr lang="en-US" sz="2000" dirty="0">
                <a:latin typeface="Lucida Fax" panose="02060602050505020204" pitchFamily="18" charset="77"/>
              </a:rPr>
              <a:t>      </a:t>
            </a:r>
            <a:r>
              <a:rPr lang="en-US" sz="2000" dirty="0" err="1">
                <a:latin typeface="Lucida Fax" panose="02060602050505020204" pitchFamily="18" charset="77"/>
              </a:rPr>
              <a:t>Cette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entreprise</a:t>
            </a:r>
            <a:r>
              <a:rPr lang="en-US" sz="2000" dirty="0">
                <a:latin typeface="Lucida Fax" panose="02060602050505020204" pitchFamily="18" charset="77"/>
              </a:rPr>
              <a:t> attire </a:t>
            </a:r>
            <a:r>
              <a:rPr lang="en-US" sz="2000" dirty="0" err="1">
                <a:latin typeface="Lucida Fax" panose="02060602050505020204" pitchFamily="18" charset="77"/>
              </a:rPr>
              <a:t>ses</a:t>
            </a:r>
            <a:r>
              <a:rPr lang="en-US" sz="2000" dirty="0">
                <a:latin typeface="Lucida Fax" panose="02060602050505020204" pitchFamily="18" charset="77"/>
              </a:rPr>
              <a:t> clients par son </a:t>
            </a:r>
            <a:r>
              <a:rPr lang="en-US" sz="2000" dirty="0" err="1">
                <a:latin typeface="Lucida Fax" panose="02060602050505020204" pitchFamily="18" charset="77"/>
              </a:rPr>
              <a:t>atmosphère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raffinée</a:t>
            </a:r>
            <a:r>
              <a:rPr lang="en-US" sz="2000" dirty="0">
                <a:latin typeface="Lucida Fax" panose="02060602050505020204" pitchFamily="18" charset="77"/>
              </a:rPr>
              <a:t> et </a:t>
            </a:r>
            <a:r>
              <a:rPr lang="en-US" sz="2000" dirty="0" err="1">
                <a:latin typeface="Lucida Fax" panose="02060602050505020204" pitchFamily="18" charset="77"/>
              </a:rPr>
              <a:t>chargée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d’histoire</a:t>
            </a:r>
            <a:r>
              <a:rPr lang="en-US" sz="2000" dirty="0">
                <a:latin typeface="Lucida Fax" panose="02060602050505020204" pitchFamily="18" charset="77"/>
              </a:rPr>
              <a:t>, </a:t>
            </a:r>
            <a:r>
              <a:rPr lang="en-US" sz="2000" dirty="0" err="1">
                <a:latin typeface="Lucida Fax" panose="02060602050505020204" pitchFamily="18" charset="77"/>
              </a:rPr>
              <a:t>mais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également</a:t>
            </a:r>
            <a:r>
              <a:rPr lang="en-US" sz="2000" dirty="0">
                <a:latin typeface="Lucida Fax" panose="02060602050505020204" pitchFamily="18" charset="77"/>
              </a:rPr>
              <a:t> par les </a:t>
            </a:r>
            <a:r>
              <a:rPr lang="en-US" sz="2000" dirty="0" err="1">
                <a:latin typeface="Lucida Fax" panose="02060602050505020204" pitchFamily="18" charset="77"/>
              </a:rPr>
              <a:t>spécialités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culinaires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qu’elle</a:t>
            </a:r>
            <a:r>
              <a:rPr lang="en-US" sz="2000" dirty="0">
                <a:latin typeface="Lucida Fax" panose="02060602050505020204" pitchFamily="18" charset="77"/>
              </a:rPr>
              <a:t> offer. Le menu </a:t>
            </a:r>
            <a:r>
              <a:rPr lang="en-US" sz="2000" dirty="0" err="1">
                <a:latin typeface="Lucida Fax" panose="02060602050505020204" pitchFamily="18" charset="77"/>
              </a:rPr>
              <a:t>est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très</a:t>
            </a:r>
            <a:r>
              <a:rPr lang="en-US" sz="2000" dirty="0">
                <a:latin typeface="Lucida Fax" panose="02060602050505020204" pitchFamily="18" charset="77"/>
              </a:rPr>
              <a:t> divers, </a:t>
            </a:r>
            <a:r>
              <a:rPr lang="en-US" sz="2000" dirty="0" err="1">
                <a:latin typeface="Lucida Fax" panose="02060602050505020204" pitchFamily="18" charset="77"/>
              </a:rPr>
              <a:t>en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étant</a:t>
            </a:r>
            <a:r>
              <a:rPr lang="en-US" sz="2000" dirty="0">
                <a:latin typeface="Lucida Fax" panose="02060602050505020204" pitchFamily="18" charset="77"/>
              </a:rPr>
              <a:t> compose de macarons, de gateaux, de </a:t>
            </a:r>
            <a:r>
              <a:rPr lang="en-US" sz="2000" dirty="0" err="1">
                <a:latin typeface="Lucida Fax" panose="02060602050505020204" pitchFamily="18" charset="77"/>
              </a:rPr>
              <a:t>thés</a:t>
            </a:r>
            <a:r>
              <a:rPr lang="en-US" sz="2000" dirty="0">
                <a:latin typeface="Lucida Fax" panose="02060602050505020204" pitchFamily="18" charset="77"/>
              </a:rPr>
              <a:t>. Les clients </a:t>
            </a:r>
            <a:r>
              <a:rPr lang="en-US" sz="2000" dirty="0" err="1">
                <a:latin typeface="Lucida Fax" panose="02060602050505020204" pitchFamily="18" charset="77"/>
              </a:rPr>
              <a:t>peuvent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aussi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acheter</a:t>
            </a:r>
            <a:r>
              <a:rPr lang="en-US" sz="2000" dirty="0">
                <a:latin typeface="Lucida Fax" panose="02060602050505020204" pitchFamily="18" charset="77"/>
              </a:rPr>
              <a:t> des bougies </a:t>
            </a:r>
            <a:r>
              <a:rPr lang="en-US" sz="2000" dirty="0" err="1">
                <a:latin typeface="Lucida Fax" panose="02060602050505020204" pitchFamily="18" charset="77"/>
              </a:rPr>
              <a:t>parfumées</a:t>
            </a:r>
            <a:r>
              <a:rPr lang="en-US" sz="2000" dirty="0">
                <a:latin typeface="Lucida Fax" panose="02060602050505020204" pitchFamily="18" charset="77"/>
              </a:rPr>
              <a:t> avec des fragrances </a:t>
            </a:r>
            <a:r>
              <a:rPr lang="en-US" sz="2000" dirty="0" err="1">
                <a:latin typeface="Lucida Fax" panose="02060602050505020204" pitchFamily="18" charset="77"/>
              </a:rPr>
              <a:t>uniques</a:t>
            </a:r>
            <a:r>
              <a:rPr lang="en-US" sz="2000" dirty="0">
                <a:latin typeface="Lucida Fax" panose="02060602050505020204" pitchFamily="18" charset="77"/>
              </a:rPr>
              <a:t>. </a:t>
            </a:r>
            <a:endParaRPr lang="ro-RO" sz="2000" dirty="0">
              <a:latin typeface="Lucida Fax" panose="02060602050505020204" pitchFamily="18" charset="77"/>
            </a:endParaRPr>
          </a:p>
          <a:p>
            <a:r>
              <a:rPr lang="en-US" sz="2000" dirty="0">
                <a:latin typeface="Lucida Fax" panose="02060602050505020204" pitchFamily="18" charset="77"/>
              </a:rPr>
              <a:t>      </a:t>
            </a:r>
            <a:endParaRPr lang="en-US" sz="2000" dirty="0">
              <a:latin typeface="Lucida Fax" panose="02060602050505020204" pitchFamily="18" charset="77"/>
            </a:endParaRPr>
          </a:p>
          <a:p>
            <a:r>
              <a:rPr lang="en-US" sz="2000" dirty="0">
                <a:latin typeface="Lucida Fax" panose="02060602050505020204" pitchFamily="18" charset="77"/>
              </a:rPr>
              <a:t>      </a:t>
            </a:r>
            <a:r>
              <a:rPr lang="en-US" sz="2000" dirty="0" err="1">
                <a:latin typeface="Lucida Fax" panose="02060602050505020204" pitchFamily="18" charset="77"/>
              </a:rPr>
              <a:t>En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bref</a:t>
            </a:r>
            <a:r>
              <a:rPr lang="en-US" sz="2000" dirty="0">
                <a:latin typeface="Lucida Fax" panose="02060602050505020204" pitchFamily="18" charset="77"/>
              </a:rPr>
              <a:t>, </a:t>
            </a:r>
            <a:r>
              <a:rPr lang="en-US" sz="2000" dirty="0" err="1">
                <a:latin typeface="Lucida Fax" panose="02060602050505020204" pitchFamily="18" charset="77"/>
              </a:rPr>
              <a:t>Ladurée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c’est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une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entreprise</a:t>
            </a:r>
            <a:r>
              <a:rPr lang="en-US" sz="2000" dirty="0">
                <a:latin typeface="Lucida Fax" panose="02060602050505020204" pitchFamily="18" charset="77"/>
              </a:rPr>
              <a:t> qui </a:t>
            </a:r>
            <a:r>
              <a:rPr lang="en-US" sz="2000" dirty="0" err="1">
                <a:latin typeface="Lucida Fax" panose="02060602050505020204" pitchFamily="18" charset="77"/>
              </a:rPr>
              <a:t>détient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nombreux</a:t>
            </a:r>
            <a:r>
              <a:rPr lang="en-US" sz="2000" dirty="0">
                <a:latin typeface="Lucida Fax" panose="02060602050505020204" pitchFamily="18" charset="77"/>
              </a:rPr>
              <a:t> restaurants de prestige dans tout le monde. Les restaurants </a:t>
            </a:r>
            <a:r>
              <a:rPr lang="en-US" sz="2000" dirty="0" err="1">
                <a:latin typeface="Lucida Fax" panose="02060602050505020204" pitchFamily="18" charset="77"/>
              </a:rPr>
              <a:t>sont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très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appréciés</a:t>
            </a:r>
            <a:r>
              <a:rPr lang="en-US" sz="2000" dirty="0">
                <a:latin typeface="Lucida Fax" panose="02060602050505020204" pitchFamily="18" charset="77"/>
              </a:rPr>
              <a:t> au </a:t>
            </a:r>
            <a:r>
              <a:rPr lang="en-US" sz="2000" dirty="0" err="1">
                <a:latin typeface="Lucida Fax" panose="02060602050505020204" pitchFamily="18" charset="77"/>
              </a:rPr>
              <a:t>niveau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mondial</a:t>
            </a:r>
            <a:r>
              <a:rPr lang="en-US" sz="2000" dirty="0">
                <a:latin typeface="Lucida Fax" panose="02060602050505020204" pitchFamily="18" charset="77"/>
              </a:rPr>
              <a:t> par les </a:t>
            </a:r>
            <a:r>
              <a:rPr lang="en-US" sz="2000" dirty="0" err="1">
                <a:latin typeface="Lucida Fax" panose="02060602050505020204" pitchFamily="18" charset="77"/>
              </a:rPr>
              <a:t>passionnés</a:t>
            </a:r>
            <a:r>
              <a:rPr lang="en-US" sz="2000" dirty="0">
                <a:latin typeface="Lucida Fax" panose="02060602050505020204" pitchFamily="18" charset="77"/>
              </a:rPr>
              <a:t> de la </a:t>
            </a:r>
            <a:r>
              <a:rPr lang="en-US" sz="2000" dirty="0" err="1">
                <a:latin typeface="Lucida Fax" panose="02060602050505020204" pitchFamily="18" charset="77"/>
              </a:rPr>
              <a:t>gastronomie</a:t>
            </a:r>
            <a:r>
              <a:rPr lang="en-US" sz="2000" dirty="0">
                <a:latin typeface="Lucida Fax" panose="02060602050505020204" pitchFamily="18" charset="77"/>
              </a:rPr>
              <a:t>, </a:t>
            </a:r>
            <a:r>
              <a:rPr lang="en-US" sz="2000" dirty="0" err="1">
                <a:latin typeface="Lucida Fax" panose="02060602050505020204" pitchFamily="18" charset="77"/>
              </a:rPr>
              <a:t>mais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aussi</a:t>
            </a:r>
            <a:r>
              <a:rPr lang="en-US" sz="2000" dirty="0">
                <a:latin typeface="Lucida Fax" panose="02060602050505020204" pitchFamily="18" charset="77"/>
              </a:rPr>
              <a:t> par les amateurs qui </a:t>
            </a:r>
            <a:r>
              <a:rPr lang="en-US" sz="2000" dirty="0" err="1">
                <a:latin typeface="Lucida Fax" panose="02060602050505020204" pitchFamily="18" charset="77"/>
              </a:rPr>
              <a:t>veulent</a:t>
            </a:r>
            <a:r>
              <a:rPr lang="en-US" sz="2000" dirty="0">
                <a:latin typeface="Lucida Fax" panose="02060602050505020204" pitchFamily="18" charset="77"/>
              </a:rPr>
              <a:t> manger des </a:t>
            </a:r>
            <a:r>
              <a:rPr lang="en-US" sz="2000" dirty="0" err="1">
                <a:latin typeface="Lucida Fax" panose="02060602050505020204" pitchFamily="18" charset="77"/>
              </a:rPr>
              <a:t>sucreries</a:t>
            </a:r>
            <a:r>
              <a:rPr lang="en-US" sz="2000" dirty="0">
                <a:latin typeface="Lucida Fax" panose="02060602050505020204" pitchFamily="18" charset="77"/>
              </a:rPr>
              <a:t> de </a:t>
            </a:r>
            <a:r>
              <a:rPr lang="en-US" sz="2000" dirty="0" err="1">
                <a:latin typeface="Lucida Fax" panose="02060602050505020204" pitchFamily="18" charset="77"/>
              </a:rPr>
              <a:t>qualité</a:t>
            </a:r>
            <a:r>
              <a:rPr lang="en-US" sz="2000" dirty="0">
                <a:latin typeface="Lucida Fax" panose="02060602050505020204" pitchFamily="18" charset="77"/>
              </a:rPr>
              <a:t>. </a:t>
            </a:r>
            <a:endParaRPr lang="ro-RO" sz="2000" dirty="0">
              <a:latin typeface="Lucida Fax" panose="02060602050505020204" pitchFamily="18" charset="77"/>
            </a:endParaRPr>
          </a:p>
          <a:p>
            <a:endParaRPr lang="ro-R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412974" y="168442"/>
            <a:ext cx="3366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i="1" dirty="0" err="1">
                <a:solidFill>
                  <a:srgbClr val="7030A0"/>
                </a:solidFill>
              </a:rPr>
              <a:t>Sitographie</a:t>
            </a:r>
            <a:endParaRPr lang="ro-RO" sz="4400" b="1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05341"/>
            <a:ext cx="10351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u="sng" dirty="0">
                <a:hlinkClick r:id="rId3"/>
              </a:rPr>
              <a:t>https://www.laduree.fr/explorer-laduree/notre-histoire.html#L-histoire-de-la-maison-Laduree</a:t>
            </a:r>
            <a:endParaRPr lang="ro-RO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u="sng" dirty="0">
                <a:hlinkClick r:id="rId4"/>
              </a:rPr>
              <a:t>https://www.laduree.fr/explorer-laduree/notre-histoire.html#L-histoire-du-macaron</a:t>
            </a:r>
            <a:endParaRPr lang="ro-RO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u="sng" dirty="0">
                <a:hlinkClick r:id="rId5"/>
              </a:rPr>
              <a:t>https://www.laduree.fr/explorer-laduree/notre-histoire.html#Laduree-dans-le-monde</a:t>
            </a:r>
            <a:endParaRPr lang="ro-RO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u="sng" dirty="0">
                <a:hlinkClick r:id="rId6"/>
              </a:rPr>
              <a:t>https://www.laduree.fr/explorer-laduree/notre-histoire.html#David-Holder</a:t>
            </a:r>
            <a:endParaRPr lang="ro-RO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u="sng" dirty="0">
                <a:hlinkClick r:id="rId7"/>
              </a:rPr>
              <a:t>https://www.laduree.fr/explorer-laduree/notre-savoir-faire.html</a:t>
            </a:r>
            <a:endParaRPr lang="ro-RO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u="sng" dirty="0">
                <a:hlinkClick r:id="rId8"/>
              </a:rPr>
              <a:t>https://www.laduree.fr/explorer-laduree/l-esprit-laduree.html</a:t>
            </a:r>
            <a:endParaRPr lang="ro-RO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u="sng" dirty="0" err="1"/>
              <a:t>https</a:t>
            </a:r>
            <a:r>
              <a:rPr lang="ro-RO" u="sng" dirty="0"/>
              <a:t>://</a:t>
            </a:r>
            <a:r>
              <a:rPr lang="ro-RO" u="sng" dirty="0" err="1"/>
              <a:t>fr.wikipedia.org</a:t>
            </a:r>
            <a:r>
              <a:rPr lang="ro-RO" u="sng" dirty="0"/>
              <a:t>/</a:t>
            </a:r>
            <a:r>
              <a:rPr lang="ro-RO" u="sng" dirty="0" err="1"/>
              <a:t>wiki</a:t>
            </a:r>
            <a:r>
              <a:rPr lang="ro-RO" u="sng" dirty="0"/>
              <a:t>/</a:t>
            </a:r>
            <a:r>
              <a:rPr lang="ro-RO" u="sng" dirty="0" err="1"/>
              <a:t>Ladurée</a:t>
            </a:r>
            <a:endParaRPr lang="ro-RO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u="sng" dirty="0"/>
          </a:p>
          <a:p>
            <a:endParaRPr lang="ro-R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48"/>
            <a:ext cx="10515600" cy="928055"/>
          </a:xfrm>
        </p:spPr>
        <p:txBody>
          <a:bodyPr>
            <a:normAutofit/>
          </a:bodyPr>
          <a:lstStyle/>
          <a:p>
            <a:pPr algn="ctr"/>
            <a:r>
              <a:rPr lang="ro-RO" sz="4800" b="1" i="1" dirty="0" err="1">
                <a:solidFill>
                  <a:srgbClr val="7030A0"/>
                </a:solidFill>
                <a:latin typeface="Lucida Sans" panose="020B0602030504020204" pitchFamily="34" charset="77"/>
              </a:rPr>
              <a:t>Sommaire</a:t>
            </a:r>
            <a:endParaRPr lang="ro-RO" sz="4800" b="1" i="1" dirty="0">
              <a:solidFill>
                <a:srgbClr val="7030A0"/>
              </a:solidFill>
              <a:latin typeface="Lucida Sans" panose="020B0602030504020204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32" y="959803"/>
            <a:ext cx="5287299" cy="5665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Introduction </a:t>
            </a:r>
            <a:endParaRPr lang="ro-RO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CHAPITRE I -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</a:rPr>
              <a:t>L’histoire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</a:rPr>
              <a:t>Ladur</a:t>
            </a:r>
            <a:r>
              <a:rPr lang="fr-FR" sz="2100" b="1" dirty="0" err="1">
                <a:solidFill>
                  <a:schemeClr val="accent6">
                    <a:lumMod val="75000"/>
                  </a:schemeClr>
                </a:solidFill>
              </a:rPr>
              <a:t>é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1.1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L’histoire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de la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maison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Laudrée</a:t>
            </a:r>
            <a:endParaRPr lang="ro-RO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1.2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L’histoire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du macaron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1.3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Ladur</a:t>
            </a:r>
            <a:r>
              <a:rPr lang="fr-FR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é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dans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le monde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1.4 David Holder, un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pr</a:t>
            </a:r>
            <a:r>
              <a:rPr lang="fr-FR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é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sident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passion</a:t>
            </a:r>
            <a:r>
              <a:rPr lang="fr-FR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é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ro-RO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CHAPITRE II - Le savoir faire macaron</a:t>
            </a:r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2.1 Une belle meringue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italienne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2.2 Des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coques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bien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calibr</a:t>
            </a:r>
            <a:r>
              <a:rPr lang="fr-FR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é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es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2.3 Le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garnissage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des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gestes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méticuleux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 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en-US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CHAPITRE III - Le savoir-faire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</a:rPr>
              <a:t>pâtissier</a:t>
            </a:r>
            <a:endParaRPr lang="ro-RO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3.1 Les </a:t>
            </a:r>
            <a:r>
              <a:rPr lang="ro-RO" sz="2100" b="1" dirty="0" err="1">
                <a:solidFill>
                  <a:schemeClr val="accent6">
                    <a:lumMod val="75000"/>
                  </a:schemeClr>
                </a:solidFill>
              </a:rPr>
              <a:t>patisseries</a:t>
            </a:r>
            <a:endParaRPr lang="ro-RO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ro-RO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o-RO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31836" y="959093"/>
            <a:ext cx="540036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CHAPITRE IV – Le savoir-faire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 cuisine</a:t>
            </a:r>
            <a:endParaRPr lang="ro-RO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4.1 Le savoir-faire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sal</a:t>
            </a:r>
            <a:r>
              <a:rPr lang="fr-FR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é</a:t>
            </a:r>
            <a:r>
              <a:rPr lang="fr-FR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de </a:t>
            </a:r>
            <a:r>
              <a:rPr lang="fr-FR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Ladurée</a:t>
            </a:r>
            <a:endParaRPr lang="ro-RO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CHAPITRE V - Les fragrances</a:t>
            </a:r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5.1 Les fragrances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Laudr</a:t>
            </a:r>
            <a:r>
              <a:rPr lang="fr-FR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é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 </a:t>
            </a:r>
            <a:endParaRPr lang="ro-RO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CHAPITRE VI - Les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fr-FR" sz="2100" b="1" dirty="0" err="1">
                <a:solidFill>
                  <a:schemeClr val="accent6">
                    <a:lumMod val="75000"/>
                  </a:schemeClr>
                </a:solidFill>
              </a:rPr>
              <a:t>é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6.1 La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gourmandise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comme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point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ralliement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 </a:t>
            </a:r>
            <a:endParaRPr lang="ro-RO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CHAPITRE VII -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</a:rPr>
              <a:t>L’esprit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</a:rPr>
              <a:t>Laudr</a:t>
            </a:r>
            <a:r>
              <a:rPr lang="fr-FR" sz="2100" b="1" dirty="0" err="1">
                <a:solidFill>
                  <a:schemeClr val="accent6">
                    <a:lumMod val="75000"/>
                  </a:schemeClr>
                </a:solidFill>
              </a:rPr>
              <a:t>é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7.1 </a:t>
            </a:r>
            <a:r>
              <a:rPr lang="ro-RO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’esprit decoration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7.2 Les couleurs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emblématiques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Conclusion</a:t>
            </a:r>
            <a:endParaRPr lang="ro-RO" sz="21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</a:rPr>
              <a:t>Sitographie</a:t>
            </a:r>
            <a:endParaRPr lang="ro-RO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093" y="0"/>
            <a:ext cx="3866322" cy="1044232"/>
          </a:xfrm>
        </p:spPr>
        <p:txBody>
          <a:bodyPr/>
          <a:lstStyle/>
          <a:p>
            <a:pPr algn="ctr"/>
            <a:r>
              <a:rPr lang="ro-RO" b="1" i="1" dirty="0" err="1">
                <a:solidFill>
                  <a:srgbClr val="7030A0"/>
                </a:solidFill>
                <a:latin typeface="Lucida Sans" panose="020B0602030504020204" pitchFamily="34" charset="77"/>
              </a:rPr>
              <a:t>Introduction</a:t>
            </a:r>
            <a:endParaRPr lang="ro-RO" b="1" i="1" dirty="0">
              <a:solidFill>
                <a:srgbClr val="7030A0"/>
              </a:solidFill>
              <a:latin typeface="Lucida Sans" panose="020B0602030504020204" pitchFamily="34" charset="7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817" y="1167426"/>
            <a:ext cx="56851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Les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sucreries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font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partie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de la vie des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gens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.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Quand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ils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sont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tristes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,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ils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appellent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à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l’aide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des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bonbons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pour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oublier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leurs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probl</a:t>
            </a:r>
            <a:r>
              <a:rPr lang="en-US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èmes</a:t>
            </a:r>
            <a:r>
              <a:rPr lang="en-US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et </a:t>
            </a:r>
            <a:r>
              <a:rPr lang="en-US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ç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a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fonctionne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! </a:t>
            </a:r>
            <a:endParaRPr lang="ro-RO" sz="1700" dirty="0">
              <a:latin typeface="Lucida Fax" panose="02060602050505020204" pitchFamily="18" charset="77"/>
              <a:cs typeface="Times New Roman" panose="02020603050405020304" pitchFamily="18" charset="0"/>
            </a:endParaRPr>
          </a:p>
          <a:p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   </a:t>
            </a:r>
            <a:endParaRPr lang="ro-RO" sz="1700" dirty="0">
              <a:latin typeface="Lucida Fax" panose="02060602050505020204" pitchFamily="18" charset="77"/>
              <a:cs typeface="Times New Roman" panose="02020603050405020304" pitchFamily="18" charset="0"/>
            </a:endParaRPr>
          </a:p>
          <a:p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   </a:t>
            </a:r>
            <a:r>
              <a:rPr lang="en-US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J’ai</a:t>
            </a:r>
            <a:r>
              <a:rPr lang="en-US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choisi</a:t>
            </a:r>
            <a:r>
              <a:rPr lang="en-US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ce</a:t>
            </a:r>
            <a:r>
              <a:rPr lang="en-US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thème</a:t>
            </a:r>
            <a:r>
              <a:rPr lang="en-US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parce</a:t>
            </a:r>
            <a:r>
              <a:rPr lang="en-US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que je </a:t>
            </a:r>
            <a:r>
              <a:rPr lang="en-US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suis</a:t>
            </a:r>
            <a:r>
              <a:rPr lang="en-US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passionnée</a:t>
            </a:r>
            <a:r>
              <a:rPr lang="en-US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par les </a:t>
            </a:r>
            <a:r>
              <a:rPr lang="en-US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produits</a:t>
            </a:r>
            <a:r>
              <a:rPr lang="en-US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de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pâtisserie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, en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particulier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endParaRPr lang="ro-RO" sz="1700" dirty="0">
              <a:latin typeface="Lucida Fax" panose="02060602050505020204" pitchFamily="18" charset="77"/>
              <a:cs typeface="Times New Roman" panose="02020603050405020304" pitchFamily="18" charset="0"/>
            </a:endParaRPr>
          </a:p>
          <a:p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par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les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macarons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.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J’adore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manger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des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macarons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,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mais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quand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je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pense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à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ces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gourmandises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, un seul nom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vient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à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l’esprit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: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Maison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Ladurée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.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Ladurée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offre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à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ses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clients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une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grande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variété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de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macarons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et de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produits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de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pâtisserie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qui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ont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des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saveurs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différentes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et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uniques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. </a:t>
            </a:r>
            <a:endParaRPr lang="ro-RO" sz="1700" dirty="0">
              <a:latin typeface="Lucida Fax" panose="02060602050505020204" pitchFamily="18" charset="77"/>
              <a:cs typeface="Times New Roman" panose="02020603050405020304" pitchFamily="18" charset="0"/>
            </a:endParaRPr>
          </a:p>
          <a:p>
            <a:endParaRPr lang="ro-RO" sz="1700" dirty="0">
              <a:latin typeface="Lucida Fax" panose="02060602050505020204" pitchFamily="18" charset="77"/>
              <a:cs typeface="Times New Roman" panose="02020603050405020304" pitchFamily="18" charset="0"/>
            </a:endParaRPr>
          </a:p>
          <a:p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   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Ladurée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 est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une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entreprise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de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l’industrie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agroalimentaire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française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 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spécialisée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dans la 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pâtisserie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.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Fondée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à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 Paris en 1862, la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société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produit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 des </a:t>
            </a:r>
            <a:r>
              <a:rPr lang="ro-RO" sz="1700" dirty="0" err="1">
                <a:latin typeface="Lucida Fax" panose="02060602050505020204" pitchFamily="18" charset="77"/>
                <a:cs typeface="Times New Roman" panose="02020603050405020304" pitchFamily="18" charset="0"/>
              </a:rPr>
              <a:t>macarons</a:t>
            </a:r>
            <a:r>
              <a:rPr lang="ro-RO" sz="1700" dirty="0">
                <a:latin typeface="Lucida Fax" panose="02060602050505020204" pitchFamily="18" charset="77"/>
                <a:cs typeface="Times New Roman" panose="02020603050405020304" pitchFamily="18" charset="0"/>
              </a:rPr>
              <a:t>.</a:t>
            </a:r>
            <a:endParaRPr lang="ro-RO" sz="1700" dirty="0">
              <a:latin typeface="Lucida Fax" panose="02060602050505020204" pitchFamily="18" charset="77"/>
              <a:cs typeface="Times New Roman" panose="02020603050405020304" pitchFamily="18" charset="0"/>
            </a:endParaRPr>
          </a:p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417" y="1320800"/>
            <a:ext cx="3361083" cy="4813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62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086100" y="17272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err="1">
                <a:solidFill>
                  <a:srgbClr val="7030A0"/>
                </a:solidFill>
              </a:rPr>
              <a:t>Chapitre</a:t>
            </a:r>
            <a:r>
              <a:rPr lang="ro-RO" sz="3200" b="1" dirty="0">
                <a:solidFill>
                  <a:srgbClr val="7030A0"/>
                </a:solidFill>
              </a:rPr>
              <a:t> I- </a:t>
            </a:r>
            <a:r>
              <a:rPr lang="en-US" sz="3200" b="1" dirty="0" err="1">
                <a:solidFill>
                  <a:srgbClr val="7030A0"/>
                </a:solidFill>
              </a:rPr>
              <a:t>L’histoire</a:t>
            </a:r>
            <a:r>
              <a:rPr lang="en-US" sz="3200" b="1" dirty="0">
                <a:solidFill>
                  <a:srgbClr val="7030A0"/>
                </a:solidFill>
              </a:rPr>
              <a:t> de </a:t>
            </a:r>
            <a:r>
              <a:rPr lang="en-US" sz="3200" b="1" dirty="0" err="1">
                <a:solidFill>
                  <a:srgbClr val="7030A0"/>
                </a:solidFill>
              </a:rPr>
              <a:t>Ladur</a:t>
            </a:r>
            <a:r>
              <a:rPr lang="fr-FR" sz="3200" b="1" dirty="0" err="1">
                <a:solidFill>
                  <a:srgbClr val="7030A0"/>
                </a:solidFill>
              </a:rPr>
              <a:t>é</a:t>
            </a:r>
            <a:r>
              <a:rPr lang="en-US" sz="3200" b="1" dirty="0">
                <a:solidFill>
                  <a:srgbClr val="7030A0"/>
                </a:solidFill>
              </a:rPr>
              <a:t>e </a:t>
            </a:r>
            <a:r>
              <a:rPr lang="ro-RO" sz="3200" b="1" dirty="0">
                <a:solidFill>
                  <a:srgbClr val="7030A0"/>
                </a:solidFill>
              </a:rPr>
              <a:t> </a:t>
            </a:r>
            <a:endParaRPr lang="ro-RO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13470"/>
            <a:ext cx="636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 </a:t>
            </a:r>
            <a:endParaRPr lang="ro-RO" dirty="0">
              <a:solidFill>
                <a:srgbClr val="157320"/>
              </a:solidFill>
            </a:endParaRPr>
          </a:p>
          <a:p>
            <a:r>
              <a:rPr lang="en-US" sz="2800" b="1" dirty="0">
                <a:solidFill>
                  <a:srgbClr val="157320"/>
                </a:solidFill>
              </a:rPr>
              <a:t>1.1 </a:t>
            </a:r>
            <a:r>
              <a:rPr lang="en-US" sz="2800" b="1" dirty="0" err="1">
                <a:solidFill>
                  <a:srgbClr val="157320"/>
                </a:solidFill>
              </a:rPr>
              <a:t>L’histoire</a:t>
            </a:r>
            <a:r>
              <a:rPr lang="en-US" sz="2800" b="1" dirty="0">
                <a:solidFill>
                  <a:srgbClr val="157320"/>
                </a:solidFill>
              </a:rPr>
              <a:t> de la </a:t>
            </a:r>
            <a:r>
              <a:rPr lang="en-US" sz="2800" b="1" dirty="0" err="1">
                <a:solidFill>
                  <a:srgbClr val="157320"/>
                </a:solidFill>
              </a:rPr>
              <a:t>maison</a:t>
            </a:r>
            <a:r>
              <a:rPr lang="en-US" sz="2800" b="1" dirty="0">
                <a:solidFill>
                  <a:srgbClr val="157320"/>
                </a:solidFill>
              </a:rPr>
              <a:t> </a:t>
            </a:r>
            <a:r>
              <a:rPr lang="en-US" sz="2800" b="1" dirty="0" err="1">
                <a:solidFill>
                  <a:srgbClr val="157320"/>
                </a:solidFill>
              </a:rPr>
              <a:t>Laudrée</a:t>
            </a:r>
            <a:endParaRPr lang="ro-RO" sz="2800" dirty="0">
              <a:solidFill>
                <a:srgbClr val="157320"/>
              </a:solidFill>
            </a:endParaRPr>
          </a:p>
          <a:p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680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Fax" panose="02060602050505020204" pitchFamily="18" charset="77"/>
              </a:rPr>
              <a:t>     </a:t>
            </a:r>
            <a:r>
              <a:rPr lang="en-US" dirty="0" err="1">
                <a:latin typeface="Lucida Fax" panose="02060602050505020204" pitchFamily="18" charset="77"/>
              </a:rPr>
              <a:t>L’histoire</a:t>
            </a:r>
            <a:r>
              <a:rPr lang="en-US" dirty="0">
                <a:latin typeface="Lucida Fax" panose="02060602050505020204" pitchFamily="18" charset="77"/>
              </a:rPr>
              <a:t> des salons de </a:t>
            </a:r>
            <a:r>
              <a:rPr lang="en-US" dirty="0" err="1">
                <a:latin typeface="Lucida Fax" panose="02060602050505020204" pitchFamily="18" charset="77"/>
              </a:rPr>
              <a:t>thé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parisiens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est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intimement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liée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à</a:t>
            </a:r>
            <a:r>
              <a:rPr lang="en-US" dirty="0">
                <a:latin typeface="Lucida Fax" panose="02060602050505020204" pitchFamily="18" charset="77"/>
              </a:rPr>
              <a:t> l ‘</a:t>
            </a:r>
            <a:r>
              <a:rPr lang="en-US" dirty="0" err="1">
                <a:latin typeface="Lucida Fax" panose="02060602050505020204" pitchFamily="18" charset="77"/>
              </a:rPr>
              <a:t>histoire</a:t>
            </a:r>
            <a:r>
              <a:rPr lang="en-US" dirty="0">
                <a:latin typeface="Lucida Fax" panose="02060602050505020204" pitchFamily="18" charset="77"/>
              </a:rPr>
              <a:t> de la </a:t>
            </a:r>
            <a:r>
              <a:rPr lang="en-US" dirty="0" err="1">
                <a:latin typeface="Lucida Fax" panose="02060602050505020204" pitchFamily="18" charset="77"/>
              </a:rPr>
              <a:t>famille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Ladurée</a:t>
            </a:r>
            <a:r>
              <a:rPr lang="en-US" dirty="0">
                <a:latin typeface="Lucida Fax" panose="02060602050505020204" pitchFamily="18" charset="77"/>
              </a:rPr>
              <a:t>. Tout a </a:t>
            </a:r>
            <a:r>
              <a:rPr lang="en-US" dirty="0" err="1">
                <a:latin typeface="Lucida Fax" panose="02060602050505020204" pitchFamily="18" charset="77"/>
              </a:rPr>
              <a:t>commencé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en</a:t>
            </a:r>
            <a:r>
              <a:rPr lang="en-US" dirty="0">
                <a:latin typeface="Lucida Fax" panose="02060602050505020204" pitchFamily="18" charset="77"/>
              </a:rPr>
              <a:t> 1862, </a:t>
            </a:r>
            <a:r>
              <a:rPr lang="en-US" dirty="0" err="1">
                <a:latin typeface="Lucida Fax" panose="02060602050505020204" pitchFamily="18" charset="77"/>
              </a:rPr>
              <a:t>lorsque</a:t>
            </a:r>
            <a:r>
              <a:rPr lang="en-US" dirty="0">
                <a:latin typeface="Lucida Fax" panose="02060602050505020204" pitchFamily="18" charset="77"/>
              </a:rPr>
              <a:t> Louis Ernest </a:t>
            </a:r>
            <a:r>
              <a:rPr lang="en-US" dirty="0" err="1">
                <a:latin typeface="Lucida Fax" panose="02060602050505020204" pitchFamily="18" charset="77"/>
              </a:rPr>
              <a:t>Ladurée</a:t>
            </a:r>
            <a:r>
              <a:rPr lang="en-US" dirty="0">
                <a:latin typeface="Lucida Fax" panose="02060602050505020204" pitchFamily="18" charset="77"/>
              </a:rPr>
              <a:t>, homme du </a:t>
            </a:r>
            <a:r>
              <a:rPr lang="en-US" dirty="0" err="1">
                <a:latin typeface="Lucida Fax" panose="02060602050505020204" pitchFamily="18" charset="77"/>
              </a:rPr>
              <a:t>sud-ouest</a:t>
            </a:r>
            <a:r>
              <a:rPr lang="en-US" dirty="0">
                <a:latin typeface="Lucida Fax" panose="02060602050505020204" pitchFamily="18" charset="77"/>
              </a:rPr>
              <a:t>, </a:t>
            </a:r>
            <a:r>
              <a:rPr lang="en-US" dirty="0" err="1">
                <a:latin typeface="Lucida Fax" panose="02060602050505020204" pitchFamily="18" charset="77"/>
              </a:rPr>
              <a:t>crée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une</a:t>
            </a:r>
            <a:r>
              <a:rPr lang="en-US" dirty="0">
                <a:latin typeface="Lucida Fax" panose="02060602050505020204" pitchFamily="18" charset="77"/>
              </a:rPr>
              <a:t> boulangerie </a:t>
            </a:r>
            <a:r>
              <a:rPr lang="en-US" dirty="0" err="1">
                <a:latin typeface="Lucida Fax" panose="02060602050505020204" pitchFamily="18" charset="77"/>
              </a:rPr>
              <a:t>à</a:t>
            </a:r>
            <a:r>
              <a:rPr lang="en-US" dirty="0">
                <a:latin typeface="Lucida Fax" panose="02060602050505020204" pitchFamily="18" charset="77"/>
              </a:rPr>
              <a:t> Paris au 16 rue Royale. A </a:t>
            </a:r>
            <a:r>
              <a:rPr lang="en-US" dirty="0" err="1">
                <a:latin typeface="Lucida Fax" panose="02060602050505020204" pitchFamily="18" charset="77"/>
              </a:rPr>
              <a:t>cette</a:t>
            </a:r>
            <a:r>
              <a:rPr lang="en-US" dirty="0">
                <a:latin typeface="Lucida Fax" panose="02060602050505020204" pitchFamily="18" charset="77"/>
              </a:rPr>
              <a:t> époque, la Madeleine </a:t>
            </a:r>
            <a:r>
              <a:rPr lang="en-US" dirty="0" err="1">
                <a:latin typeface="Lucida Fax" panose="02060602050505020204" pitchFamily="18" charset="77"/>
              </a:rPr>
              <a:t>est</a:t>
            </a:r>
            <a:r>
              <a:rPr lang="en-US" dirty="0">
                <a:latin typeface="Lucida Fax" panose="02060602050505020204" pitchFamily="18" charset="77"/>
              </a:rPr>
              <a:t> un quartier </a:t>
            </a:r>
            <a:r>
              <a:rPr lang="en-US" dirty="0" err="1">
                <a:latin typeface="Lucida Fax" panose="02060602050505020204" pitchFamily="18" charset="77"/>
              </a:rPr>
              <a:t>d’affaires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en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plein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développement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où</a:t>
            </a:r>
            <a:r>
              <a:rPr lang="en-US" dirty="0">
                <a:latin typeface="Lucida Fax" panose="02060602050505020204" pitchFamily="18" charset="77"/>
              </a:rPr>
              <a:t> les plus grands artisans du luxe </a:t>
            </a:r>
            <a:r>
              <a:rPr lang="en-US" dirty="0" err="1">
                <a:latin typeface="Lucida Fax" panose="02060602050505020204" pitchFamily="18" charset="77"/>
              </a:rPr>
              <a:t>français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sont</a:t>
            </a:r>
            <a:r>
              <a:rPr lang="en-US" dirty="0">
                <a:latin typeface="Lucida Fax" panose="02060602050505020204" pitchFamily="18" charset="77"/>
              </a:rPr>
              <a:t> déjà </a:t>
            </a:r>
            <a:r>
              <a:rPr lang="en-US" dirty="0" err="1">
                <a:latin typeface="Lucida Fax" panose="02060602050505020204" pitchFamily="18" charset="77"/>
              </a:rPr>
              <a:t>installés</a:t>
            </a:r>
            <a:r>
              <a:rPr lang="en-US" dirty="0">
                <a:latin typeface="Lucida Fax" panose="02060602050505020204" pitchFamily="18" charset="77"/>
              </a:rPr>
              <a:t>. </a:t>
            </a:r>
            <a:endParaRPr lang="ro-RO" dirty="0">
              <a:latin typeface="Lucida Fax" panose="02060602050505020204" pitchFamily="18" charset="77"/>
            </a:endParaRPr>
          </a:p>
          <a:p>
            <a:endParaRPr lang="en-US" dirty="0">
              <a:latin typeface="Lucida Fax" panose="02060602050505020204" pitchFamily="18" charset="77"/>
            </a:endParaRPr>
          </a:p>
          <a:p>
            <a:r>
              <a:rPr lang="en-US" dirty="0">
                <a:latin typeface="Lucida Fax" panose="02060602050505020204" pitchFamily="18" charset="77"/>
              </a:rPr>
              <a:t>    Sous le second Empire, les cafés se </a:t>
            </a:r>
            <a:r>
              <a:rPr lang="en-US" dirty="0" err="1">
                <a:latin typeface="Lucida Fax" panose="02060602050505020204" pitchFamily="18" charset="77"/>
              </a:rPr>
              <a:t>développent</a:t>
            </a:r>
            <a:r>
              <a:rPr lang="en-US" dirty="0">
                <a:latin typeface="Lucida Fax" panose="02060602050505020204" pitchFamily="18" charset="77"/>
              </a:rPr>
              <a:t> et </a:t>
            </a:r>
            <a:r>
              <a:rPr lang="en-US" dirty="0" err="1">
                <a:latin typeface="Lucida Fax" panose="02060602050505020204" pitchFamily="18" charset="77"/>
              </a:rPr>
              <a:t>sont</a:t>
            </a:r>
            <a:r>
              <a:rPr lang="en-US" dirty="0">
                <a:latin typeface="Lucida Fax" panose="02060602050505020204" pitchFamily="18" charset="77"/>
              </a:rPr>
              <a:t> de plus </a:t>
            </a:r>
            <a:r>
              <a:rPr lang="en-US" dirty="0" err="1">
                <a:latin typeface="Lucida Fax" panose="02060602050505020204" pitchFamily="18" charset="77"/>
              </a:rPr>
              <a:t>en</a:t>
            </a:r>
            <a:r>
              <a:rPr lang="en-US" dirty="0">
                <a:latin typeface="Lucida Fax" panose="02060602050505020204" pitchFamily="18" charset="77"/>
              </a:rPr>
              <a:t> plus </a:t>
            </a:r>
            <a:r>
              <a:rPr lang="en-US" dirty="0" err="1">
                <a:latin typeface="Lucida Fax" panose="02060602050505020204" pitchFamily="18" charset="77"/>
              </a:rPr>
              <a:t>luxueux</a:t>
            </a:r>
            <a:r>
              <a:rPr lang="en-US" dirty="0">
                <a:latin typeface="Lucida Fax" panose="02060602050505020204" pitchFamily="18" charset="77"/>
              </a:rPr>
              <a:t>. </a:t>
            </a:r>
            <a:r>
              <a:rPr lang="en-US" dirty="0" err="1">
                <a:latin typeface="Lucida Fax" panose="02060602050505020204" pitchFamily="18" charset="77"/>
              </a:rPr>
              <a:t>Ils</a:t>
            </a:r>
            <a:r>
              <a:rPr lang="en-US" dirty="0">
                <a:latin typeface="Lucida Fax" panose="02060602050505020204" pitchFamily="18" charset="77"/>
              </a:rPr>
              <a:t> font </a:t>
            </a:r>
            <a:r>
              <a:rPr lang="en-US" dirty="0" err="1">
                <a:latin typeface="Lucida Fax" panose="02060602050505020204" pitchFamily="18" charset="77"/>
              </a:rPr>
              <a:t>courir</a:t>
            </a:r>
            <a:r>
              <a:rPr lang="en-US" dirty="0">
                <a:latin typeface="Lucida Fax" panose="02060602050505020204" pitchFamily="18" charset="77"/>
              </a:rPr>
              <a:t> la belle </a:t>
            </a:r>
            <a:r>
              <a:rPr lang="en-US" dirty="0" err="1">
                <a:latin typeface="Lucida Fax" panose="02060602050505020204" pitchFamily="18" charset="77"/>
              </a:rPr>
              <a:t>société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parisienne</a:t>
            </a:r>
            <a:r>
              <a:rPr lang="en-US" dirty="0">
                <a:latin typeface="Lucida Fax" panose="02060602050505020204" pitchFamily="18" charset="77"/>
              </a:rPr>
              <a:t>. </a:t>
            </a:r>
            <a:endParaRPr lang="en-US" dirty="0">
              <a:latin typeface="Lucida Fax" panose="02060602050505020204" pitchFamily="18" charset="77"/>
            </a:endParaRPr>
          </a:p>
          <a:p>
            <a:endParaRPr lang="en-US" dirty="0">
              <a:latin typeface="Lucida Fax" panose="02060602050505020204" pitchFamily="18" charset="77"/>
            </a:endParaRPr>
          </a:p>
          <a:p>
            <a:r>
              <a:rPr lang="en-US" dirty="0">
                <a:latin typeface="Lucida Fax" panose="02060602050505020204" pitchFamily="18" charset="77"/>
              </a:rPr>
              <a:t>    Jeanne </a:t>
            </a:r>
            <a:r>
              <a:rPr lang="en-US" dirty="0" err="1">
                <a:latin typeface="Lucida Fax" panose="02060602050505020204" pitchFamily="18" charset="77"/>
              </a:rPr>
              <a:t>Souchard</a:t>
            </a:r>
            <a:r>
              <a:rPr lang="en-US" dirty="0">
                <a:latin typeface="Lucida Fax" panose="02060602050505020204" pitchFamily="18" charset="77"/>
              </a:rPr>
              <a:t>, </a:t>
            </a:r>
            <a:r>
              <a:rPr lang="en-US" dirty="0" err="1">
                <a:latin typeface="Lucida Fax" panose="02060602050505020204" pitchFamily="18" charset="77"/>
              </a:rPr>
              <a:t>épouse</a:t>
            </a:r>
            <a:r>
              <a:rPr lang="en-US" dirty="0">
                <a:latin typeface="Lucida Fax" panose="02060602050505020204" pitchFamily="18" charset="77"/>
              </a:rPr>
              <a:t> de Louis Ernest </a:t>
            </a:r>
            <a:r>
              <a:rPr lang="en-US" dirty="0" err="1">
                <a:latin typeface="Lucida Fax" panose="02060602050505020204" pitchFamily="18" charset="77"/>
              </a:rPr>
              <a:t>Ladurée</a:t>
            </a:r>
            <a:r>
              <a:rPr lang="en-US" dirty="0">
                <a:latin typeface="Lucida Fax" panose="02060602050505020204" pitchFamily="18" charset="77"/>
              </a:rPr>
              <a:t> a </a:t>
            </a:r>
            <a:r>
              <a:rPr lang="en-US" dirty="0" err="1">
                <a:latin typeface="Lucida Fax" panose="02060602050505020204" pitchFamily="18" charset="77"/>
              </a:rPr>
              <a:t>l’idée</a:t>
            </a:r>
            <a:r>
              <a:rPr lang="en-US" dirty="0">
                <a:latin typeface="Lucida Fax" panose="02060602050505020204" pitchFamily="18" charset="77"/>
              </a:rPr>
              <a:t> de </a:t>
            </a:r>
            <a:r>
              <a:rPr lang="en-US" dirty="0" err="1">
                <a:latin typeface="Lucida Fax" panose="02060602050505020204" pitchFamily="18" charset="77"/>
              </a:rPr>
              <a:t>mélanger</a:t>
            </a:r>
            <a:r>
              <a:rPr lang="en-US" dirty="0">
                <a:latin typeface="Lucida Fax" panose="02060602050505020204" pitchFamily="18" charset="77"/>
              </a:rPr>
              <a:t> les genres : le café </a:t>
            </a:r>
            <a:r>
              <a:rPr lang="en-US" dirty="0" err="1">
                <a:latin typeface="Lucida Fax" panose="02060602050505020204" pitchFamily="18" charset="77"/>
              </a:rPr>
              <a:t>parisien</a:t>
            </a:r>
            <a:r>
              <a:rPr lang="en-US" dirty="0">
                <a:latin typeface="Lucida Fax" panose="02060602050505020204" pitchFamily="18" charset="77"/>
              </a:rPr>
              <a:t> et la </a:t>
            </a:r>
            <a:r>
              <a:rPr lang="en-US" dirty="0" err="1">
                <a:latin typeface="Lucida Fax" panose="02060602050505020204" pitchFamily="18" charset="77"/>
              </a:rPr>
              <a:t>pâtisserie</a:t>
            </a:r>
            <a:r>
              <a:rPr lang="en-US" dirty="0">
                <a:latin typeface="Lucida Fax" panose="02060602050505020204" pitchFamily="18" charset="77"/>
              </a:rPr>
              <a:t>, et </a:t>
            </a:r>
            <a:r>
              <a:rPr lang="en-US" dirty="0" err="1">
                <a:latin typeface="Lucida Fax" panose="02060602050505020204" pitchFamily="18" charset="77"/>
              </a:rPr>
              <a:t>donne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ainsi</a:t>
            </a:r>
            <a:r>
              <a:rPr lang="en-US" dirty="0">
                <a:latin typeface="Lucida Fax" panose="02060602050505020204" pitchFamily="18" charset="77"/>
              </a:rPr>
              <a:t> naissance </a:t>
            </a:r>
            <a:r>
              <a:rPr lang="en-US" dirty="0" err="1">
                <a:latin typeface="Lucida Fax" panose="02060602050505020204" pitchFamily="18" charset="77"/>
              </a:rPr>
              <a:t>à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l’un</a:t>
            </a:r>
            <a:r>
              <a:rPr lang="en-US" dirty="0">
                <a:latin typeface="Lucida Fax" panose="02060602050505020204" pitchFamily="18" charset="77"/>
              </a:rPr>
              <a:t> des premiers salons de </a:t>
            </a:r>
            <a:r>
              <a:rPr lang="en-US" dirty="0" err="1">
                <a:latin typeface="Lucida Fax" panose="02060602050505020204" pitchFamily="18" charset="77"/>
              </a:rPr>
              <a:t>thé</a:t>
            </a:r>
            <a:r>
              <a:rPr lang="en-US" dirty="0">
                <a:latin typeface="Lucida Fax" panose="02060602050505020204" pitchFamily="18" charset="77"/>
              </a:rPr>
              <a:t> de la </a:t>
            </a:r>
            <a:r>
              <a:rPr lang="en-US" dirty="0" err="1">
                <a:latin typeface="Lucida Fax" panose="02060602050505020204" pitchFamily="18" charset="77"/>
              </a:rPr>
              <a:t>capitale</a:t>
            </a:r>
            <a:r>
              <a:rPr lang="en-US" dirty="0">
                <a:latin typeface="Lucida Fax" panose="02060602050505020204" pitchFamily="18" charset="77"/>
              </a:rPr>
              <a:t>. Le salon de </a:t>
            </a:r>
            <a:r>
              <a:rPr lang="en-US" dirty="0" err="1">
                <a:latin typeface="Lucida Fax" panose="02060602050505020204" pitchFamily="18" charset="77"/>
              </a:rPr>
              <a:t>thé</a:t>
            </a:r>
            <a:r>
              <a:rPr lang="en-US" dirty="0">
                <a:latin typeface="Lucida Fax" panose="02060602050505020204" pitchFamily="18" charset="77"/>
              </a:rPr>
              <a:t> aura un </a:t>
            </a:r>
            <a:r>
              <a:rPr lang="en-US" dirty="0" err="1">
                <a:latin typeface="Lucida Fax" panose="02060602050505020204" pitchFamily="18" charset="77"/>
              </a:rPr>
              <a:t>avantage</a:t>
            </a:r>
            <a:r>
              <a:rPr lang="en-US" dirty="0">
                <a:latin typeface="Lucida Fax" panose="02060602050505020204" pitchFamily="18" charset="77"/>
              </a:rPr>
              <a:t> certain sur les cafés: </a:t>
            </a:r>
            <a:r>
              <a:rPr lang="en-US" dirty="0" err="1">
                <a:latin typeface="Lucida Fax" panose="02060602050505020204" pitchFamily="18" charset="77"/>
              </a:rPr>
              <a:t>celui</a:t>
            </a:r>
            <a:r>
              <a:rPr lang="en-US" dirty="0">
                <a:latin typeface="Lucida Fax" panose="02060602050505020204" pitchFamily="18" charset="77"/>
              </a:rPr>
              <a:t> de </a:t>
            </a:r>
            <a:r>
              <a:rPr lang="en-US" dirty="0" err="1">
                <a:latin typeface="Lucida Fax" panose="02060602050505020204" pitchFamily="18" charset="77"/>
              </a:rPr>
              <a:t>pouvoir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accueillir</a:t>
            </a:r>
            <a:r>
              <a:rPr lang="en-US" dirty="0">
                <a:latin typeface="Lucida Fax" panose="02060602050505020204" pitchFamily="18" charset="77"/>
              </a:rPr>
              <a:t> les femmes </a:t>
            </a:r>
            <a:r>
              <a:rPr lang="en-US" dirty="0" err="1">
                <a:latin typeface="Lucida Fax" panose="02060602050505020204" pitchFamily="18" charset="77"/>
              </a:rPr>
              <a:t>en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toute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liberté</a:t>
            </a:r>
            <a:r>
              <a:rPr lang="en-US" dirty="0">
                <a:latin typeface="Lucida Fax" panose="02060602050505020204" pitchFamily="18" charset="77"/>
              </a:rPr>
              <a:t>.</a:t>
            </a:r>
            <a:endParaRPr lang="ro-RO" dirty="0">
              <a:latin typeface="Lucida Fax" panose="02060602050505020204" pitchFamily="18" charset="77"/>
            </a:endParaRPr>
          </a:p>
          <a:p>
            <a:endParaRPr lang="ro-R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1838962"/>
            <a:ext cx="4152900" cy="35728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1156788" y="365125"/>
            <a:ext cx="434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57320"/>
                </a:solidFill>
              </a:rPr>
              <a:t>1.2 </a:t>
            </a:r>
            <a:r>
              <a:rPr lang="en-US" sz="2800" b="1" dirty="0" err="1">
                <a:solidFill>
                  <a:srgbClr val="157320"/>
                </a:solidFill>
              </a:rPr>
              <a:t>L’histoire</a:t>
            </a:r>
            <a:r>
              <a:rPr lang="en-US" sz="2800" b="1" dirty="0">
                <a:solidFill>
                  <a:srgbClr val="157320"/>
                </a:solidFill>
              </a:rPr>
              <a:t> du macaron </a:t>
            </a:r>
            <a:endParaRPr lang="ro-RO" sz="2800" dirty="0">
              <a:solidFill>
                <a:srgbClr val="157320"/>
              </a:solidFill>
            </a:endParaRPr>
          </a:p>
          <a:p>
            <a:endParaRPr lang="ro-RO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1300" y="612407"/>
            <a:ext cx="47625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Fax" panose="02060602050505020204" pitchFamily="18" charset="77"/>
              </a:rPr>
              <a:t>    </a:t>
            </a:r>
            <a:r>
              <a:rPr lang="en-US" dirty="0" err="1">
                <a:latin typeface="Lucida Fax" panose="02060602050505020204" pitchFamily="18" charset="77"/>
              </a:rPr>
              <a:t>L’histoire</a:t>
            </a:r>
            <a:r>
              <a:rPr lang="en-US" dirty="0">
                <a:latin typeface="Lucida Fax" panose="02060602050505020204" pitchFamily="18" charset="77"/>
              </a:rPr>
              <a:t> du Macaron </a:t>
            </a:r>
            <a:r>
              <a:rPr lang="en-US" dirty="0" err="1">
                <a:latin typeface="Lucida Fax" panose="02060602050505020204" pitchFamily="18" charset="77"/>
              </a:rPr>
              <a:t>Ladurée</a:t>
            </a:r>
            <a:r>
              <a:rPr lang="en-US" dirty="0">
                <a:latin typeface="Lucida Fax" panose="02060602050505020204" pitchFamily="18" charset="77"/>
              </a:rPr>
              <a:t> commence avec Pierre </a:t>
            </a:r>
            <a:r>
              <a:rPr lang="en-US" dirty="0" err="1">
                <a:latin typeface="Lucida Fax" panose="02060602050505020204" pitchFamily="18" charset="77"/>
              </a:rPr>
              <a:t>Desfontaines</a:t>
            </a:r>
            <a:r>
              <a:rPr lang="en-US" dirty="0">
                <a:latin typeface="Lucida Fax" panose="02060602050505020204" pitchFamily="18" charset="77"/>
              </a:rPr>
              <a:t>, petit cousin de Louis Ernest </a:t>
            </a:r>
            <a:r>
              <a:rPr lang="en-US" dirty="0" err="1">
                <a:latin typeface="Lucida Fax" panose="02060602050505020204" pitchFamily="18" charset="77"/>
              </a:rPr>
              <a:t>Ladurée</a:t>
            </a:r>
            <a:r>
              <a:rPr lang="en-US" dirty="0">
                <a:latin typeface="Lucida Fax" panose="02060602050505020204" pitchFamily="18" charset="77"/>
              </a:rPr>
              <a:t>, qui au milieu du </a:t>
            </a:r>
            <a:r>
              <a:rPr lang="en-US" dirty="0" err="1">
                <a:latin typeface="Lucida Fax" panose="02060602050505020204" pitchFamily="18" charset="77"/>
              </a:rPr>
              <a:t>XIXème</a:t>
            </a:r>
            <a:r>
              <a:rPr lang="en-US" dirty="0">
                <a:latin typeface="Lucida Fax" panose="02060602050505020204" pitchFamily="18" charset="77"/>
              </a:rPr>
              <a:t> siècle, a </a:t>
            </a:r>
            <a:r>
              <a:rPr lang="en-US" dirty="0" err="1">
                <a:latin typeface="Lucida Fax" panose="02060602050505020204" pitchFamily="18" charset="77"/>
              </a:rPr>
              <a:t>eu</a:t>
            </a:r>
            <a:r>
              <a:rPr lang="en-US" dirty="0">
                <a:latin typeface="Lucida Fax" panose="02060602050505020204" pitchFamily="18" charset="77"/>
              </a:rPr>
              <a:t> la bonne idée </a:t>
            </a:r>
            <a:r>
              <a:rPr lang="en-US" dirty="0" err="1">
                <a:latin typeface="Lucida Fax" panose="02060602050505020204" pitchFamily="18" charset="77"/>
              </a:rPr>
              <a:t>d’accoler</a:t>
            </a:r>
            <a:r>
              <a:rPr lang="en-US" dirty="0">
                <a:latin typeface="Lucida Fax" panose="02060602050505020204" pitchFamily="18" charset="77"/>
              </a:rPr>
              <a:t> deux </a:t>
            </a:r>
            <a:r>
              <a:rPr lang="en-US" dirty="0" err="1">
                <a:latin typeface="Lucida Fax" panose="02060602050505020204" pitchFamily="18" charset="77"/>
              </a:rPr>
              <a:t>à</a:t>
            </a:r>
            <a:r>
              <a:rPr lang="en-US" dirty="0">
                <a:latin typeface="Lucida Fax" panose="02060602050505020204" pitchFamily="18" charset="77"/>
              </a:rPr>
              <a:t> deux les </a:t>
            </a:r>
            <a:r>
              <a:rPr lang="en-US" dirty="0" err="1">
                <a:latin typeface="Lucida Fax" panose="02060602050505020204" pitchFamily="18" charset="77"/>
              </a:rPr>
              <a:t>coques</a:t>
            </a:r>
            <a:r>
              <a:rPr lang="en-US" dirty="0">
                <a:latin typeface="Lucida Fax" panose="02060602050505020204" pitchFamily="18" charset="77"/>
              </a:rPr>
              <a:t> de macarons et de les </a:t>
            </a:r>
            <a:r>
              <a:rPr lang="en-US" dirty="0" err="1">
                <a:latin typeface="Lucida Fax" panose="02060602050505020204" pitchFamily="18" charset="77"/>
              </a:rPr>
              <a:t>garnir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d’une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savoureuse</a:t>
            </a:r>
            <a:r>
              <a:rPr lang="en-US" dirty="0">
                <a:latin typeface="Lucida Fax" panose="02060602050505020204" pitchFamily="18" charset="77"/>
              </a:rPr>
              <a:t> ganache. </a:t>
            </a:r>
            <a:endParaRPr lang="ro-RO" dirty="0">
              <a:latin typeface="Lucida Fax" panose="02060602050505020204" pitchFamily="18" charset="77"/>
            </a:endParaRPr>
          </a:p>
          <a:p>
            <a:r>
              <a:rPr lang="en-US" dirty="0" err="1">
                <a:latin typeface="Lucida Fax" panose="02060602050505020204" pitchFamily="18" charset="77"/>
              </a:rPr>
              <a:t>Depuis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cette</a:t>
            </a:r>
            <a:r>
              <a:rPr lang="en-US" dirty="0">
                <a:latin typeface="Lucida Fax" panose="02060602050505020204" pitchFamily="18" charset="77"/>
              </a:rPr>
              <a:t> époque, la </a:t>
            </a:r>
            <a:r>
              <a:rPr lang="en-US" dirty="0" err="1">
                <a:latin typeface="Lucida Fax" panose="02060602050505020204" pitchFamily="18" charset="77"/>
              </a:rPr>
              <a:t>recette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n’a</a:t>
            </a:r>
            <a:r>
              <a:rPr lang="en-US" dirty="0">
                <a:latin typeface="Lucida Fax" panose="02060602050505020204" pitchFamily="18" charset="77"/>
              </a:rPr>
              <a:t> pas </a:t>
            </a:r>
            <a:r>
              <a:rPr lang="en-US" dirty="0" err="1">
                <a:latin typeface="Lucida Fax" panose="02060602050505020204" pitchFamily="18" charset="77"/>
              </a:rPr>
              <a:t>changé</a:t>
            </a:r>
            <a:r>
              <a:rPr lang="en-US" dirty="0">
                <a:latin typeface="Lucida Fax" panose="02060602050505020204" pitchFamily="18" charset="77"/>
              </a:rPr>
              <a:t>. </a:t>
            </a:r>
            <a:endParaRPr lang="en-US" dirty="0">
              <a:latin typeface="Lucida Fax" panose="02060602050505020204" pitchFamily="18" charset="77"/>
            </a:endParaRPr>
          </a:p>
          <a:p>
            <a:endParaRPr lang="en-US" dirty="0">
              <a:latin typeface="Lucida Fax" panose="02060602050505020204" pitchFamily="18" charset="77"/>
            </a:endParaRPr>
          </a:p>
          <a:p>
            <a:r>
              <a:rPr lang="en-US" dirty="0">
                <a:latin typeface="Lucida Fax" panose="02060602050505020204" pitchFamily="18" charset="77"/>
              </a:rPr>
              <a:t>     </a:t>
            </a:r>
            <a:r>
              <a:rPr lang="en-US" dirty="0" err="1">
                <a:latin typeface="Lucida Fax" panose="02060602050505020204" pitchFamily="18" charset="77"/>
              </a:rPr>
              <a:t>Ladurée</a:t>
            </a:r>
            <a:r>
              <a:rPr lang="en-US" dirty="0">
                <a:latin typeface="Lucida Fax" panose="02060602050505020204" pitchFamily="18" charset="77"/>
              </a:rPr>
              <a:t>, </a:t>
            </a:r>
            <a:r>
              <a:rPr lang="en-US" dirty="0" err="1">
                <a:latin typeface="Lucida Fax" panose="02060602050505020204" pitchFamily="18" charset="77"/>
              </a:rPr>
              <a:t>véritable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éloge</a:t>
            </a:r>
            <a:r>
              <a:rPr lang="en-US" dirty="0">
                <a:latin typeface="Lucida Fax" panose="02060602050505020204" pitchFamily="18" charset="77"/>
              </a:rPr>
              <a:t> de la </a:t>
            </a:r>
            <a:r>
              <a:rPr lang="en-US" dirty="0" err="1">
                <a:latin typeface="Lucida Fax" panose="02060602050505020204" pitchFamily="18" charset="77"/>
              </a:rPr>
              <a:t>gourmandise</a:t>
            </a:r>
            <a:r>
              <a:rPr lang="en-US" dirty="0">
                <a:latin typeface="Lucida Fax" panose="02060602050505020204" pitchFamily="18" charset="77"/>
              </a:rPr>
              <a:t> et de </a:t>
            </a:r>
            <a:r>
              <a:rPr lang="en-US" dirty="0" err="1">
                <a:latin typeface="Lucida Fax" panose="02060602050505020204" pitchFamily="18" charset="77"/>
              </a:rPr>
              <a:t>l’innovation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pâtissière</a:t>
            </a:r>
            <a:r>
              <a:rPr lang="en-US" dirty="0">
                <a:latin typeface="Lucida Fax" panose="02060602050505020204" pitchFamily="18" charset="77"/>
              </a:rPr>
              <a:t>. </a:t>
            </a:r>
            <a:r>
              <a:rPr lang="en-US" dirty="0" err="1">
                <a:latin typeface="Lucida Fax" panose="02060602050505020204" pitchFamily="18" charset="77"/>
              </a:rPr>
              <a:t>Chaque</a:t>
            </a:r>
            <a:r>
              <a:rPr lang="en-US" dirty="0">
                <a:latin typeface="Lucida Fax" panose="02060602050505020204" pitchFamily="18" charset="77"/>
              </a:rPr>
              <a:t> moment de </a:t>
            </a:r>
            <a:r>
              <a:rPr lang="en-US" dirty="0" err="1">
                <a:latin typeface="Lucida Fax" panose="02060602050505020204" pitchFamily="18" charset="77"/>
              </a:rPr>
              <a:t>création</a:t>
            </a:r>
            <a:r>
              <a:rPr lang="en-US" dirty="0">
                <a:latin typeface="Lucida Fax" panose="02060602050505020204" pitchFamily="18" charset="77"/>
              </a:rPr>
              <a:t> se vit </a:t>
            </a:r>
            <a:r>
              <a:rPr lang="en-US" dirty="0" err="1">
                <a:latin typeface="Lucida Fax" panose="02060602050505020204" pitchFamily="18" charset="77"/>
              </a:rPr>
              <a:t>intensément</a:t>
            </a:r>
            <a:r>
              <a:rPr lang="en-US" dirty="0">
                <a:latin typeface="Lucida Fax" panose="02060602050505020204" pitchFamily="18" charset="77"/>
              </a:rPr>
              <a:t>, </a:t>
            </a:r>
            <a:r>
              <a:rPr lang="en-US" dirty="0" err="1">
                <a:latin typeface="Lucida Fax" panose="02060602050505020204" pitchFamily="18" charset="77"/>
              </a:rPr>
              <a:t>c’est</a:t>
            </a:r>
            <a:r>
              <a:rPr lang="en-US" dirty="0">
                <a:latin typeface="Lucida Fax" panose="02060602050505020204" pitchFamily="18" charset="77"/>
              </a:rPr>
              <a:t> pour </a:t>
            </a:r>
            <a:r>
              <a:rPr lang="en-US" dirty="0" err="1">
                <a:latin typeface="Lucida Fax" panose="02060602050505020204" pitchFamily="18" charset="77"/>
              </a:rPr>
              <a:t>cette</a:t>
            </a:r>
            <a:r>
              <a:rPr lang="en-US" dirty="0">
                <a:latin typeface="Lucida Fax" panose="02060602050505020204" pitchFamily="18" charset="77"/>
              </a:rPr>
              <a:t> raison que deux </a:t>
            </a:r>
            <a:r>
              <a:rPr lang="en-US" dirty="0" err="1">
                <a:latin typeface="Lucida Fax" panose="02060602050505020204" pitchFamily="18" charset="77"/>
              </a:rPr>
              <a:t>fois</a:t>
            </a:r>
            <a:r>
              <a:rPr lang="en-US" dirty="0">
                <a:latin typeface="Lucida Fax" panose="02060602050505020204" pitchFamily="18" charset="77"/>
              </a:rPr>
              <a:t> par an, </a:t>
            </a:r>
            <a:r>
              <a:rPr lang="en-US" dirty="0" err="1">
                <a:latin typeface="Lucida Fax" panose="02060602050505020204" pitchFamily="18" charset="77"/>
              </a:rPr>
              <a:t>à</a:t>
            </a:r>
            <a:r>
              <a:rPr lang="en-US" dirty="0">
                <a:latin typeface="Lucida Fax" panose="02060602050505020204" pitchFamily="18" charset="77"/>
              </a:rPr>
              <a:t> la manière des </a:t>
            </a:r>
            <a:r>
              <a:rPr lang="en-US" dirty="0" err="1">
                <a:latin typeface="Lucida Fax" panose="02060602050505020204" pitchFamily="18" charset="77"/>
              </a:rPr>
              <a:t>créateurs</a:t>
            </a:r>
            <a:r>
              <a:rPr lang="en-US" dirty="0">
                <a:latin typeface="Lucida Fax" panose="02060602050505020204" pitchFamily="18" charset="77"/>
              </a:rPr>
              <a:t> de mode, la Maison imagine de nouveaux desserts </a:t>
            </a:r>
            <a:r>
              <a:rPr lang="en-US" dirty="0" err="1">
                <a:latin typeface="Lucida Fax" panose="02060602050505020204" pitchFamily="18" charset="77"/>
              </a:rPr>
              <a:t>comme</a:t>
            </a:r>
            <a:r>
              <a:rPr lang="en-US" dirty="0">
                <a:latin typeface="Lucida Fax" panose="02060602050505020204" pitchFamily="18" charset="77"/>
              </a:rPr>
              <a:t> la Religieuse </a:t>
            </a:r>
            <a:r>
              <a:rPr lang="en-US" dirty="0" err="1">
                <a:latin typeface="Lucida Fax" panose="02060602050505020204" pitchFamily="18" charset="77"/>
              </a:rPr>
              <a:t>à</a:t>
            </a:r>
            <a:r>
              <a:rPr lang="en-US" dirty="0">
                <a:latin typeface="Lucida Fax" panose="02060602050505020204" pitchFamily="18" charset="77"/>
              </a:rPr>
              <a:t> la rose, le Saint-</a:t>
            </a:r>
            <a:r>
              <a:rPr lang="en-US" dirty="0" err="1">
                <a:latin typeface="Lucida Fax" panose="02060602050505020204" pitchFamily="18" charset="77"/>
              </a:rPr>
              <a:t>Honoré</a:t>
            </a:r>
            <a:r>
              <a:rPr lang="en-US" dirty="0">
                <a:latin typeface="Lucida Fax" panose="02060602050505020204" pitchFamily="18" charset="77"/>
              </a:rPr>
              <a:t> rose-framboise, le </a:t>
            </a:r>
            <a:r>
              <a:rPr lang="en-US" dirty="0" err="1">
                <a:latin typeface="Lucida Fax" panose="02060602050505020204" pitchFamily="18" charset="77"/>
              </a:rPr>
              <a:t>Millefeuille</a:t>
            </a:r>
            <a:r>
              <a:rPr lang="en-US" dirty="0">
                <a:latin typeface="Lucida Fax" panose="02060602050505020204" pitchFamily="18" charset="77"/>
              </a:rPr>
              <a:t> </a:t>
            </a:r>
            <a:r>
              <a:rPr lang="en-US" dirty="0" err="1">
                <a:latin typeface="Lucida Fax" panose="02060602050505020204" pitchFamily="18" charset="77"/>
              </a:rPr>
              <a:t>à</a:t>
            </a:r>
            <a:r>
              <a:rPr lang="en-US" dirty="0">
                <a:latin typeface="Lucida Fax" panose="02060602050505020204" pitchFamily="18" charset="77"/>
              </a:rPr>
              <a:t> la </a:t>
            </a:r>
            <a:r>
              <a:rPr lang="en-US" dirty="0" err="1">
                <a:latin typeface="Lucida Fax" panose="02060602050505020204" pitchFamily="18" charset="77"/>
              </a:rPr>
              <a:t>réglisse</a:t>
            </a:r>
            <a:r>
              <a:rPr lang="en-US" dirty="0">
                <a:latin typeface="Lucida Fax" panose="02060602050505020204" pitchFamily="18" charset="77"/>
              </a:rPr>
              <a:t>, le Macaron cassis </a:t>
            </a:r>
            <a:r>
              <a:rPr lang="en-US" dirty="0" err="1">
                <a:latin typeface="Lucida Fax" panose="02060602050505020204" pitchFamily="18" charset="77"/>
              </a:rPr>
              <a:t>violette</a:t>
            </a:r>
            <a:r>
              <a:rPr lang="en-US" dirty="0">
                <a:latin typeface="Lucida Fax" panose="02060602050505020204" pitchFamily="18" charset="77"/>
              </a:rPr>
              <a:t>…</a:t>
            </a:r>
            <a:endParaRPr lang="ro-RO" dirty="0">
              <a:latin typeface="Lucida Fax" panose="02060602050505020204" pitchFamily="18" charset="77"/>
            </a:endParaRPr>
          </a:p>
          <a:p>
            <a:endParaRPr lang="ro-R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1196122"/>
            <a:ext cx="5717177" cy="4584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4000" y="165100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7320"/>
                </a:solidFill>
              </a:rPr>
              <a:t>1.3 </a:t>
            </a:r>
            <a:r>
              <a:rPr lang="en-US" sz="2800" b="1" dirty="0" err="1">
                <a:solidFill>
                  <a:srgbClr val="157320"/>
                </a:solidFill>
              </a:rPr>
              <a:t>Ladur</a:t>
            </a:r>
            <a:r>
              <a:rPr lang="fr-FR" sz="2800" b="1" dirty="0" err="1">
                <a:solidFill>
                  <a:srgbClr val="157320"/>
                </a:solidFill>
              </a:rPr>
              <a:t>é</a:t>
            </a:r>
            <a:r>
              <a:rPr lang="en-US" sz="2800" b="1" dirty="0">
                <a:solidFill>
                  <a:srgbClr val="157320"/>
                </a:solidFill>
              </a:rPr>
              <a:t>e dans le monde</a:t>
            </a:r>
            <a:r>
              <a:rPr lang="ro-RO" sz="2800" dirty="0">
                <a:solidFill>
                  <a:srgbClr val="157320"/>
                </a:solidFill>
              </a:rPr>
              <a:t> </a:t>
            </a:r>
            <a:endParaRPr lang="ro-RO" sz="2800" dirty="0">
              <a:solidFill>
                <a:srgbClr val="15732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700" y="889000"/>
            <a:ext cx="42672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Lucida Fax" panose="02060602050505020204" pitchFamily="18" charset="77"/>
              </a:rPr>
              <a:t>    </a:t>
            </a:r>
            <a:r>
              <a:rPr lang="en-US" sz="1900" dirty="0" err="1">
                <a:latin typeface="Lucida Fax" panose="02060602050505020204" pitchFamily="18" charset="77"/>
              </a:rPr>
              <a:t>L’atmosphère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raffinée</a:t>
            </a:r>
            <a:r>
              <a:rPr lang="en-US" sz="1900" dirty="0">
                <a:latin typeface="Lucida Fax" panose="02060602050505020204" pitchFamily="18" charset="77"/>
              </a:rPr>
              <a:t> et </a:t>
            </a:r>
            <a:r>
              <a:rPr lang="en-US" sz="1900" dirty="0" err="1">
                <a:latin typeface="Lucida Fax" panose="02060602050505020204" pitchFamily="18" charset="77"/>
              </a:rPr>
              <a:t>chargée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d’histoire</a:t>
            </a:r>
            <a:r>
              <a:rPr lang="en-US" sz="1900" dirty="0">
                <a:latin typeface="Lucida Fax" panose="02060602050505020204" pitchFamily="18" charset="77"/>
              </a:rPr>
              <a:t> de la Maison </a:t>
            </a:r>
            <a:r>
              <a:rPr lang="en-US" sz="1900" dirty="0" err="1">
                <a:latin typeface="Lucida Fax" panose="02060602050505020204" pitchFamily="18" charset="77"/>
              </a:rPr>
              <a:t>Ladurée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séduit</a:t>
            </a:r>
            <a:r>
              <a:rPr lang="en-US" sz="1900" dirty="0">
                <a:latin typeface="Lucida Fax" panose="02060602050505020204" pitchFamily="18" charset="77"/>
              </a:rPr>
              <a:t> David Holder et son </a:t>
            </a:r>
            <a:r>
              <a:rPr lang="en-US" sz="1900" dirty="0" err="1">
                <a:latin typeface="Lucida Fax" panose="02060602050505020204" pitchFamily="18" charset="77"/>
              </a:rPr>
              <a:t>père</a:t>
            </a:r>
            <a:r>
              <a:rPr lang="en-US" sz="1900" dirty="0">
                <a:latin typeface="Lucida Fax" panose="02060602050505020204" pitchFamily="18" charset="77"/>
              </a:rPr>
              <a:t> Francis Holder, </a:t>
            </a:r>
            <a:r>
              <a:rPr lang="en-US" sz="1900" dirty="0" err="1">
                <a:latin typeface="Lucida Fax" panose="02060602050505020204" pitchFamily="18" charset="77"/>
              </a:rPr>
              <a:t>fondateur</a:t>
            </a:r>
            <a:r>
              <a:rPr lang="en-US" sz="1900" dirty="0">
                <a:latin typeface="Lucida Fax" panose="02060602050505020204" pitchFamily="18" charset="77"/>
              </a:rPr>
              <a:t> du </a:t>
            </a:r>
            <a:r>
              <a:rPr lang="en-US" sz="1900" dirty="0" err="1">
                <a:latin typeface="Lucida Fax" panose="02060602050505020204" pitchFamily="18" charset="77"/>
              </a:rPr>
              <a:t>groupe</a:t>
            </a:r>
            <a:r>
              <a:rPr lang="en-US" sz="1900" dirty="0">
                <a:latin typeface="Lucida Fax" panose="02060602050505020204" pitchFamily="18" charset="77"/>
              </a:rPr>
              <a:t> Holder</a:t>
            </a:r>
            <a:r>
              <a:rPr lang="ro-RO" sz="1900" dirty="0">
                <a:latin typeface="Lucida Fax" panose="02060602050505020204" pitchFamily="18" charset="77"/>
              </a:rPr>
              <a:t> </a:t>
            </a:r>
            <a:endParaRPr lang="ro-RO" sz="1900" dirty="0">
              <a:latin typeface="Lucida Fax" panose="02060602050505020204" pitchFamily="18" charset="77"/>
            </a:endParaRPr>
          </a:p>
          <a:p>
            <a:r>
              <a:rPr lang="ro-RO" sz="1900" b="1" dirty="0">
                <a:latin typeface="Lucida Fax" panose="02060602050505020204" pitchFamily="18" charset="77"/>
              </a:rPr>
              <a:t>     En 1997</a:t>
            </a:r>
            <a:r>
              <a:rPr lang="ro-RO" sz="1900" dirty="0">
                <a:latin typeface="Lucida Fax" panose="02060602050505020204" pitchFamily="18" charset="77"/>
              </a:rPr>
              <a:t>, </a:t>
            </a:r>
            <a:r>
              <a:rPr lang="en-US" sz="1900" dirty="0">
                <a:latin typeface="Lucida Fax" panose="02060602050505020204" pitchFamily="18" charset="77"/>
              </a:rPr>
              <a:t>le salon de </a:t>
            </a:r>
            <a:r>
              <a:rPr lang="en-US" sz="1900" dirty="0" err="1">
                <a:latin typeface="Lucida Fax" panose="02060602050505020204" pitchFamily="18" charset="77"/>
              </a:rPr>
              <a:t>thé</a:t>
            </a:r>
            <a:r>
              <a:rPr lang="en-US" sz="1900" dirty="0">
                <a:latin typeface="Lucida Fax" panose="02060602050505020204" pitchFamily="18" charset="77"/>
              </a:rPr>
              <a:t> et la boutique </a:t>
            </a:r>
            <a:r>
              <a:rPr lang="en-US" sz="1900" dirty="0" err="1">
                <a:latin typeface="Lucida Fax" panose="02060602050505020204" pitchFamily="18" charset="77"/>
              </a:rPr>
              <a:t>Ladurée</a:t>
            </a:r>
            <a:r>
              <a:rPr lang="en-US" sz="1900" dirty="0">
                <a:latin typeface="Lucida Fax" panose="02060602050505020204" pitchFamily="18" charset="77"/>
              </a:rPr>
              <a:t> des Champs-Elysées, décor de Jacques Garcia, </a:t>
            </a:r>
            <a:r>
              <a:rPr lang="en-US" sz="1900" dirty="0" err="1">
                <a:latin typeface="Lucida Fax" panose="02060602050505020204" pitchFamily="18" charset="77"/>
              </a:rPr>
              <a:t>ouvre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ses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portes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en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grande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pompe</a:t>
            </a:r>
            <a:r>
              <a:rPr lang="en-US" sz="1900" dirty="0">
                <a:latin typeface="Lucida Fax" panose="02060602050505020204" pitchFamily="18" charset="77"/>
              </a:rPr>
              <a:t>. </a:t>
            </a:r>
            <a:endParaRPr lang="ro-RO" sz="1900" dirty="0">
              <a:latin typeface="Lucida Fax" panose="02060602050505020204" pitchFamily="18" charset="77"/>
            </a:endParaRPr>
          </a:p>
          <a:p>
            <a:r>
              <a:rPr lang="ro-RO" sz="1900" dirty="0">
                <a:latin typeface="Lucida Fax" panose="02060602050505020204" pitchFamily="18" charset="77"/>
              </a:rPr>
              <a:t>    </a:t>
            </a:r>
            <a:r>
              <a:rPr lang="ro-RO" sz="1900" b="1" dirty="0">
                <a:latin typeface="Lucida Fax" panose="02060602050505020204" pitchFamily="18" charset="77"/>
              </a:rPr>
              <a:t>En 2005</a:t>
            </a:r>
            <a:r>
              <a:rPr lang="ro-RO" sz="1900" dirty="0">
                <a:latin typeface="Lucida Fax" panose="02060602050505020204" pitchFamily="18" charset="77"/>
              </a:rPr>
              <a:t>, </a:t>
            </a:r>
            <a:r>
              <a:rPr lang="ro-RO" sz="1900" dirty="0" err="1">
                <a:latin typeface="Lucida Fax" panose="02060602050505020204" pitchFamily="18" charset="77"/>
              </a:rPr>
              <a:t>autre</a:t>
            </a:r>
            <a:r>
              <a:rPr lang="ro-RO" sz="1900" dirty="0">
                <a:latin typeface="Lucida Fax" panose="02060602050505020204" pitchFamily="18" charset="77"/>
              </a:rPr>
              <a:t> boutique </a:t>
            </a:r>
            <a:r>
              <a:rPr lang="ro-RO" sz="1900" dirty="0" err="1">
                <a:latin typeface="Lucida Fax" panose="02060602050505020204" pitchFamily="18" charset="77"/>
              </a:rPr>
              <a:t>Ladur</a:t>
            </a:r>
            <a:r>
              <a:rPr lang="en-US" sz="1900" dirty="0" err="1">
                <a:latin typeface="Lucida Fax" panose="02060602050505020204" pitchFamily="18" charset="77"/>
              </a:rPr>
              <a:t>ée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fr-FR" sz="1900" dirty="0">
                <a:latin typeface="Lucida Fax" panose="02060602050505020204" pitchFamily="18" charset="77"/>
              </a:rPr>
              <a:t>a été ouverte </a:t>
            </a:r>
            <a:r>
              <a:rPr lang="en-US" sz="1900" dirty="0" err="1">
                <a:latin typeface="Lucida Fax" panose="02060602050505020204" pitchFamily="18" charset="77"/>
              </a:rPr>
              <a:t>à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Londres</a:t>
            </a:r>
            <a:r>
              <a:rPr lang="en-US" sz="1900" dirty="0">
                <a:latin typeface="Lucida Fax" panose="02060602050505020204" pitchFamily="18" charset="77"/>
              </a:rPr>
              <a:t> chez Harrod’s</a:t>
            </a:r>
            <a:r>
              <a:rPr lang="ro-RO" sz="1900" dirty="0">
                <a:latin typeface="Lucida Fax" panose="02060602050505020204" pitchFamily="18" charset="77"/>
              </a:rPr>
              <a:t> </a:t>
            </a:r>
            <a:endParaRPr lang="ro-RO" sz="1900" dirty="0">
              <a:latin typeface="Lucida Fax" panose="02060602050505020204" pitchFamily="18" charset="77"/>
            </a:endParaRPr>
          </a:p>
          <a:p>
            <a:r>
              <a:rPr lang="ro-RO" sz="1900" dirty="0">
                <a:latin typeface="Lucida Fax" panose="02060602050505020204" pitchFamily="18" charset="77"/>
              </a:rPr>
              <a:t>    </a:t>
            </a:r>
            <a:r>
              <a:rPr lang="ro-RO" sz="1900" b="1" dirty="0">
                <a:latin typeface="Lucida Fax" panose="02060602050505020204" pitchFamily="18" charset="77"/>
              </a:rPr>
              <a:t>En </a:t>
            </a:r>
            <a:r>
              <a:rPr lang="en-US" sz="1900" b="1" dirty="0">
                <a:latin typeface="Lucida Fax" panose="02060602050505020204" pitchFamily="18" charset="77"/>
              </a:rPr>
              <a:t>2008</a:t>
            </a:r>
            <a:r>
              <a:rPr lang="en-US" sz="1900" dirty="0">
                <a:latin typeface="Lucida Fax" panose="02060602050505020204" pitchFamily="18" charset="77"/>
              </a:rPr>
              <a:t>, nouvelle boutique au </a:t>
            </a:r>
            <a:r>
              <a:rPr lang="en-US" sz="1900" dirty="0" err="1">
                <a:latin typeface="Lucida Fax" panose="02060602050505020204" pitchFamily="18" charset="77"/>
              </a:rPr>
              <a:t>Japon</a:t>
            </a:r>
            <a:r>
              <a:rPr lang="ro-RO" sz="1900" dirty="0">
                <a:latin typeface="Lucida Fax" panose="02060602050505020204" pitchFamily="18" charset="77"/>
              </a:rPr>
              <a:t> </a:t>
            </a:r>
            <a:endParaRPr lang="ro-RO" sz="1900" dirty="0">
              <a:latin typeface="Lucida Fax" panose="02060602050505020204" pitchFamily="18" charset="77"/>
            </a:endParaRPr>
          </a:p>
          <a:p>
            <a:r>
              <a:rPr lang="ro-RO" sz="1900" b="1" dirty="0">
                <a:latin typeface="Lucida Fax" panose="02060602050505020204" pitchFamily="18" charset="77"/>
              </a:rPr>
              <a:t>    2013</a:t>
            </a:r>
            <a:r>
              <a:rPr lang="ro-RO" sz="1900" dirty="0">
                <a:latin typeface="Lucida Fax" panose="02060602050505020204" pitchFamily="18" charset="77"/>
              </a:rPr>
              <a:t>, </a:t>
            </a:r>
            <a:r>
              <a:rPr lang="en-US" sz="1900" dirty="0" err="1">
                <a:latin typeface="Lucida Fax" panose="02060602050505020204" pitchFamily="18" charset="77"/>
              </a:rPr>
              <a:t>grande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année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fr-FR" sz="1900" dirty="0">
                <a:latin typeface="Lucida Fax" panose="02060602050505020204" pitchFamily="18" charset="77"/>
              </a:rPr>
              <a:t>avec de nouvelles boutiques: </a:t>
            </a:r>
            <a:r>
              <a:rPr lang="en-US" sz="1900" dirty="0" err="1">
                <a:latin typeface="Lucida Fax" panose="02060602050505020204" pitchFamily="18" charset="77"/>
              </a:rPr>
              <a:t>Singapour</a:t>
            </a:r>
            <a:r>
              <a:rPr lang="en-US" sz="1900" dirty="0">
                <a:latin typeface="Lucida Fax" panose="02060602050505020204" pitchFamily="18" charset="77"/>
              </a:rPr>
              <a:t>, Florence, </a:t>
            </a:r>
            <a:r>
              <a:rPr lang="en-US" sz="1900" dirty="0" err="1">
                <a:latin typeface="Lucida Fax" panose="02060602050505020204" pitchFamily="18" charset="77"/>
              </a:rPr>
              <a:t>Bucarest</a:t>
            </a:r>
            <a:r>
              <a:rPr lang="en-US" sz="1900" dirty="0">
                <a:latin typeface="Lucida Fax" panose="02060602050505020204" pitchFamily="18" charset="77"/>
              </a:rPr>
              <a:t>, Soho </a:t>
            </a:r>
            <a:r>
              <a:rPr lang="en-US" sz="1900" dirty="0" err="1">
                <a:latin typeface="Lucida Fax" panose="02060602050505020204" pitchFamily="18" charset="77"/>
              </a:rPr>
              <a:t>à</a:t>
            </a:r>
            <a:r>
              <a:rPr lang="en-US" sz="1900" dirty="0">
                <a:latin typeface="Lucida Fax" panose="02060602050505020204" pitchFamily="18" charset="77"/>
              </a:rPr>
              <a:t> New York, Miami.</a:t>
            </a:r>
            <a:endParaRPr lang="ro-RO" sz="1900" dirty="0">
              <a:latin typeface="Lucida Fax" panose="02060602050505020204" pitchFamily="18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1181100"/>
            <a:ext cx="68580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66700" y="177800"/>
            <a:ext cx="640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7320"/>
                </a:solidFill>
              </a:rPr>
              <a:t>1.4 David Holder, un </a:t>
            </a:r>
            <a:r>
              <a:rPr lang="en-US" sz="2800" b="1" dirty="0" err="1">
                <a:solidFill>
                  <a:srgbClr val="157320"/>
                </a:solidFill>
              </a:rPr>
              <a:t>pr</a:t>
            </a:r>
            <a:r>
              <a:rPr lang="fr-FR" sz="2800" b="1" dirty="0" err="1">
                <a:solidFill>
                  <a:srgbClr val="157320"/>
                </a:solidFill>
              </a:rPr>
              <a:t>é</a:t>
            </a:r>
            <a:r>
              <a:rPr lang="en-US" sz="2800" b="1" dirty="0" err="1">
                <a:solidFill>
                  <a:srgbClr val="157320"/>
                </a:solidFill>
              </a:rPr>
              <a:t>sident</a:t>
            </a:r>
            <a:r>
              <a:rPr lang="en-US" sz="2800" b="1" dirty="0">
                <a:solidFill>
                  <a:srgbClr val="157320"/>
                </a:solidFill>
              </a:rPr>
              <a:t> passion</a:t>
            </a:r>
            <a:r>
              <a:rPr lang="fr-FR" sz="2800" b="1" dirty="0" err="1">
                <a:solidFill>
                  <a:srgbClr val="157320"/>
                </a:solidFill>
              </a:rPr>
              <a:t>é</a:t>
            </a:r>
            <a:r>
              <a:rPr lang="en-US" sz="2800" b="1" dirty="0">
                <a:solidFill>
                  <a:srgbClr val="157320"/>
                </a:solidFill>
              </a:rPr>
              <a:t>e</a:t>
            </a:r>
            <a:endParaRPr lang="ro-RO" sz="2800" dirty="0">
              <a:solidFill>
                <a:srgbClr val="157320"/>
              </a:solidFill>
            </a:endParaRPr>
          </a:p>
          <a:p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934026"/>
            <a:ext cx="4978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</a:t>
            </a:r>
            <a:r>
              <a:rPr lang="en-US" sz="2000" dirty="0" err="1">
                <a:latin typeface="Lucida Fax" panose="02060602050505020204" pitchFamily="18" charset="77"/>
              </a:rPr>
              <a:t>Cheveux</a:t>
            </a:r>
            <a:r>
              <a:rPr lang="en-US" sz="2000" dirty="0">
                <a:latin typeface="Lucida Fax" panose="02060602050505020204" pitchFamily="18" charset="77"/>
              </a:rPr>
              <a:t> longs, </a:t>
            </a:r>
            <a:r>
              <a:rPr lang="en-US" sz="2000" dirty="0" err="1">
                <a:latin typeface="Lucida Fax" panose="02060602050505020204" pitchFamily="18" charset="77"/>
              </a:rPr>
              <a:t>bagues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Rock’n’roll</a:t>
            </a:r>
            <a:r>
              <a:rPr lang="en-US" sz="2000" dirty="0">
                <a:latin typeface="Lucida Fax" panose="02060602050505020204" pitchFamily="18" charset="77"/>
              </a:rPr>
              <a:t>, </a:t>
            </a:r>
            <a:r>
              <a:rPr lang="en-US" sz="2000" dirty="0" err="1">
                <a:latin typeface="Lucida Fax" panose="02060602050505020204" pitchFamily="18" charset="77"/>
              </a:rPr>
              <a:t>veste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cintrée</a:t>
            </a:r>
            <a:r>
              <a:rPr lang="en-US" sz="2000" dirty="0">
                <a:latin typeface="Lucida Fax" panose="02060602050505020204" pitchFamily="18" charset="77"/>
              </a:rPr>
              <a:t>, chemise blanche, jamais de </a:t>
            </a:r>
            <a:r>
              <a:rPr lang="en-US" sz="2000" dirty="0" err="1">
                <a:latin typeface="Lucida Fax" panose="02060602050505020204" pitchFamily="18" charset="77"/>
              </a:rPr>
              <a:t>cravate</a:t>
            </a:r>
            <a:r>
              <a:rPr lang="en-US" sz="2000" dirty="0">
                <a:latin typeface="Lucida Fax" panose="02060602050505020204" pitchFamily="18" charset="77"/>
              </a:rPr>
              <a:t>, David Holder </a:t>
            </a:r>
            <a:r>
              <a:rPr lang="en-US" sz="2000" dirty="0" err="1">
                <a:latin typeface="Lucida Fax" panose="02060602050505020204" pitchFamily="18" charset="77"/>
              </a:rPr>
              <a:t>n’est</a:t>
            </a:r>
            <a:r>
              <a:rPr lang="en-US" sz="2000" dirty="0">
                <a:latin typeface="Lucida Fax" panose="02060602050505020204" pitchFamily="18" charset="77"/>
              </a:rPr>
              <a:t> pas un </a:t>
            </a:r>
            <a:r>
              <a:rPr lang="en-US" sz="2000" dirty="0" err="1">
                <a:latin typeface="Lucida Fax" panose="02060602050505020204" pitchFamily="18" charset="77"/>
              </a:rPr>
              <a:t>président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comme</a:t>
            </a:r>
            <a:r>
              <a:rPr lang="en-US" sz="2000" dirty="0">
                <a:latin typeface="Lucida Fax" panose="02060602050505020204" pitchFamily="18" charset="77"/>
              </a:rPr>
              <a:t> les </a:t>
            </a:r>
            <a:r>
              <a:rPr lang="en-US" sz="2000" dirty="0" err="1">
                <a:latin typeface="Lucida Fax" panose="02060602050505020204" pitchFamily="18" charset="77"/>
              </a:rPr>
              <a:t>autres</a:t>
            </a:r>
            <a:r>
              <a:rPr lang="en-US" sz="2000" dirty="0">
                <a:latin typeface="Lucida Fax" panose="02060602050505020204" pitchFamily="18" charset="77"/>
              </a:rPr>
              <a:t>.</a:t>
            </a:r>
            <a:r>
              <a:rPr lang="ro-RO" sz="2000" dirty="0">
                <a:latin typeface="Lucida Fax" panose="02060602050505020204" pitchFamily="18" charset="77"/>
              </a:rPr>
              <a:t> </a:t>
            </a:r>
            <a:endParaRPr lang="ro-RO" sz="2000" dirty="0">
              <a:latin typeface="Lucida Fax" panose="02060602050505020204" pitchFamily="18" charset="77"/>
            </a:endParaRPr>
          </a:p>
          <a:p>
            <a:r>
              <a:rPr lang="en-US" sz="2000" dirty="0">
                <a:latin typeface="Lucida Fax" panose="02060602050505020204" pitchFamily="18" charset="77"/>
              </a:rPr>
              <a:t>     </a:t>
            </a:r>
            <a:endParaRPr lang="en-US" sz="2000" dirty="0">
              <a:latin typeface="Lucida Fax" panose="02060602050505020204" pitchFamily="18" charset="77"/>
            </a:endParaRPr>
          </a:p>
          <a:p>
            <a:r>
              <a:rPr lang="en-US" sz="2000" dirty="0" err="1">
                <a:latin typeface="Lucida Fax" panose="02060602050505020204" pitchFamily="18" charset="77"/>
              </a:rPr>
              <a:t>Président</a:t>
            </a:r>
            <a:r>
              <a:rPr lang="en-US" sz="2000" dirty="0">
                <a:latin typeface="Lucida Fax" panose="02060602050505020204" pitchFamily="18" charset="77"/>
              </a:rPr>
              <a:t> de </a:t>
            </a:r>
            <a:r>
              <a:rPr lang="en-US" sz="2000" dirty="0" err="1">
                <a:latin typeface="Lucida Fax" panose="02060602050505020204" pitchFamily="18" charset="77"/>
              </a:rPr>
              <a:t>Ladurée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depuis</a:t>
            </a:r>
            <a:r>
              <a:rPr lang="en-US" sz="2000" dirty="0">
                <a:latin typeface="Lucida Fax" panose="02060602050505020204" pitchFamily="18" charset="77"/>
              </a:rPr>
              <a:t> 1993, et vice-</a:t>
            </a:r>
            <a:r>
              <a:rPr lang="en-US" sz="2000" dirty="0" err="1">
                <a:latin typeface="Lucida Fax" panose="02060602050505020204" pitchFamily="18" charset="77"/>
              </a:rPr>
              <a:t>président</a:t>
            </a:r>
            <a:r>
              <a:rPr lang="en-US" sz="2000" dirty="0">
                <a:latin typeface="Lucida Fax" panose="02060602050505020204" pitchFamily="18" charset="77"/>
              </a:rPr>
              <a:t> du </a:t>
            </a:r>
            <a:r>
              <a:rPr lang="en-US" sz="2000" dirty="0" err="1">
                <a:latin typeface="Lucida Fax" panose="02060602050505020204" pitchFamily="18" charset="77"/>
              </a:rPr>
              <a:t>groupe</a:t>
            </a:r>
            <a:r>
              <a:rPr lang="en-US" sz="2000" dirty="0">
                <a:latin typeface="Lucida Fax" panose="02060602050505020204" pitchFamily="18" charset="77"/>
              </a:rPr>
              <a:t> Holder </a:t>
            </a:r>
            <a:r>
              <a:rPr lang="en-US" sz="2000" dirty="0" err="1">
                <a:latin typeface="Lucida Fax" panose="02060602050505020204" pitchFamily="18" charset="77"/>
              </a:rPr>
              <a:t>depuis</a:t>
            </a:r>
            <a:r>
              <a:rPr lang="en-US" sz="2000" dirty="0">
                <a:latin typeface="Lucida Fax" panose="02060602050505020204" pitchFamily="18" charset="77"/>
              </a:rPr>
              <a:t> 2000, David Holder ne </a:t>
            </a:r>
            <a:r>
              <a:rPr lang="en-US" sz="2000" dirty="0" err="1">
                <a:latin typeface="Lucida Fax" panose="02060602050505020204" pitchFamily="18" charset="77"/>
              </a:rPr>
              <a:t>travaille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qu’à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l’émotion</a:t>
            </a:r>
            <a:r>
              <a:rPr lang="en-US" sz="2000" dirty="0">
                <a:latin typeface="Lucida Fax" panose="02060602050505020204" pitchFamily="18" charset="77"/>
              </a:rPr>
              <a:t>, </a:t>
            </a:r>
            <a:r>
              <a:rPr lang="en-US" sz="2000" dirty="0" err="1">
                <a:latin typeface="Lucida Fax" panose="02060602050505020204" pitchFamily="18" charset="77"/>
              </a:rPr>
              <a:t>qu’à</a:t>
            </a:r>
            <a:r>
              <a:rPr lang="en-US" sz="2000" dirty="0">
                <a:latin typeface="Lucida Fax" panose="02060602050505020204" pitchFamily="18" charset="77"/>
              </a:rPr>
              <a:t> la rencontre, </a:t>
            </a:r>
            <a:r>
              <a:rPr lang="en-US" sz="2000" dirty="0" err="1">
                <a:latin typeface="Lucida Fax" panose="02060602050505020204" pitchFamily="18" charset="77"/>
              </a:rPr>
              <a:t>qu’au</a:t>
            </a:r>
            <a:r>
              <a:rPr lang="en-US" sz="2000" dirty="0">
                <a:latin typeface="Lucida Fax" panose="02060602050505020204" pitchFamily="18" charset="77"/>
              </a:rPr>
              <a:t> coup de </a:t>
            </a:r>
            <a:r>
              <a:rPr lang="en-US" sz="2000" dirty="0" err="1">
                <a:latin typeface="Lucida Fax" panose="02060602050505020204" pitchFamily="18" charset="77"/>
              </a:rPr>
              <a:t>cœur</a:t>
            </a:r>
            <a:r>
              <a:rPr lang="en-US" sz="2000" dirty="0">
                <a:latin typeface="Lucida Fax" panose="02060602050505020204" pitchFamily="18" charset="77"/>
              </a:rPr>
              <a:t>... </a:t>
            </a:r>
            <a:r>
              <a:rPr lang="en-US" sz="2000" dirty="0" err="1">
                <a:latin typeface="Lucida Fax" panose="02060602050505020204" pitchFamily="18" charset="77"/>
              </a:rPr>
              <a:t>En</a:t>
            </a:r>
            <a:r>
              <a:rPr lang="en-US" sz="2000" dirty="0">
                <a:latin typeface="Lucida Fax" panose="02060602050505020204" pitchFamily="18" charset="77"/>
              </a:rPr>
              <a:t> un mot </a:t>
            </a:r>
            <a:r>
              <a:rPr lang="en-US" sz="2000" dirty="0" err="1">
                <a:latin typeface="Lucida Fax" panose="02060602050505020204" pitchFamily="18" charset="77"/>
              </a:rPr>
              <a:t>qu’à</a:t>
            </a:r>
            <a:r>
              <a:rPr lang="en-US" sz="2000" dirty="0">
                <a:latin typeface="Lucida Fax" panose="02060602050505020204" pitchFamily="18" charset="77"/>
              </a:rPr>
              <a:t> la </a:t>
            </a:r>
            <a:r>
              <a:rPr lang="en-US" sz="2000" dirty="0" err="1">
                <a:latin typeface="Lucida Fax" panose="02060602050505020204" pitchFamily="18" charset="77"/>
              </a:rPr>
              <a:t>gourmandise</a:t>
            </a:r>
            <a:r>
              <a:rPr lang="en-US" sz="2000" dirty="0">
                <a:latin typeface="Lucida Fax" panose="02060602050505020204" pitchFamily="18" charset="77"/>
              </a:rPr>
              <a:t>!</a:t>
            </a:r>
            <a:endParaRPr lang="ro-RO" sz="2000" dirty="0">
              <a:latin typeface="Lucida Fax" panose="02060602050505020204" pitchFamily="18" charset="77"/>
            </a:endParaRPr>
          </a:p>
          <a:p>
            <a:r>
              <a:rPr lang="en-US" sz="2000" dirty="0" err="1">
                <a:latin typeface="Lucida Fax" panose="02060602050505020204" pitchFamily="18" charset="77"/>
              </a:rPr>
              <a:t>Qualités</a:t>
            </a:r>
            <a:r>
              <a:rPr lang="en-US" sz="2000" dirty="0">
                <a:latin typeface="Lucida Fax" panose="02060602050505020204" pitchFamily="18" charset="77"/>
              </a:rPr>
              <a:t> qui </a:t>
            </a:r>
            <a:r>
              <a:rPr lang="en-US" sz="2000" dirty="0" err="1">
                <a:latin typeface="Lucida Fax" panose="02060602050505020204" pitchFamily="18" charset="77"/>
              </a:rPr>
              <a:t>ont</a:t>
            </a:r>
            <a:r>
              <a:rPr lang="en-US" sz="2000" dirty="0">
                <a:latin typeface="Lucida Fax" panose="02060602050505020204" pitchFamily="18" charset="77"/>
              </a:rPr>
              <a:t> fait de </a:t>
            </a:r>
            <a:r>
              <a:rPr lang="en-US" sz="2000" dirty="0" err="1">
                <a:latin typeface="Lucida Fax" panose="02060602050505020204" pitchFamily="18" charset="77"/>
              </a:rPr>
              <a:t>Ladurée</a:t>
            </a:r>
            <a:r>
              <a:rPr lang="en-US" sz="2000" dirty="0">
                <a:latin typeface="Lucida Fax" panose="02060602050505020204" pitchFamily="18" charset="77"/>
              </a:rPr>
              <a:t>, petit salon de </a:t>
            </a:r>
            <a:r>
              <a:rPr lang="en-US" sz="2000" dirty="0" err="1">
                <a:latin typeface="Lucida Fax" panose="02060602050505020204" pitchFamily="18" charset="77"/>
              </a:rPr>
              <a:t>thé</a:t>
            </a:r>
            <a:r>
              <a:rPr lang="en-US" sz="2000" dirty="0">
                <a:latin typeface="Lucida Fax" panose="02060602050505020204" pitchFamily="18" charset="77"/>
              </a:rPr>
              <a:t> de la rue Royale, </a:t>
            </a:r>
            <a:r>
              <a:rPr lang="en-US" sz="2000" dirty="0" err="1">
                <a:latin typeface="Lucida Fax" panose="02060602050505020204" pitchFamily="18" charset="77"/>
              </a:rPr>
              <a:t>ce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qu’il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est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devenu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aujourd’hui</a:t>
            </a:r>
            <a:r>
              <a:rPr lang="en-US" sz="2000" dirty="0">
                <a:latin typeface="Lucida Fax" panose="02060602050505020204" pitchFamily="18" charset="77"/>
              </a:rPr>
              <a:t>. Une marque, un label, </a:t>
            </a:r>
            <a:r>
              <a:rPr lang="en-US" sz="2000" dirty="0" err="1">
                <a:latin typeface="Lucida Fax" panose="02060602050505020204" pitchFamily="18" charset="77"/>
              </a:rPr>
              <a:t>une</a:t>
            </a:r>
            <a:r>
              <a:rPr lang="en-US" sz="2000" dirty="0">
                <a:latin typeface="Lucida Fax" panose="02060602050505020204" pitchFamily="18" charset="77"/>
              </a:rPr>
              <a:t> signature, </a:t>
            </a:r>
            <a:r>
              <a:rPr lang="en-US" sz="2000" dirty="0" err="1">
                <a:latin typeface="Lucida Fax" panose="02060602050505020204" pitchFamily="18" charset="77"/>
              </a:rPr>
              <a:t>comme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une</a:t>
            </a:r>
            <a:r>
              <a:rPr lang="en-US" sz="2000" dirty="0">
                <a:latin typeface="Lucida Fax" panose="02060602050505020204" pitchFamily="18" charset="77"/>
              </a:rPr>
              <a:t> </a:t>
            </a:r>
            <a:r>
              <a:rPr lang="en-US" sz="2000" dirty="0" err="1">
                <a:latin typeface="Lucida Fax" panose="02060602050505020204" pitchFamily="18" charset="77"/>
              </a:rPr>
              <a:t>maison</a:t>
            </a:r>
            <a:r>
              <a:rPr lang="en-US" sz="2000" dirty="0">
                <a:latin typeface="Lucida Fax" panose="02060602050505020204" pitchFamily="18" charset="77"/>
              </a:rPr>
              <a:t> de haute couture, un parfum, un métier d’art. </a:t>
            </a:r>
            <a:endParaRPr lang="ro-RO" sz="2000" dirty="0">
              <a:latin typeface="Lucida Fax" panose="02060602050505020204" pitchFamily="18" charset="77"/>
            </a:endParaRPr>
          </a:p>
          <a:p>
            <a:endParaRPr lang="ro-R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1878013"/>
            <a:ext cx="5187950" cy="36687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080052" y="166132"/>
            <a:ext cx="100318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CHAPITRE II - Le savoir faire macaron</a:t>
            </a:r>
            <a:endParaRPr lang="ro-RO" sz="3200" dirty="0">
              <a:solidFill>
                <a:srgbClr val="7030A0"/>
              </a:solidFill>
            </a:endParaRPr>
          </a:p>
          <a:p>
            <a:endParaRPr lang="ro-RO" dirty="0"/>
          </a:p>
        </p:txBody>
      </p:sp>
      <p:sp>
        <p:nvSpPr>
          <p:cNvPr id="7" name="TextBox 6"/>
          <p:cNvSpPr txBox="1"/>
          <p:nvPr/>
        </p:nvSpPr>
        <p:spPr>
          <a:xfrm>
            <a:off x="336798" y="793928"/>
            <a:ext cx="53008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7320"/>
                </a:solidFill>
              </a:rPr>
              <a:t>2.1 Une belle meringue </a:t>
            </a:r>
            <a:r>
              <a:rPr lang="en-US" sz="2800" b="1" dirty="0" err="1">
                <a:solidFill>
                  <a:srgbClr val="157320"/>
                </a:solidFill>
              </a:rPr>
              <a:t>italienne</a:t>
            </a:r>
            <a:endParaRPr lang="ro-RO" sz="2800" dirty="0">
              <a:solidFill>
                <a:srgbClr val="157320"/>
              </a:solidFill>
            </a:endParaRPr>
          </a:p>
          <a:p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706096" y="1458262"/>
            <a:ext cx="47575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Lucida Fax" panose="02060602050505020204" pitchFamily="18" charset="77"/>
              </a:rPr>
              <a:t>    Au </a:t>
            </a:r>
            <a:r>
              <a:rPr lang="en-US" sz="2100" dirty="0" err="1">
                <a:latin typeface="Lucida Fax" panose="02060602050505020204" pitchFamily="18" charset="77"/>
              </a:rPr>
              <a:t>départ</a:t>
            </a:r>
            <a:r>
              <a:rPr lang="en-US" sz="2100" dirty="0">
                <a:latin typeface="Lucida Fax" panose="02060602050505020204" pitchFamily="18" charset="77"/>
              </a:rPr>
              <a:t>, tout commence avec des </a:t>
            </a:r>
            <a:r>
              <a:rPr lang="en-US" sz="2100" dirty="0" err="1">
                <a:latin typeface="Lucida Fax" panose="02060602050505020204" pitchFamily="18" charset="77"/>
              </a:rPr>
              <a:t>amandes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entières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mondées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provenant</a:t>
            </a:r>
            <a:r>
              <a:rPr lang="en-US" sz="2100" dirty="0">
                <a:latin typeface="Lucida Fax" panose="02060602050505020204" pitchFamily="18" charset="77"/>
              </a:rPr>
              <a:t> de </a:t>
            </a:r>
            <a:r>
              <a:rPr lang="en-US" sz="2100" dirty="0" err="1">
                <a:latin typeface="Lucida Fax" panose="02060602050505020204" pitchFamily="18" charset="77"/>
              </a:rPr>
              <a:t>Californie</a:t>
            </a:r>
            <a:r>
              <a:rPr lang="en-US" sz="2100" dirty="0">
                <a:latin typeface="Lucida Fax" panose="02060602050505020204" pitchFamily="18" charset="77"/>
              </a:rPr>
              <a:t> – le temple </a:t>
            </a:r>
            <a:r>
              <a:rPr lang="en-US" sz="2100" dirty="0" err="1">
                <a:latin typeface="Lucida Fax" panose="02060602050505020204" pitchFamily="18" charset="77"/>
              </a:rPr>
              <a:t>mondial</a:t>
            </a:r>
            <a:r>
              <a:rPr lang="en-US" sz="2100" dirty="0">
                <a:latin typeface="Lucida Fax" panose="02060602050505020204" pitchFamily="18" charset="77"/>
              </a:rPr>
              <a:t> de </a:t>
            </a:r>
            <a:r>
              <a:rPr lang="en-US" sz="2100" dirty="0" err="1">
                <a:latin typeface="Lucida Fax" panose="02060602050505020204" pitchFamily="18" charset="77"/>
              </a:rPr>
              <a:t>l’amande</a:t>
            </a:r>
            <a:r>
              <a:rPr lang="en-US" sz="2100" dirty="0">
                <a:latin typeface="Lucida Fax" panose="02060602050505020204" pitchFamily="18" charset="77"/>
              </a:rPr>
              <a:t>. </a:t>
            </a:r>
            <a:r>
              <a:rPr lang="en-US" sz="2100" dirty="0" err="1">
                <a:latin typeface="Lucida Fax" panose="02060602050505020204" pitchFamily="18" charset="77"/>
              </a:rPr>
              <a:t>Ces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dernières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sont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mixées</a:t>
            </a:r>
            <a:r>
              <a:rPr lang="en-US" sz="2100" dirty="0">
                <a:latin typeface="Lucida Fax" panose="02060602050505020204" pitchFamily="18" charset="77"/>
              </a:rPr>
              <a:t> avec du </a:t>
            </a:r>
            <a:r>
              <a:rPr lang="en-US" sz="2100" dirty="0" err="1">
                <a:latin typeface="Lucida Fax" panose="02060602050505020204" pitchFamily="18" charset="77"/>
              </a:rPr>
              <a:t>sucre</a:t>
            </a:r>
            <a:r>
              <a:rPr lang="en-US" sz="2100" dirty="0">
                <a:latin typeface="Lucida Fax" panose="02060602050505020204" pitchFamily="18" charset="77"/>
              </a:rPr>
              <a:t> glace.</a:t>
            </a:r>
            <a:r>
              <a:rPr lang="ro-RO" sz="2100" dirty="0">
                <a:latin typeface="Lucida Fax" panose="02060602050505020204" pitchFamily="18" charset="77"/>
              </a:rPr>
              <a:t> </a:t>
            </a:r>
            <a:r>
              <a:rPr lang="en-US" sz="2100" dirty="0">
                <a:latin typeface="Lucida Fax" panose="02060602050505020204" pitchFamily="18" charset="77"/>
              </a:rPr>
              <a:t>Le colorant </a:t>
            </a:r>
            <a:r>
              <a:rPr lang="en-US" sz="2100" dirty="0" err="1">
                <a:latin typeface="Lucida Fax" panose="02060602050505020204" pitchFamily="18" charset="77"/>
              </a:rPr>
              <a:t>est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incorporé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à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ce</a:t>
            </a:r>
            <a:r>
              <a:rPr lang="en-US" sz="2100" dirty="0">
                <a:latin typeface="Lucida Fax" panose="02060602050505020204" pitchFamily="18" charset="77"/>
              </a:rPr>
              <a:t> moment de la </a:t>
            </a:r>
            <a:r>
              <a:rPr lang="en-US" sz="2100" dirty="0" err="1">
                <a:latin typeface="Lucida Fax" panose="02060602050505020204" pitchFamily="18" charset="77"/>
              </a:rPr>
              <a:t>recette</a:t>
            </a:r>
            <a:r>
              <a:rPr lang="en-US" sz="2100" dirty="0">
                <a:latin typeface="Lucida Fax" panose="02060602050505020204" pitchFamily="18" charset="77"/>
              </a:rPr>
              <a:t> car </a:t>
            </a:r>
            <a:r>
              <a:rPr lang="en-US" sz="2100" dirty="0" err="1">
                <a:latin typeface="Lucida Fax" panose="02060602050505020204" pitchFamily="18" charset="77"/>
              </a:rPr>
              <a:t>il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est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ainsi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parfaitement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réparti</a:t>
            </a:r>
            <a:r>
              <a:rPr lang="en-US" sz="2100" dirty="0">
                <a:latin typeface="Lucida Fax" panose="02060602050505020204" pitchFamily="18" charset="77"/>
              </a:rPr>
              <a:t>. </a:t>
            </a:r>
            <a:r>
              <a:rPr lang="ro-RO" sz="2100" dirty="0">
                <a:latin typeface="Lucida Fax" panose="02060602050505020204" pitchFamily="18" charset="77"/>
              </a:rPr>
              <a:t> </a:t>
            </a:r>
            <a:r>
              <a:rPr lang="en-US" sz="2100" dirty="0">
                <a:latin typeface="Lucida Fax" panose="02060602050505020204" pitchFamily="18" charset="77"/>
              </a:rPr>
              <a:t>Une meringue </a:t>
            </a:r>
            <a:r>
              <a:rPr lang="en-US" sz="2100" dirty="0" err="1">
                <a:latin typeface="Lucida Fax" panose="02060602050505020204" pitchFamily="18" charset="77"/>
              </a:rPr>
              <a:t>italienne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est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ensuite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réalisée</a:t>
            </a:r>
            <a:r>
              <a:rPr lang="en-US" sz="2100" dirty="0">
                <a:latin typeface="Lucida Fax" panose="02060602050505020204" pitchFamily="18" charset="77"/>
              </a:rPr>
              <a:t>: le </a:t>
            </a:r>
            <a:r>
              <a:rPr lang="en-US" sz="2100" dirty="0" err="1">
                <a:latin typeface="Lucida Fax" panose="02060602050505020204" pitchFamily="18" charset="77"/>
              </a:rPr>
              <a:t>sirop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est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porté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à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une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température</a:t>
            </a:r>
            <a:r>
              <a:rPr lang="en-US" sz="2100" dirty="0">
                <a:latin typeface="Lucida Fax" panose="02060602050505020204" pitchFamily="18" charset="77"/>
              </a:rPr>
              <a:t> de 120 °C </a:t>
            </a:r>
            <a:r>
              <a:rPr lang="en-US" sz="2100" dirty="0" err="1">
                <a:latin typeface="Lucida Fax" panose="02060602050505020204" pitchFamily="18" charset="77"/>
              </a:rPr>
              <a:t>avant</a:t>
            </a:r>
            <a:r>
              <a:rPr lang="en-US" sz="2100" dirty="0">
                <a:latin typeface="Lucida Fax" panose="02060602050505020204" pitchFamily="18" charset="77"/>
              </a:rPr>
              <a:t> d’être </a:t>
            </a:r>
            <a:r>
              <a:rPr lang="en-US" sz="2100" dirty="0" err="1">
                <a:latin typeface="Lucida Fax" panose="02060602050505020204" pitchFamily="18" charset="77"/>
              </a:rPr>
              <a:t>versé</a:t>
            </a:r>
            <a:r>
              <a:rPr lang="en-US" sz="2100" dirty="0">
                <a:latin typeface="Lucida Fax" panose="02060602050505020204" pitchFamily="18" charset="77"/>
              </a:rPr>
              <a:t> sur les </a:t>
            </a:r>
            <a:r>
              <a:rPr lang="en-US" sz="2100" dirty="0" err="1">
                <a:latin typeface="Lucida Fax" panose="02060602050505020204" pitchFamily="18" charset="77"/>
              </a:rPr>
              <a:t>blancs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d’œufs</a:t>
            </a:r>
            <a:r>
              <a:rPr lang="en-US" sz="2100" dirty="0">
                <a:latin typeface="Lucida Fax" panose="02060602050505020204" pitchFamily="18" charset="77"/>
              </a:rPr>
              <a:t> </a:t>
            </a:r>
            <a:r>
              <a:rPr lang="en-US" sz="2100" dirty="0" err="1">
                <a:latin typeface="Lucida Fax" panose="02060602050505020204" pitchFamily="18" charset="77"/>
              </a:rPr>
              <a:t>montés</a:t>
            </a:r>
            <a:r>
              <a:rPr lang="en-US" sz="2100" dirty="0">
                <a:latin typeface="Lucida Fax" panose="02060602050505020204" pitchFamily="18" charset="77"/>
              </a:rPr>
              <a:t>.</a:t>
            </a:r>
            <a:r>
              <a:rPr lang="ro-RO" sz="2100" dirty="0">
                <a:latin typeface="Lucida Fax" panose="02060602050505020204" pitchFamily="18" charset="77"/>
              </a:rPr>
              <a:t> </a:t>
            </a:r>
            <a:endParaRPr lang="en-US" sz="2100" dirty="0">
              <a:latin typeface="Lucida Fax" panose="02060602050505020204" pitchFamily="18" charset="77"/>
            </a:endParaRPr>
          </a:p>
          <a:p>
            <a:endParaRPr lang="ro-RO" dirty="0"/>
          </a:p>
        </p:txBody>
      </p:sp>
      <p:pic>
        <p:nvPicPr>
          <p:cNvPr id="9" name="Picture 8" descr="57f632d8a098a_mac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75" y="1313938"/>
            <a:ext cx="3921817" cy="214258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9" descr="57f636fc26444_mac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75" y="4013350"/>
            <a:ext cx="3900584" cy="213225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949109" y="227687"/>
            <a:ext cx="48237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7320"/>
                </a:solidFill>
              </a:rPr>
              <a:t>2.2 Des </a:t>
            </a:r>
            <a:r>
              <a:rPr lang="en-US" sz="2800" b="1" dirty="0" err="1">
                <a:solidFill>
                  <a:srgbClr val="157320"/>
                </a:solidFill>
              </a:rPr>
              <a:t>coques</a:t>
            </a:r>
            <a:r>
              <a:rPr lang="en-US" sz="2800" b="1" dirty="0">
                <a:solidFill>
                  <a:srgbClr val="157320"/>
                </a:solidFill>
              </a:rPr>
              <a:t> bien </a:t>
            </a:r>
            <a:r>
              <a:rPr lang="en-US" sz="2800" b="1" dirty="0" err="1">
                <a:solidFill>
                  <a:srgbClr val="157320"/>
                </a:solidFill>
              </a:rPr>
              <a:t>calibr</a:t>
            </a:r>
            <a:r>
              <a:rPr lang="fr-FR" sz="2800" b="1" dirty="0" err="1">
                <a:solidFill>
                  <a:srgbClr val="157320"/>
                </a:solidFill>
              </a:rPr>
              <a:t>é</a:t>
            </a:r>
            <a:r>
              <a:rPr lang="en-US" sz="2800" b="1" dirty="0">
                <a:solidFill>
                  <a:srgbClr val="157320"/>
                </a:solidFill>
              </a:rPr>
              <a:t>es </a:t>
            </a:r>
            <a:endParaRPr lang="ro-RO" sz="2800" b="1" dirty="0">
              <a:solidFill>
                <a:srgbClr val="157320"/>
              </a:solidFill>
            </a:endParaRPr>
          </a:p>
          <a:p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6949109" y="868316"/>
            <a:ext cx="4452731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Lucida Fax" panose="02060602050505020204" pitchFamily="18" charset="77"/>
              </a:rPr>
              <a:t>      </a:t>
            </a:r>
            <a:r>
              <a:rPr lang="en-US" sz="1900" dirty="0" err="1">
                <a:latin typeface="Lucida Fax" panose="02060602050505020204" pitchFamily="18" charset="77"/>
              </a:rPr>
              <a:t>L’appareil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est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versé</a:t>
            </a:r>
            <a:r>
              <a:rPr lang="en-US" sz="1900" dirty="0">
                <a:latin typeface="Lucida Fax" panose="02060602050505020204" pitchFamily="18" charset="77"/>
              </a:rPr>
              <a:t> dans </a:t>
            </a:r>
            <a:r>
              <a:rPr lang="en-US" sz="1900" dirty="0" err="1">
                <a:latin typeface="Lucida Fax" panose="02060602050505020204" pitchFamily="18" charset="77"/>
              </a:rPr>
              <a:t>une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trémie</a:t>
            </a:r>
            <a:r>
              <a:rPr lang="en-US" sz="1900" dirty="0">
                <a:latin typeface="Lucida Fax" panose="02060602050505020204" pitchFamily="18" charset="77"/>
              </a:rPr>
              <a:t>. </a:t>
            </a:r>
            <a:r>
              <a:rPr lang="en-US" sz="1900" dirty="0" err="1">
                <a:latin typeface="Lucida Fax" panose="02060602050505020204" pitchFamily="18" charset="77"/>
              </a:rPr>
              <a:t>C’est</a:t>
            </a:r>
            <a:r>
              <a:rPr lang="en-US" sz="1900" dirty="0">
                <a:latin typeface="Lucida Fax" panose="02060602050505020204" pitchFamily="18" charset="77"/>
              </a:rPr>
              <a:t> la </a:t>
            </a:r>
            <a:r>
              <a:rPr lang="en-US" sz="1900" dirty="0" err="1">
                <a:latin typeface="Lucida Fax" panose="02060602050505020204" pitchFamily="18" charset="77"/>
              </a:rPr>
              <a:t>seule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étape</a:t>
            </a:r>
            <a:r>
              <a:rPr lang="en-US" sz="1900" dirty="0">
                <a:latin typeface="Lucida Fax" panose="02060602050505020204" pitchFamily="18" charset="77"/>
              </a:rPr>
              <a:t> qui </a:t>
            </a:r>
            <a:r>
              <a:rPr lang="en-US" sz="1900" dirty="0" err="1">
                <a:latin typeface="Lucida Fax" panose="02060602050505020204" pitchFamily="18" charset="77"/>
              </a:rPr>
              <a:t>n’est</a:t>
            </a:r>
            <a:r>
              <a:rPr lang="en-US" sz="1900" dirty="0">
                <a:latin typeface="Lucida Fax" panose="02060602050505020204" pitchFamily="18" charset="77"/>
              </a:rPr>
              <a:t> pas </a:t>
            </a:r>
            <a:r>
              <a:rPr lang="en-US" sz="1900" dirty="0" err="1">
                <a:latin typeface="Lucida Fax" panose="02060602050505020204" pitchFamily="18" charset="77"/>
              </a:rPr>
              <a:t>réalisée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manuellement</a:t>
            </a:r>
            <a:r>
              <a:rPr lang="en-US" sz="1900" dirty="0">
                <a:latin typeface="Lucida Fax" panose="02060602050505020204" pitchFamily="18" charset="77"/>
              </a:rPr>
              <a:t>, car </a:t>
            </a:r>
            <a:r>
              <a:rPr lang="en-US" sz="1900" dirty="0" err="1">
                <a:latin typeface="Lucida Fax" panose="02060602050505020204" pitchFamily="18" charset="77"/>
              </a:rPr>
              <a:t>seule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une</a:t>
            </a:r>
            <a:r>
              <a:rPr lang="en-US" sz="1900" dirty="0">
                <a:latin typeface="Lucida Fax" panose="02060602050505020204" pitchFamily="18" charset="77"/>
              </a:rPr>
              <a:t> machine </a:t>
            </a:r>
            <a:r>
              <a:rPr lang="en-US" sz="1900" dirty="0" err="1">
                <a:latin typeface="Lucida Fax" panose="02060602050505020204" pitchFamily="18" charset="77"/>
              </a:rPr>
              <a:t>permet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d’obtenir</a:t>
            </a:r>
            <a:r>
              <a:rPr lang="en-US" sz="1900" dirty="0">
                <a:latin typeface="Lucida Fax" panose="02060602050505020204" pitchFamily="18" charset="77"/>
              </a:rPr>
              <a:t> un </a:t>
            </a:r>
            <a:r>
              <a:rPr lang="en-US" sz="1900" dirty="0" err="1">
                <a:latin typeface="Lucida Fax" panose="02060602050505020204" pitchFamily="18" charset="77"/>
              </a:rPr>
              <a:t>calibrage</a:t>
            </a:r>
            <a:r>
              <a:rPr lang="en-US" sz="1900" dirty="0">
                <a:latin typeface="Lucida Fax" panose="02060602050505020204" pitchFamily="18" charset="77"/>
              </a:rPr>
              <a:t> exact et de former des </a:t>
            </a:r>
            <a:r>
              <a:rPr lang="en-US" sz="1900" dirty="0" err="1">
                <a:latin typeface="Lucida Fax" panose="02060602050505020204" pitchFamily="18" charset="77"/>
              </a:rPr>
              <a:t>coques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régulières</a:t>
            </a:r>
            <a:r>
              <a:rPr lang="en-US" sz="1900" dirty="0">
                <a:latin typeface="Lucida Fax" panose="02060602050505020204" pitchFamily="18" charset="77"/>
              </a:rPr>
              <a:t> et </a:t>
            </a:r>
            <a:r>
              <a:rPr lang="en-US" sz="1900" dirty="0" err="1">
                <a:latin typeface="Lucida Fax" panose="02060602050505020204" pitchFamily="18" charset="77"/>
              </a:rPr>
              <a:t>identiques</a:t>
            </a:r>
            <a:r>
              <a:rPr lang="en-US" sz="1900" dirty="0">
                <a:latin typeface="Lucida Fax" panose="02060602050505020204" pitchFamily="18" charset="77"/>
              </a:rPr>
              <a:t> les </a:t>
            </a:r>
            <a:r>
              <a:rPr lang="en-US" sz="1900" dirty="0" err="1">
                <a:latin typeface="Lucida Fax" panose="02060602050505020204" pitchFamily="18" charset="77"/>
              </a:rPr>
              <a:t>unes</a:t>
            </a:r>
            <a:r>
              <a:rPr lang="en-US" sz="1900" dirty="0">
                <a:latin typeface="Lucida Fax" panose="02060602050505020204" pitchFamily="18" charset="77"/>
              </a:rPr>
              <a:t> aux </a:t>
            </a:r>
            <a:r>
              <a:rPr lang="en-US" sz="1900" dirty="0" err="1">
                <a:latin typeface="Lucida Fax" panose="02060602050505020204" pitchFamily="18" charset="77"/>
              </a:rPr>
              <a:t>autres</a:t>
            </a:r>
            <a:r>
              <a:rPr lang="en-US" sz="1900" dirty="0">
                <a:latin typeface="Lucida Fax" panose="02060602050505020204" pitchFamily="18" charset="77"/>
              </a:rPr>
              <a:t>. Les 14 parfums de macarons et les 5 </a:t>
            </a:r>
            <a:r>
              <a:rPr lang="en-US" sz="1900" dirty="0" err="1">
                <a:latin typeface="Lucida Fax" panose="02060602050505020204" pitchFamily="18" charset="77"/>
              </a:rPr>
              <a:t>Incroyables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sont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réalisés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quotidiennement</a:t>
            </a:r>
            <a:r>
              <a:rPr lang="en-US" sz="1900" dirty="0">
                <a:latin typeface="Lucida Fax" panose="02060602050505020204" pitchFamily="18" charset="77"/>
              </a:rPr>
              <a:t>. </a:t>
            </a:r>
            <a:r>
              <a:rPr lang="en-US" sz="1900" dirty="0" err="1">
                <a:latin typeface="Lucida Fax" panose="02060602050505020204" pitchFamily="18" charset="77"/>
              </a:rPr>
              <a:t>En</a:t>
            </a:r>
            <a:r>
              <a:rPr lang="en-US" sz="1900" dirty="0">
                <a:latin typeface="Lucida Fax" panose="02060602050505020204" pitchFamily="18" charset="77"/>
              </a:rPr>
              <a:t> passant dans la </a:t>
            </a:r>
            <a:r>
              <a:rPr lang="en-US" sz="1900" dirty="0" err="1">
                <a:latin typeface="Lucida Fax" panose="02060602050505020204" pitchFamily="18" charset="77"/>
              </a:rPr>
              <a:t>trémie</a:t>
            </a:r>
            <a:r>
              <a:rPr lang="en-US" sz="1900" dirty="0">
                <a:latin typeface="Lucida Fax" panose="02060602050505020204" pitchFamily="18" charset="77"/>
              </a:rPr>
              <a:t>, </a:t>
            </a:r>
            <a:r>
              <a:rPr lang="en-US" sz="1900" dirty="0" err="1">
                <a:latin typeface="Lucida Fax" panose="02060602050505020204" pitchFamily="18" charset="77"/>
              </a:rPr>
              <a:t>l’appareil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est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réparti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en</a:t>
            </a:r>
            <a:r>
              <a:rPr lang="en-US" sz="1900" dirty="0">
                <a:latin typeface="Lucida Fax" panose="02060602050505020204" pitchFamily="18" charset="77"/>
              </a:rPr>
              <a:t> petits </a:t>
            </a:r>
            <a:r>
              <a:rPr lang="en-US" sz="1900" dirty="0" err="1">
                <a:latin typeface="Lucida Fax" panose="02060602050505020204" pitchFamily="18" charset="77"/>
              </a:rPr>
              <a:t>ronds</a:t>
            </a:r>
            <a:r>
              <a:rPr lang="en-US" sz="1900" dirty="0">
                <a:latin typeface="Lucida Fax" panose="02060602050505020204" pitchFamily="18" charset="77"/>
              </a:rPr>
              <a:t> sur les plaques de four </a:t>
            </a:r>
            <a:r>
              <a:rPr lang="en-US" sz="1900" dirty="0" err="1">
                <a:latin typeface="Lucida Fax" panose="02060602050505020204" pitchFamily="18" charset="77"/>
              </a:rPr>
              <a:t>recouvertes</a:t>
            </a:r>
            <a:r>
              <a:rPr lang="en-US" sz="1900" dirty="0">
                <a:latin typeface="Lucida Fax" panose="02060602050505020204" pitchFamily="18" charset="77"/>
              </a:rPr>
              <a:t> de papier </a:t>
            </a:r>
            <a:r>
              <a:rPr lang="en-US" sz="1900" dirty="0" err="1">
                <a:latin typeface="Lucida Fax" panose="02060602050505020204" pitchFamily="18" charset="77"/>
              </a:rPr>
              <a:t>sulfurisé</a:t>
            </a:r>
            <a:r>
              <a:rPr lang="en-US" sz="1900" dirty="0">
                <a:latin typeface="Lucida Fax" panose="02060602050505020204" pitchFamily="18" charset="77"/>
              </a:rPr>
              <a:t>. On </a:t>
            </a:r>
            <a:r>
              <a:rPr lang="en-US" sz="1900" dirty="0" err="1">
                <a:latin typeface="Lucida Fax" panose="02060602050505020204" pitchFamily="18" charset="77"/>
              </a:rPr>
              <a:t>tapote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légèrement</a:t>
            </a:r>
            <a:r>
              <a:rPr lang="en-US" sz="1900" dirty="0">
                <a:latin typeface="Lucida Fax" panose="02060602050505020204" pitchFamily="18" charset="77"/>
              </a:rPr>
              <a:t> la plaque pour que les macarons </a:t>
            </a:r>
            <a:r>
              <a:rPr lang="en-US" sz="1900" dirty="0" err="1">
                <a:latin typeface="Lucida Fax" panose="02060602050505020204" pitchFamily="18" charset="77"/>
              </a:rPr>
              <a:t>finissent</a:t>
            </a:r>
            <a:r>
              <a:rPr lang="en-US" sz="1900" dirty="0">
                <a:latin typeface="Lucida Fax" panose="02060602050505020204" pitchFamily="18" charset="77"/>
              </a:rPr>
              <a:t> de </a:t>
            </a:r>
            <a:r>
              <a:rPr lang="en-US" sz="1900" dirty="0" err="1">
                <a:latin typeface="Lucida Fax" panose="02060602050505020204" pitchFamily="18" charset="77"/>
              </a:rPr>
              <a:t>s’étaler</a:t>
            </a:r>
            <a:r>
              <a:rPr lang="en-US" sz="1900" dirty="0">
                <a:latin typeface="Lucida Fax" panose="02060602050505020204" pitchFamily="18" charset="77"/>
              </a:rPr>
              <a:t>. </a:t>
            </a:r>
            <a:r>
              <a:rPr lang="en-US" sz="1900" dirty="0" err="1">
                <a:latin typeface="Lucida Fax" panose="02060602050505020204" pitchFamily="18" charset="77"/>
              </a:rPr>
              <a:t>Puis</a:t>
            </a:r>
            <a:r>
              <a:rPr lang="en-US" sz="1900" dirty="0">
                <a:latin typeface="Lucida Fax" panose="02060602050505020204" pitchFamily="18" charset="77"/>
              </a:rPr>
              <a:t> place </a:t>
            </a:r>
            <a:r>
              <a:rPr lang="en-US" sz="1900" dirty="0" err="1">
                <a:latin typeface="Lucida Fax" panose="02060602050505020204" pitchFamily="18" charset="77"/>
              </a:rPr>
              <a:t>à</a:t>
            </a:r>
            <a:r>
              <a:rPr lang="en-US" sz="1900" dirty="0">
                <a:latin typeface="Lucida Fax" panose="02060602050505020204" pitchFamily="18" charset="77"/>
              </a:rPr>
              <a:t> la </a:t>
            </a:r>
            <a:r>
              <a:rPr lang="en-US" sz="1900" dirty="0" err="1">
                <a:latin typeface="Lucida Fax" panose="02060602050505020204" pitchFamily="18" charset="77"/>
              </a:rPr>
              <a:t>cuisson</a:t>
            </a:r>
            <a:r>
              <a:rPr lang="en-US" sz="1900" dirty="0">
                <a:latin typeface="Lucida Fax" panose="02060602050505020204" pitchFamily="18" charset="77"/>
              </a:rPr>
              <a:t> au four pendant 20 </a:t>
            </a:r>
            <a:r>
              <a:rPr lang="en-US" sz="1900" dirty="0" err="1">
                <a:latin typeface="Lucida Fax" panose="02060602050505020204" pitchFamily="18" charset="77"/>
              </a:rPr>
              <a:t>à</a:t>
            </a:r>
            <a:r>
              <a:rPr lang="en-US" sz="1900" dirty="0">
                <a:latin typeface="Lucida Fax" panose="02060602050505020204" pitchFamily="18" charset="77"/>
              </a:rPr>
              <a:t> 25 minutes.</a:t>
            </a:r>
            <a:r>
              <a:rPr lang="ro-RO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L’autre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moitié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attendra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sagement</a:t>
            </a:r>
            <a:r>
              <a:rPr lang="en-US" sz="1900" dirty="0">
                <a:latin typeface="Lucida Fax" panose="02060602050505020204" pitchFamily="18" charset="77"/>
              </a:rPr>
              <a:t> </a:t>
            </a:r>
            <a:r>
              <a:rPr lang="en-US" sz="1900" dirty="0" err="1">
                <a:latin typeface="Lucida Fax" panose="02060602050505020204" pitchFamily="18" charset="77"/>
              </a:rPr>
              <a:t>l’étape</a:t>
            </a:r>
            <a:r>
              <a:rPr lang="en-US" sz="1900" dirty="0">
                <a:latin typeface="Lucida Fax" panose="02060602050505020204" pitchFamily="18" charset="77"/>
              </a:rPr>
              <a:t> du </a:t>
            </a:r>
            <a:r>
              <a:rPr lang="en-US" sz="1900" dirty="0" err="1">
                <a:latin typeface="Lucida Fax" panose="02060602050505020204" pitchFamily="18" charset="77"/>
              </a:rPr>
              <a:t>chapeautage</a:t>
            </a:r>
            <a:r>
              <a:rPr lang="en-US" sz="1900" dirty="0">
                <a:latin typeface="Lucida Fax" panose="02060602050505020204" pitchFamily="18" charset="77"/>
              </a:rPr>
              <a:t>.</a:t>
            </a:r>
            <a:r>
              <a:rPr lang="ro-RO" sz="1900" dirty="0">
                <a:latin typeface="Lucida Fax" panose="02060602050505020204" pitchFamily="18" charset="77"/>
              </a:rPr>
              <a:t> </a:t>
            </a:r>
            <a:endParaRPr lang="ro-RO" sz="1900" dirty="0">
              <a:latin typeface="Lucida Fax" panose="02060602050505020204" pitchFamily="18" charset="77"/>
            </a:endParaRPr>
          </a:p>
        </p:txBody>
      </p:sp>
      <p:pic>
        <p:nvPicPr>
          <p:cNvPr id="6" name="Picture 5" descr="57f6370b61908_mac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62" y="1027906"/>
            <a:ext cx="3999230" cy="200201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 descr="57f63719bf9b1_mac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62" y="3987669"/>
            <a:ext cx="3999230" cy="20020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10675</Words>
  <Application>WPS Presentation</Application>
  <PresentationFormat>Widescreen</PresentationFormat>
  <Paragraphs>207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SimSun</vt:lpstr>
      <vt:lpstr>Wingdings</vt:lpstr>
      <vt:lpstr>Lucida Sans</vt:lpstr>
      <vt:lpstr>Lucida Sans Unicode</vt:lpstr>
      <vt:lpstr>Times New Roman</vt:lpstr>
      <vt:lpstr>Lucida Fax</vt:lpstr>
      <vt:lpstr>Segoe Print</vt:lpstr>
      <vt:lpstr>Calibri Light</vt:lpstr>
      <vt:lpstr>Calibri</vt:lpstr>
      <vt:lpstr>Microsoft YaHei</vt:lpstr>
      <vt:lpstr/>
      <vt:lpstr>Arial Unicode MS</vt:lpstr>
      <vt:lpstr>Office Theme</vt:lpstr>
      <vt:lpstr>Le sucre rond</vt:lpstr>
      <vt:lpstr>Sommaire</vt:lpstr>
      <vt:lpstr>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sucre ronde</dc:title>
  <dc:creator>Microsoft Office User</dc:creator>
  <cp:lastModifiedBy>D3LL</cp:lastModifiedBy>
  <cp:revision>31</cp:revision>
  <dcterms:created xsi:type="dcterms:W3CDTF">2019-05-14T16:41:00Z</dcterms:created>
  <dcterms:modified xsi:type="dcterms:W3CDTF">2020-11-11T18:52:47Z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