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3" r:id="rId8"/>
    <p:sldId id="264" r:id="rId9"/>
    <p:sldId id="261" r:id="rId10"/>
    <p:sldId id="262" r:id="rId11"/>
    <p:sldId id="265" r:id="rId12"/>
    <p:sldId id="267"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872"/>
    <a:srgbClr val="863447"/>
    <a:srgbClr val="E6E6E6"/>
    <a:srgbClr val="88123F"/>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89D47673-0EAD-4224-8ACC-620D996B77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D47673-0EAD-4224-8ACC-620D996B77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D47673-0EAD-4224-8ACC-620D996B77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89D47673-0EAD-4224-8ACC-620D996B77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89D47673-0EAD-4224-8ACC-620D996B77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89D47673-0EAD-4224-8ACC-620D996B77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89D47673-0EAD-4224-8ACC-620D996B773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89D47673-0EAD-4224-8ACC-620D996B773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47673-0EAD-4224-8ACC-620D996B773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D47673-0EAD-4224-8ACC-620D996B77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89D47673-0EAD-4224-8ACC-620D996B773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4FF72A-967D-49BD-B753-7531B309F9C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47673-0EAD-4224-8ACC-620D996B7730}"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FF72A-967D-49BD-B753-7531B309F9C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9.wdp"/><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4623" y="-81750"/>
            <a:ext cx="12192000" cy="7021500"/>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336" y="1996741"/>
            <a:ext cx="5811326" cy="3708429"/>
          </a:xfrm>
          <a:prstGeom prst="rect">
            <a:avLst/>
          </a:prstGeom>
        </p:spPr>
      </p:pic>
      <p:sp>
        <p:nvSpPr>
          <p:cNvPr id="2" name="Title 1"/>
          <p:cNvSpPr>
            <a:spLocks noGrp="1"/>
          </p:cNvSpPr>
          <p:nvPr>
            <p:ph type="ctrTitle"/>
          </p:nvPr>
        </p:nvSpPr>
        <p:spPr>
          <a:xfrm>
            <a:off x="2789583" y="1550069"/>
            <a:ext cx="6612834" cy="893344"/>
          </a:xfrm>
        </p:spPr>
        <p:txBody>
          <a:bodyPr>
            <a:normAutofit fontScale="90000"/>
          </a:bodyPr>
          <a:lstStyle/>
          <a:p>
            <a:r>
              <a:rPr lang="ro-RO" sz="3600" b="1" i="1" dirty="0">
                <a:solidFill>
                  <a:srgbClr val="C7A872"/>
                </a:solidFill>
                <a:latin typeface="Bradley Hand ITC" panose="03070402050302030203" pitchFamily="66" charset="0"/>
                <a:cs typeface="Aparajita" panose="020B0604020202020204" pitchFamily="34" charset="0"/>
              </a:rPr>
              <a:t>Les couleurs de nos </a:t>
            </a:r>
            <a:br>
              <a:rPr lang="en-US" sz="3600" b="1" dirty="0">
                <a:solidFill>
                  <a:srgbClr val="C7A872"/>
                </a:solidFill>
                <a:latin typeface="Bradley Hand ITC" panose="03070402050302030203" pitchFamily="66" charset="0"/>
                <a:cs typeface="Aparajita" panose="020B0604020202020204" pitchFamily="34" charset="0"/>
              </a:rPr>
            </a:br>
            <a:r>
              <a:rPr lang="ro-RO" sz="3600" b="1" i="1" dirty="0">
                <a:solidFill>
                  <a:srgbClr val="C7A872"/>
                </a:solidFill>
                <a:latin typeface="Bradley Hand ITC" panose="03070402050302030203" pitchFamily="66" charset="0"/>
                <a:cs typeface="Aparajita" panose="020B0604020202020204" pitchFamily="34" charset="0"/>
              </a:rPr>
              <a:t>visages</a:t>
            </a:r>
            <a:br>
              <a:rPr lang="en-US" sz="3600" dirty="0"/>
            </a:br>
            <a:endParaRPr lang="en-US" sz="3600" dirty="0"/>
          </a:p>
        </p:txBody>
      </p:sp>
      <p:sp>
        <p:nvSpPr>
          <p:cNvPr id="3" name="Subtitle 2"/>
          <p:cNvSpPr>
            <a:spLocks noGrp="1"/>
          </p:cNvSpPr>
          <p:nvPr>
            <p:ph type="subTitle" idx="1"/>
          </p:nvPr>
        </p:nvSpPr>
        <p:spPr>
          <a:xfrm>
            <a:off x="19879" y="5844279"/>
            <a:ext cx="5539408" cy="1113113"/>
          </a:xfrm>
        </p:spPr>
        <p:txBody>
          <a:bodyPr>
            <a:normAutofit/>
          </a:bodyPr>
          <a:lstStyle/>
          <a:p>
            <a:pPr algn="l"/>
            <a:r>
              <a:rPr lang="en-US" altLang="ro-RO" b="1" i="1" dirty="0">
                <a:solidFill>
                  <a:srgbClr val="C7A872"/>
                </a:solidFill>
                <a:latin typeface="Bradley Hand ITC" panose="03070402050302030203" pitchFamily="66" charset="0"/>
              </a:rPr>
              <a:t>E</a:t>
            </a:r>
            <a:r>
              <a:rPr lang="ro-RO" b="1" i="1" dirty="0">
                <a:solidFill>
                  <a:srgbClr val="C7A872"/>
                </a:solidFill>
                <a:latin typeface="Bradley Hand ITC" panose="03070402050302030203" pitchFamily="66" charset="0"/>
              </a:rPr>
              <a:t>lèv</a:t>
            </a:r>
            <a:r>
              <a:rPr lang="en-US" b="1" i="1" dirty="0">
                <a:solidFill>
                  <a:srgbClr val="C7A872"/>
                </a:solidFill>
                <a:latin typeface="Bradley Hand ITC" panose="03070402050302030203" pitchFamily="66" charset="0"/>
              </a:rPr>
              <a:t>e:</a:t>
            </a:r>
            <a:r>
              <a:rPr lang="ro-RO" i="1" dirty="0">
                <a:solidFill>
                  <a:srgbClr val="C7A872"/>
                </a:solidFill>
                <a:latin typeface="Bradley Hand ITC" panose="03070402050302030203" pitchFamily="66" charset="0"/>
              </a:rPr>
              <a:t> Soare Andreea-Maria</a:t>
            </a:r>
            <a:endParaRPr lang="en-US" i="1" dirty="0">
              <a:solidFill>
                <a:srgbClr val="C7A872"/>
              </a:solidFill>
              <a:latin typeface="Bradley Hand ITC" panose="03070402050302030203" pitchFamily="66" charset="0"/>
            </a:endParaRPr>
          </a:p>
          <a:p>
            <a:pPr algn="l"/>
            <a:r>
              <a:rPr lang="ro-RO" b="1" i="1" dirty="0">
                <a:solidFill>
                  <a:srgbClr val="C7A872"/>
                </a:solidFill>
                <a:latin typeface="Bradley Hand ITC" panose="03070402050302030203" pitchFamily="66" charset="0"/>
              </a:rPr>
              <a:t>Profes</a:t>
            </a:r>
            <a:r>
              <a:rPr lang="en-US" b="1" i="1" dirty="0">
                <a:solidFill>
                  <a:srgbClr val="C7A872"/>
                </a:solidFill>
                <a:latin typeface="Bradley Hand ITC" panose="03070402050302030203" pitchFamily="66" charset="0"/>
              </a:rPr>
              <a:t>s</a:t>
            </a:r>
            <a:r>
              <a:rPr lang="ro-RO" b="1" i="1" dirty="0">
                <a:solidFill>
                  <a:srgbClr val="C7A872"/>
                </a:solidFill>
                <a:latin typeface="Bradley Hand ITC" panose="03070402050302030203" pitchFamily="66" charset="0"/>
              </a:rPr>
              <a:t>eur coord</a:t>
            </a:r>
            <a:r>
              <a:rPr lang="en-US" b="1" i="1">
                <a:solidFill>
                  <a:srgbClr val="C7A872"/>
                </a:solidFill>
                <a:latin typeface="Bradley Hand ITC" panose="03070402050302030203" pitchFamily="66" charset="0"/>
              </a:rPr>
              <a:t>inateur </a:t>
            </a:r>
            <a:r>
              <a:rPr lang="en-US" b="1" i="1" dirty="0">
                <a:solidFill>
                  <a:srgbClr val="C7A872"/>
                </a:solidFill>
                <a:latin typeface="Bradley Hand ITC" panose="03070402050302030203" pitchFamily="66" charset="0"/>
              </a:rPr>
              <a:t>:</a:t>
            </a:r>
            <a:r>
              <a:rPr lang="ro-RO" i="1" dirty="0">
                <a:solidFill>
                  <a:srgbClr val="C7A872"/>
                </a:solidFill>
                <a:latin typeface="Bradley Hand ITC" panose="03070402050302030203" pitchFamily="66" charset="0"/>
              </a:rPr>
              <a:t> </a:t>
            </a:r>
            <a:r>
              <a:rPr lang="en-US" altLang="ro-RO" i="1" dirty="0">
                <a:solidFill>
                  <a:srgbClr val="C7A872"/>
                </a:solidFill>
                <a:latin typeface="Bradley Hand ITC" panose="03070402050302030203" pitchFamily="66" charset="0"/>
              </a:rPr>
              <a:t>Caputo</a:t>
            </a:r>
            <a:r>
              <a:rPr lang="en-US" i="1" dirty="0">
                <a:solidFill>
                  <a:srgbClr val="C7A872"/>
                </a:solidFill>
                <a:latin typeface="Bradley Hand ITC" panose="03070402050302030203" pitchFamily="66" charset="0"/>
              </a:rPr>
              <a:t> Gabriela</a:t>
            </a:r>
            <a:endParaRPr lang="en-US" dirty="0">
              <a:solidFill>
                <a:srgbClr val="C7A872"/>
              </a:solidFill>
              <a:latin typeface="Bradley Hand ITC" panose="03070402050302030203" pitchFamily="66" charset="0"/>
            </a:endParaRPr>
          </a:p>
          <a:p>
            <a:pPr algn="l"/>
            <a:endParaRPr lang="en-US" dirty="0">
              <a:solidFill>
                <a:srgbClr val="88123F"/>
              </a:solidFill>
            </a:endParaRPr>
          </a:p>
          <a:p>
            <a:pPr algn="l"/>
            <a:endParaRPr lang="en-US" dirty="0">
              <a:solidFill>
                <a:srgbClr val="7030A0"/>
              </a:solidFill>
            </a:endParaRPr>
          </a:p>
        </p:txBody>
      </p:sp>
      <p:sp>
        <p:nvSpPr>
          <p:cNvPr id="4" name="TextBox 3"/>
          <p:cNvSpPr txBox="1"/>
          <p:nvPr/>
        </p:nvSpPr>
        <p:spPr>
          <a:xfrm>
            <a:off x="10505538" y="6273225"/>
            <a:ext cx="2405575" cy="584775"/>
          </a:xfrm>
          <a:prstGeom prst="rect">
            <a:avLst/>
          </a:prstGeom>
          <a:noFill/>
        </p:spPr>
        <p:txBody>
          <a:bodyPr wrap="square" rtlCol="0">
            <a:spAutoFit/>
          </a:bodyPr>
          <a:lstStyle/>
          <a:p>
            <a:r>
              <a:rPr lang="en-US" sz="3200" dirty="0">
                <a:solidFill>
                  <a:srgbClr val="C7A872"/>
                </a:solidFill>
                <a:latin typeface="Bradley Hand ITC" panose="03070402050302030203" pitchFamily="66" charset="0"/>
              </a:rPr>
              <a:t> 2020</a:t>
            </a:r>
            <a:endParaRPr lang="en-US" sz="3200" dirty="0">
              <a:solidFill>
                <a:srgbClr val="C7A872"/>
              </a:solidFill>
              <a:latin typeface="Bradley Hand ITC" panose="03070402050302030203" pitchFamily="66" charset="0"/>
            </a:endParaRPr>
          </a:p>
        </p:txBody>
      </p:sp>
      <p:sp>
        <p:nvSpPr>
          <p:cNvPr id="5" name="TextBox 4"/>
          <p:cNvSpPr txBox="1"/>
          <p:nvPr/>
        </p:nvSpPr>
        <p:spPr>
          <a:xfrm>
            <a:off x="3403596" y="89720"/>
            <a:ext cx="5384807" cy="954107"/>
          </a:xfrm>
          <a:prstGeom prst="rect">
            <a:avLst/>
          </a:prstGeom>
          <a:noFill/>
        </p:spPr>
        <p:txBody>
          <a:bodyPr wrap="none" rtlCol="0">
            <a:spAutoFit/>
          </a:bodyPr>
          <a:lstStyle/>
          <a:p>
            <a:r>
              <a:rPr lang="ro-RO" sz="2800" i="1" dirty="0">
                <a:solidFill>
                  <a:srgbClr val="C7A872"/>
                </a:solidFill>
                <a:latin typeface="Bradley Hand ITC" panose="03070402050302030203" pitchFamily="66" charset="0"/>
              </a:rPr>
              <a:t>Lycée Thèorique “Mihai Eminescu”</a:t>
            </a:r>
            <a:endParaRPr lang="en-US" sz="2800" dirty="0">
              <a:solidFill>
                <a:srgbClr val="C7A872"/>
              </a:solidFill>
              <a:latin typeface="Bradley Hand ITC" panose="03070402050302030203" pitchFamily="66" charset="0"/>
            </a:endParaRPr>
          </a:p>
          <a:p>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1">
            <a:extLst>
              <a:ext uri="{BEBA8EAE-BF5A-486C-A8C5-ECC9F3942E4B}">
                <a14:imgProps xmlns:a14="http://schemas.microsoft.com/office/drawing/2010/main">
                  <a14:imgLayer r:embed="rId2">
                    <a14:imgEffect>
                      <a14:colorTemperature colorTemp="7200"/>
                    </a14:imgEffect>
                    <a14:imgEffect>
                      <a14:sharpenSoften amount="50000"/>
                    </a14:imgEffect>
                  </a14:imgLayer>
                </a14:imgProps>
              </a:ext>
              <a:ext uri="{28A0092B-C50C-407E-A947-70E740481C1C}">
                <a14:useLocalDpi xmlns:a14="http://schemas.microsoft.com/office/drawing/2010/main" val="0"/>
              </a:ext>
            </a:extLst>
          </a:blip>
          <a:srcRect b="13120"/>
          <a:stretch>
            <a:fillRect/>
          </a:stretch>
        </p:blipFill>
        <p:spPr bwMode="auto">
          <a:xfrm>
            <a:off x="-1" y="-2"/>
            <a:ext cx="12192001" cy="6858002"/>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12192000" cy="6858000"/>
          </a:xfrm>
        </p:spPr>
      </p:pic>
      <p:sp>
        <p:nvSpPr>
          <p:cNvPr id="2" name="Title 1"/>
          <p:cNvSpPr>
            <a:spLocks noGrp="1"/>
          </p:cNvSpPr>
          <p:nvPr>
            <p:ph type="title"/>
          </p:nvPr>
        </p:nvSpPr>
        <p:spPr>
          <a:xfrm>
            <a:off x="1463842" y="160422"/>
            <a:ext cx="2642937" cy="898358"/>
          </a:xfrm>
        </p:spPr>
        <p:txBody>
          <a:bodyPr>
            <a:normAutofit/>
          </a:bodyPr>
          <a:lstStyle/>
          <a:p>
            <a:r>
              <a:rPr lang="en-US" sz="3600" b="1" i="1" dirty="0">
                <a:solidFill>
                  <a:srgbClr val="C7A872"/>
                </a:solidFill>
                <a:latin typeface="Bradley Hand ITC" panose="03070402050302030203" pitchFamily="66" charset="0"/>
              </a:rPr>
              <a:t>Conclusion</a:t>
            </a:r>
            <a:endParaRPr lang="en-US" sz="3600" b="1" i="1" dirty="0">
              <a:solidFill>
                <a:srgbClr val="C7A872"/>
              </a:solidFill>
              <a:latin typeface="Bradley Hand ITC" panose="03070402050302030203" pitchFamily="66" charset="0"/>
            </a:endParaRPr>
          </a:p>
        </p:txBody>
      </p:sp>
      <p:sp>
        <p:nvSpPr>
          <p:cNvPr id="3" name="TextBox 2"/>
          <p:cNvSpPr txBox="1"/>
          <p:nvPr/>
        </p:nvSpPr>
        <p:spPr>
          <a:xfrm>
            <a:off x="555580" y="1120676"/>
            <a:ext cx="5057429" cy="3139321"/>
          </a:xfrm>
          <a:prstGeom prst="rect">
            <a:avLst/>
          </a:prstGeom>
          <a:noFill/>
        </p:spPr>
        <p:txBody>
          <a:bodyPr wrap="square" rtlCol="0">
            <a:spAutoFit/>
          </a:bodyPr>
          <a:lstStyle/>
          <a:p>
            <a:r>
              <a:rPr lang="ro-RO" b="1" i="1" dirty="0"/>
              <a:t> </a:t>
            </a:r>
            <a:endParaRPr lang="en-US" sz="2000" dirty="0">
              <a:solidFill>
                <a:srgbClr val="C7A872"/>
              </a:solidFill>
              <a:latin typeface="Bradley Hand ITC" panose="03070402050302030203" pitchFamily="66" charset="0"/>
            </a:endParaRPr>
          </a:p>
          <a:p>
            <a:r>
              <a:rPr lang="en-US" sz="2000" dirty="0">
                <a:solidFill>
                  <a:srgbClr val="C7A872"/>
                </a:solidFill>
                <a:latin typeface="Bradley Hand ITC" panose="03070402050302030203" pitchFamily="66" charset="0"/>
              </a:rPr>
              <a:t>	</a:t>
            </a:r>
            <a:r>
              <a:rPr lang="fr-FR" sz="2000" dirty="0">
                <a:solidFill>
                  <a:srgbClr val="C7A872"/>
                </a:solidFill>
                <a:latin typeface="Bradley Hand ITC" panose="03070402050302030203" pitchFamily="66" charset="0"/>
              </a:rPr>
              <a:t>Suite à ce certificat, j'ai découvert qu'il existe de nombreuses autres marques qui traitent de cet aspect et qu'elles ont un rôle important dans le bon déroulement de la vie économique. Aussi, dans la société d'aujourd'hui, les marques du monde de la cosmétique encouragent les producteurs locaux en les associant aux entreprises de production de produits bio</a:t>
            </a:r>
            <a:r>
              <a:rPr lang="ro-RO" sz="2000" dirty="0">
                <a:solidFill>
                  <a:srgbClr val="C7A872"/>
                </a:solidFill>
                <a:latin typeface="Bradley Hand ITC" panose="03070402050302030203" pitchFamily="66" charset="0"/>
              </a:rPr>
              <a:t>. </a:t>
            </a:r>
            <a:endParaRPr lang="en-US" sz="2000" dirty="0">
              <a:solidFill>
                <a:srgbClr val="C7A872"/>
              </a:solidFill>
              <a:latin typeface="Bradley Hand ITC" panose="03070402050302030203"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511969" y="156579"/>
            <a:ext cx="2899611" cy="725738"/>
          </a:xfrm>
        </p:spPr>
        <p:txBody>
          <a:bodyPr>
            <a:normAutofit/>
          </a:bodyPr>
          <a:lstStyle/>
          <a:p>
            <a:r>
              <a:rPr lang="en-US" sz="3600" b="1" i="1" dirty="0" err="1">
                <a:solidFill>
                  <a:srgbClr val="C7A872"/>
                </a:solidFill>
                <a:latin typeface="Bradley Hand ITC" panose="03070402050302030203" pitchFamily="66" charset="0"/>
              </a:rPr>
              <a:t>Sitographie</a:t>
            </a:r>
            <a:endParaRPr lang="en-US" sz="3600" b="1" i="1" dirty="0">
              <a:solidFill>
                <a:srgbClr val="C7A872"/>
              </a:solidFill>
              <a:latin typeface="Bradley Hand ITC" panose="03070402050302030203" pitchFamily="66"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962" y="0"/>
            <a:ext cx="5516038" cy="6858000"/>
          </a:xfrm>
          <a:prstGeom prst="rect">
            <a:avLst/>
          </a:prstGeom>
        </p:spPr>
      </p:pic>
      <p:sp>
        <p:nvSpPr>
          <p:cNvPr id="13" name="TextBox 12"/>
          <p:cNvSpPr txBox="1"/>
          <p:nvPr/>
        </p:nvSpPr>
        <p:spPr>
          <a:xfrm>
            <a:off x="401054" y="1038897"/>
            <a:ext cx="5293894" cy="2862322"/>
          </a:xfrm>
          <a:prstGeom prst="rect">
            <a:avLst/>
          </a:prstGeom>
          <a:noFill/>
        </p:spPr>
        <p:txBody>
          <a:bodyPr wrap="square" rtlCol="0">
            <a:spAutoFit/>
          </a:bodyPr>
          <a:lstStyle/>
          <a:p>
            <a:pPr marL="285750" lvl="0" indent="-285750">
              <a:buFont typeface="Wingdings" panose="05000000000000000000" pitchFamily="2" charset="2"/>
              <a:buChar char="Ø"/>
            </a:pPr>
            <a:r>
              <a:rPr lang="ro-RO" sz="2000" dirty="0">
                <a:solidFill>
                  <a:srgbClr val="C7A872"/>
                </a:solidFill>
                <a:latin typeface="Bradley Hand ITC" panose="03070402050302030203" pitchFamily="66" charset="0"/>
              </a:rPr>
              <a:t>https://fr.wikipedia.org/wiki/Cosm%C3%A9tique</a:t>
            </a:r>
            <a:endParaRPr lang="en-US" sz="2000" dirty="0">
              <a:solidFill>
                <a:srgbClr val="C7A872"/>
              </a:solidFill>
              <a:latin typeface="Bradley Hand ITC" panose="03070402050302030203" pitchFamily="66" charset="0"/>
            </a:endParaRPr>
          </a:p>
          <a:p>
            <a:pPr marL="285750" lvl="0" indent="-285750">
              <a:buFont typeface="Wingdings" panose="05000000000000000000" pitchFamily="2" charset="2"/>
              <a:buChar char="Ø"/>
            </a:pPr>
            <a:r>
              <a:rPr lang="ro-RO" sz="2000" dirty="0">
                <a:solidFill>
                  <a:srgbClr val="C7A872"/>
                </a:solidFill>
                <a:latin typeface="Bradley Hand ITC" panose="03070402050302030203" pitchFamily="66" charset="0"/>
              </a:rPr>
              <a:t>https://asteres.fr/etude/leconomie-des-cosmetiques-innovation-dynamisme-territorial-et-rayonnement-mondial/</a:t>
            </a:r>
            <a:endParaRPr lang="en-US" sz="2000" dirty="0">
              <a:solidFill>
                <a:srgbClr val="C7A872"/>
              </a:solidFill>
              <a:latin typeface="Bradley Hand ITC" panose="03070402050302030203" pitchFamily="66" charset="0"/>
            </a:endParaRPr>
          </a:p>
          <a:p>
            <a:pPr marL="285750" lvl="0" indent="-285750">
              <a:buFont typeface="Wingdings" panose="05000000000000000000" pitchFamily="2" charset="2"/>
              <a:buChar char="Ø"/>
            </a:pPr>
            <a:r>
              <a:rPr lang="ro-RO" sz="2000" dirty="0">
                <a:solidFill>
                  <a:srgbClr val="C7A872"/>
                </a:solidFill>
                <a:latin typeface="Bradley Hand ITC" panose="03070402050302030203" pitchFamily="66" charset="0"/>
              </a:rPr>
              <a:t>https://www.google.com/search?q=photos+cosmetiques&amp;rlz=1C1CHBD_enRO884RO884&amp;oq=photos+cosmetiques&amp;aqs=chrome..69i57.13070j1j4&amp;sourceid=chrome&amp;ie=UTF-8</a:t>
            </a:r>
            <a:endParaRPr lang="en-US" sz="2000" dirty="0">
              <a:solidFill>
                <a:srgbClr val="C7A872"/>
              </a:solidFill>
              <a:latin typeface="Bradley Hand ITC" panose="03070402050302030203"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957391"/>
          </a:xfrm>
          <a:prstGeom prst="rect">
            <a:avLst/>
          </a:prstGeom>
        </p:spPr>
      </p:pic>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675962" y="0"/>
            <a:ext cx="5516038" cy="6957391"/>
          </a:xfrm>
          <a:prstGeom prst="rect">
            <a:avLst/>
          </a:prstGeom>
        </p:spPr>
      </p:pic>
      <p:sp>
        <p:nvSpPr>
          <p:cNvPr id="2" name="Title 1"/>
          <p:cNvSpPr>
            <a:spLocks noGrp="1"/>
          </p:cNvSpPr>
          <p:nvPr>
            <p:ph type="ctrTitle"/>
          </p:nvPr>
        </p:nvSpPr>
        <p:spPr>
          <a:xfrm>
            <a:off x="887896" y="131796"/>
            <a:ext cx="4389604" cy="1655763"/>
          </a:xfrm>
        </p:spPr>
        <p:txBody>
          <a:bodyPr>
            <a:normAutofit fontScale="90000"/>
          </a:bodyPr>
          <a:lstStyle/>
          <a:p>
            <a:r>
              <a:rPr lang="ro-RO" i="1" dirty="0">
                <a:solidFill>
                  <a:srgbClr val="C7A872"/>
                </a:solidFill>
                <a:effectLst>
                  <a:outerShdw blurRad="60007" dist="310007" dir="7680000" sy="30000" kx="1300200" algn="ctr">
                    <a:srgbClr val="000000">
                      <a:alpha val="32000"/>
                    </a:srgbClr>
                  </a:outerShdw>
                </a:effectLst>
                <a:latin typeface="Bradley Hand ITC" panose="03070402050302030203" pitchFamily="66" charset="0"/>
              </a:rPr>
              <a:t>Sommaire</a:t>
            </a:r>
            <a:br>
              <a:rPr lang="en-US" dirty="0">
                <a:latin typeface="Bradley Hand ITC" panose="03070402050302030203" pitchFamily="66" charset="0"/>
              </a:rPr>
            </a:br>
            <a:endParaRPr lang="en-US" dirty="0">
              <a:latin typeface="Bradley Hand ITC" panose="03070402050302030203" pitchFamily="66" charset="0"/>
            </a:endParaRPr>
          </a:p>
        </p:txBody>
      </p:sp>
      <p:sp>
        <p:nvSpPr>
          <p:cNvPr id="3" name="Subtitle 2"/>
          <p:cNvSpPr>
            <a:spLocks noGrp="1"/>
          </p:cNvSpPr>
          <p:nvPr>
            <p:ph type="subTitle" idx="1"/>
          </p:nvPr>
        </p:nvSpPr>
        <p:spPr>
          <a:xfrm>
            <a:off x="371061" y="1311964"/>
            <a:ext cx="5516038" cy="4867241"/>
          </a:xfrm>
        </p:spPr>
        <p:txBody>
          <a:bodyPr>
            <a:normAutofit lnSpcReduction="10000"/>
          </a:bodyPr>
          <a:lstStyle/>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Introduction</a:t>
            </a:r>
            <a:r>
              <a:rPr lang="en-US" b="1" i="1" dirty="0">
                <a:solidFill>
                  <a:srgbClr val="C7A872"/>
                </a:solidFill>
                <a:latin typeface="Bradley Hand ITC" panose="03070402050302030203" pitchFamily="66" charset="0"/>
              </a:rPr>
              <a:t> </a:t>
            </a:r>
            <a:endParaRPr lang="en-US" b="1" i="1"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Chapitre I- </a:t>
            </a:r>
            <a:r>
              <a:rPr lang="ro-RO" sz="1700" i="1" dirty="0">
                <a:solidFill>
                  <a:srgbClr val="C7A872"/>
                </a:solidFill>
                <a:latin typeface="Bradley Hand ITC" panose="03070402050302030203" pitchFamily="66" charset="0"/>
              </a:rPr>
              <a:t>&lt;&lt;</a:t>
            </a:r>
            <a:r>
              <a:rPr lang="ro-RO" dirty="0">
                <a:solidFill>
                  <a:srgbClr val="C7A872"/>
                </a:solidFill>
                <a:latin typeface="Bradley Hand ITC" panose="03070402050302030203" pitchFamily="66" charset="0"/>
              </a:rPr>
              <a:t> Histoire et industrie</a:t>
            </a:r>
            <a:r>
              <a:rPr lang="ro-RO" sz="1700" i="1" dirty="0">
                <a:solidFill>
                  <a:srgbClr val="C7A872"/>
                </a:solidFill>
                <a:latin typeface="Bradley Hand ITC" panose="03070402050302030203" pitchFamily="66" charset="0"/>
              </a:rPr>
              <a:t>&gt;&gt;</a:t>
            </a:r>
            <a:endParaRPr lang="en-US" sz="1700" i="1"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Chapitre II- </a:t>
            </a:r>
            <a:r>
              <a:rPr lang="ro-RO" sz="1700" b="1" i="1" dirty="0">
                <a:solidFill>
                  <a:srgbClr val="C7A872"/>
                </a:solidFill>
                <a:latin typeface="Bradley Hand ITC" panose="03070402050302030203" pitchFamily="66" charset="0"/>
              </a:rPr>
              <a:t>&lt;&lt;</a:t>
            </a:r>
            <a:r>
              <a:rPr lang="ro-RO" dirty="0">
                <a:solidFill>
                  <a:srgbClr val="C7A872"/>
                </a:solidFill>
                <a:latin typeface="Bradley Hand ITC" panose="03070402050302030203" pitchFamily="66" charset="0"/>
              </a:rPr>
              <a:t>Caractéristiques des cosmétiques</a:t>
            </a:r>
            <a:r>
              <a:rPr lang="ro-RO" sz="1700" dirty="0">
                <a:solidFill>
                  <a:srgbClr val="C7A872"/>
                </a:solidFill>
                <a:latin typeface="Bradley Hand ITC" panose="03070402050302030203" pitchFamily="66" charset="0"/>
              </a:rPr>
              <a:t>&gt;&gt;</a:t>
            </a:r>
            <a:endParaRPr lang="en-US" sz="1700" dirty="0">
              <a:solidFill>
                <a:srgbClr val="C7A872"/>
              </a:solidFill>
              <a:latin typeface="Bradley Hand ITC" panose="03070402050302030203" pitchFamily="66" charset="0"/>
            </a:endParaRPr>
          </a:p>
          <a:p>
            <a:pPr algn="l"/>
            <a:r>
              <a:rPr lang="ro-RO" dirty="0">
                <a:solidFill>
                  <a:srgbClr val="C7A872"/>
                </a:solidFill>
                <a:latin typeface="Bradley Hand ITC" panose="03070402050302030203" pitchFamily="66" charset="0"/>
              </a:rPr>
              <a:t>             </a:t>
            </a:r>
            <a:r>
              <a:rPr lang="en-US" dirty="0">
                <a:solidFill>
                  <a:srgbClr val="C7A872"/>
                </a:solidFill>
                <a:latin typeface="Bradley Hand ITC" panose="03070402050302030203" pitchFamily="66" charset="0"/>
              </a:rPr>
              <a:t>    2</a:t>
            </a:r>
            <a:r>
              <a:rPr lang="ro-RO" dirty="0">
                <a:solidFill>
                  <a:srgbClr val="C7A872"/>
                </a:solidFill>
                <a:latin typeface="Bradley Hand ITC" panose="03070402050302030203" pitchFamily="66" charset="0"/>
              </a:rPr>
              <a:t>.1 Cosmétiques naturels</a:t>
            </a:r>
            <a:endParaRPr lang="en-US"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Chapitre III</a:t>
            </a:r>
            <a:r>
              <a:rPr lang="ro-RO" dirty="0">
                <a:solidFill>
                  <a:srgbClr val="C7A872"/>
                </a:solidFill>
                <a:latin typeface="Bradley Hand ITC" panose="03070402050302030203" pitchFamily="66" charset="0"/>
              </a:rPr>
              <a:t>- </a:t>
            </a:r>
            <a:r>
              <a:rPr lang="ro-RO" sz="1700" dirty="0">
                <a:solidFill>
                  <a:srgbClr val="C7A872"/>
                </a:solidFill>
                <a:latin typeface="Bradley Hand ITC" panose="03070402050302030203" pitchFamily="66" charset="0"/>
              </a:rPr>
              <a:t>&lt;&lt;</a:t>
            </a:r>
            <a:r>
              <a:rPr lang="ro-RO" dirty="0">
                <a:solidFill>
                  <a:srgbClr val="C7A872"/>
                </a:solidFill>
                <a:latin typeface="Bradley Hand ITC" panose="03070402050302030203" pitchFamily="66" charset="0"/>
              </a:rPr>
              <a:t>Ce sont des cosmétiques</a:t>
            </a:r>
            <a:r>
              <a:rPr lang="ro-RO" sz="1700" dirty="0">
                <a:solidFill>
                  <a:srgbClr val="C7A872"/>
                </a:solidFill>
                <a:latin typeface="Bradley Hand ITC" panose="03070402050302030203" pitchFamily="66" charset="0"/>
              </a:rPr>
              <a:t>&gt;&gt;</a:t>
            </a:r>
            <a:endParaRPr lang="en-US" sz="1700"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Chapitre IV- </a:t>
            </a:r>
            <a:r>
              <a:rPr lang="ro-RO" sz="1700" dirty="0">
                <a:solidFill>
                  <a:srgbClr val="C7A872"/>
                </a:solidFill>
                <a:latin typeface="Bradley Hand ITC" panose="03070402050302030203" pitchFamily="66" charset="0"/>
              </a:rPr>
              <a:t>&lt;&lt;</a:t>
            </a:r>
            <a:r>
              <a:rPr lang="ro-RO" dirty="0">
                <a:solidFill>
                  <a:srgbClr val="C7A872"/>
                </a:solidFill>
                <a:latin typeface="Bradley Hand ITC" panose="03070402050302030203" pitchFamily="66" charset="0"/>
              </a:rPr>
              <a:t>L’économie des cosmétiques: innovation, dynamisme territorial et rayonnement mondial</a:t>
            </a:r>
            <a:r>
              <a:rPr lang="ro-RO" sz="1600" dirty="0">
                <a:solidFill>
                  <a:srgbClr val="C7A872"/>
                </a:solidFill>
                <a:latin typeface="Bradley Hand ITC" panose="03070402050302030203" pitchFamily="66" charset="0"/>
              </a:rPr>
              <a:t>&gt;&gt;</a:t>
            </a:r>
            <a:endParaRPr lang="en-US" sz="1600"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Conclusion</a:t>
            </a:r>
            <a:endParaRPr lang="en-US"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b="1" i="1" dirty="0">
                <a:solidFill>
                  <a:srgbClr val="C7A872"/>
                </a:solidFill>
                <a:latin typeface="Bradley Hand ITC" panose="03070402050302030203" pitchFamily="66" charset="0"/>
              </a:rPr>
              <a:t>Sitographie</a:t>
            </a:r>
            <a:endParaRPr lang="en-US" dirty="0">
              <a:solidFill>
                <a:srgbClr val="C7A872"/>
              </a:solidFill>
              <a:latin typeface="Bradley Hand ITC" panose="03070402050302030203"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304800" y="434096"/>
            <a:ext cx="5367130" cy="983887"/>
          </a:xfrm>
        </p:spPr>
        <p:txBody>
          <a:bodyPr>
            <a:normAutofit fontScale="90000"/>
          </a:bodyPr>
          <a:lstStyle/>
          <a:p>
            <a:r>
              <a:rPr lang="ro-RO" sz="4900" b="1" i="1" dirty="0">
                <a:solidFill>
                  <a:srgbClr val="C7A872"/>
                </a:solidFill>
                <a:latin typeface="Bradley Hand ITC" panose="03070402050302030203" pitchFamily="66" charset="0"/>
              </a:rPr>
              <a:t>Introduction</a:t>
            </a:r>
            <a:r>
              <a:rPr lang="en-US" sz="4900" b="1" i="1" dirty="0">
                <a:solidFill>
                  <a:srgbClr val="C7A872"/>
                </a:solidFill>
                <a:latin typeface="Bradley Hand ITC" panose="03070402050302030203" pitchFamily="66" charset="0"/>
              </a:rPr>
              <a:t> </a:t>
            </a:r>
            <a:br>
              <a:rPr lang="en-US" b="1" i="1" dirty="0">
                <a:solidFill>
                  <a:srgbClr val="C7A872"/>
                </a:solidFill>
                <a:latin typeface="Bradley Hand ITC" panose="03070402050302030203" pitchFamily="66" charset="0"/>
              </a:rPr>
            </a:br>
            <a:endParaRPr lang="en-US" dirty="0"/>
          </a:p>
        </p:txBody>
      </p:sp>
      <p:sp>
        <p:nvSpPr>
          <p:cNvPr id="3" name="Subtitle 2"/>
          <p:cNvSpPr>
            <a:spLocks noGrp="1"/>
          </p:cNvSpPr>
          <p:nvPr>
            <p:ph type="subTitle" idx="1"/>
          </p:nvPr>
        </p:nvSpPr>
        <p:spPr>
          <a:xfrm>
            <a:off x="99391" y="755374"/>
            <a:ext cx="5572539" cy="5802839"/>
          </a:xfrm>
        </p:spPr>
        <p:txBody>
          <a:bodyPr/>
          <a:lstStyle/>
          <a:p>
            <a:pPr algn="l"/>
            <a:r>
              <a:rPr lang="en-US" dirty="0">
                <a:solidFill>
                  <a:srgbClr val="C7A872"/>
                </a:solidFill>
                <a:latin typeface="Bradley Hand ITC" panose="03070402050302030203" pitchFamily="66" charset="0"/>
              </a:rPr>
              <a:t>	</a:t>
            </a:r>
            <a:r>
              <a:rPr lang="en-US" sz="2000" dirty="0" err="1">
                <a:solidFill>
                  <a:srgbClr val="C7A872"/>
                </a:solidFill>
                <a:latin typeface="Bradley Hand ITC" panose="03070402050302030203" pitchFamily="66" charset="0"/>
              </a:rPr>
              <a:t>J’ai</a:t>
            </a:r>
            <a:r>
              <a:rPr lang="en-US" sz="2000" dirty="0">
                <a:solidFill>
                  <a:srgbClr val="C7A872"/>
                </a:solidFill>
                <a:latin typeface="Bradley Hand ITC" panose="03070402050302030203" pitchFamily="66" charset="0"/>
              </a:rPr>
              <a:t> </a:t>
            </a:r>
            <a:r>
              <a:rPr lang="en-US" sz="2000" dirty="0" err="1">
                <a:solidFill>
                  <a:srgbClr val="C7A872"/>
                </a:solidFill>
                <a:latin typeface="Bradley Hand ITC" panose="03070402050302030203" pitchFamily="66" charset="0"/>
              </a:rPr>
              <a:t>choisi</a:t>
            </a:r>
            <a:r>
              <a:rPr lang="en-US" sz="2000" dirty="0">
                <a:solidFill>
                  <a:srgbClr val="C7A872"/>
                </a:solidFill>
                <a:latin typeface="Bradley Hand ITC" panose="03070402050302030203" pitchFamily="66" charset="0"/>
              </a:rPr>
              <a:t> </a:t>
            </a:r>
            <a:r>
              <a:rPr lang="en-US" sz="2000" dirty="0" err="1">
                <a:solidFill>
                  <a:srgbClr val="C7A872"/>
                </a:solidFill>
                <a:latin typeface="Bradley Hand ITC" panose="03070402050302030203" pitchFamily="66" charset="0"/>
              </a:rPr>
              <a:t>cette</a:t>
            </a:r>
            <a:r>
              <a:rPr lang="en-US" sz="2000" dirty="0">
                <a:solidFill>
                  <a:srgbClr val="C7A872"/>
                </a:solidFill>
                <a:latin typeface="Bradley Hand ITC" panose="03070402050302030203" pitchFamily="66" charset="0"/>
              </a:rPr>
              <a:t> </a:t>
            </a:r>
            <a:r>
              <a:rPr lang="ro-RO" sz="2000" dirty="0">
                <a:solidFill>
                  <a:srgbClr val="C7A872"/>
                </a:solidFill>
                <a:latin typeface="Bradley Hand ITC" panose="03070402050302030203" pitchFamily="66" charset="0"/>
              </a:rPr>
              <a:t>theme</a:t>
            </a:r>
            <a:r>
              <a:rPr lang="en-US" sz="2000" dirty="0">
                <a:solidFill>
                  <a:srgbClr val="C7A872"/>
                </a:solidFill>
                <a:latin typeface="Bradley Hand ITC" panose="03070402050302030203" pitchFamily="66" charset="0"/>
              </a:rPr>
              <a:t> </a:t>
            </a:r>
            <a:r>
              <a:rPr lang="en-US" sz="2000" dirty="0" err="1">
                <a:solidFill>
                  <a:srgbClr val="C7A872"/>
                </a:solidFill>
                <a:latin typeface="Bradley Hand ITC" panose="03070402050302030203" pitchFamily="66" charset="0"/>
              </a:rPr>
              <a:t>parce</a:t>
            </a:r>
            <a:r>
              <a:rPr lang="en-US" sz="2000" dirty="0">
                <a:solidFill>
                  <a:srgbClr val="C7A872"/>
                </a:solidFill>
                <a:latin typeface="Bradley Hand ITC" panose="03070402050302030203" pitchFamily="66" charset="0"/>
              </a:rPr>
              <a:t> que</a:t>
            </a:r>
            <a:r>
              <a:rPr lang="ro-RO" sz="2000" dirty="0">
                <a:solidFill>
                  <a:srgbClr val="C7A872"/>
                </a:solidFill>
                <a:latin typeface="Bradley Hand ITC" panose="03070402050302030203" pitchFamily="66" charset="0"/>
              </a:rPr>
              <a:t> est attrayant pour les ados et pour moi aussi, surtout parce que je suis une fille et je considére que les femmes doivent être toujours mises à quatre épingles.</a:t>
            </a:r>
            <a:r>
              <a:rPr lang="ro-RO" sz="2000" dirty="0">
                <a:latin typeface="Bradley Hand ITC" panose="03070402050302030203" pitchFamily="66" charset="0"/>
              </a:rPr>
              <a:t> </a:t>
            </a:r>
            <a:r>
              <a:rPr lang="ro-RO" sz="2000" dirty="0">
                <a:solidFill>
                  <a:srgbClr val="C7A872"/>
                </a:solidFill>
                <a:latin typeface="Bradley Hand ITC" panose="03070402050302030203" pitchFamily="66" charset="0"/>
              </a:rPr>
              <a:t>Un cosmétique est une substance ou un mélange destiné à être mis en contact avec diverses parties superficielles du corps humain, notamment l'épiderme, les systèmes pileux et capillaires, les ongles, les lèvres, la poitrine et les dents, en vue, exclusivement ou principalement, de les nettoyer, protéger, parfumer, maintenir en bon état, de modifier leur aspect ou d'en « corriger » l'odeur. </a:t>
            </a:r>
            <a:endParaRPr lang="en-US" sz="2000" dirty="0">
              <a:solidFill>
                <a:srgbClr val="C7A872"/>
              </a:solidFill>
              <a:latin typeface="Bradley Hand ITC" panose="03070402050302030203" pitchFamily="66"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12192000" cy="6858000"/>
          </a:xfrm>
        </p:spPr>
      </p:pic>
      <p:sp>
        <p:nvSpPr>
          <p:cNvPr id="2" name="Title 1"/>
          <p:cNvSpPr>
            <a:spLocks noGrp="1"/>
          </p:cNvSpPr>
          <p:nvPr>
            <p:ph type="title"/>
          </p:nvPr>
        </p:nvSpPr>
        <p:spPr>
          <a:xfrm>
            <a:off x="132523" y="441172"/>
            <a:ext cx="6149008" cy="602284"/>
          </a:xfrm>
        </p:spPr>
        <p:txBody>
          <a:bodyPr>
            <a:normAutofit fontScale="90000"/>
          </a:bodyPr>
          <a:lstStyle/>
          <a:p>
            <a:r>
              <a:rPr lang="ro-RO" sz="3600" b="1" dirty="0">
                <a:solidFill>
                  <a:srgbClr val="C7A872"/>
                </a:solidFill>
                <a:latin typeface="Bradley Hand ITC" panose="03070402050302030203" pitchFamily="66" charset="0"/>
              </a:rPr>
              <a:t>Chapitre I</a:t>
            </a:r>
            <a:r>
              <a:rPr lang="en-US" sz="3600" b="1" dirty="0">
                <a:solidFill>
                  <a:srgbClr val="C7A872"/>
                </a:solidFill>
                <a:latin typeface="Bradley Hand ITC" panose="03070402050302030203" pitchFamily="66" charset="0"/>
              </a:rPr>
              <a:t> </a:t>
            </a:r>
            <a:r>
              <a:rPr lang="ro-RO" sz="3600" b="1" dirty="0">
                <a:solidFill>
                  <a:srgbClr val="C7A872"/>
                </a:solidFill>
                <a:latin typeface="Bradley Hand ITC" panose="03070402050302030203" pitchFamily="66" charset="0"/>
              </a:rPr>
              <a:t>- Histoire et industrie</a:t>
            </a:r>
            <a:br>
              <a:rPr lang="en-US" sz="3600" b="1" i="1" dirty="0">
                <a:solidFill>
                  <a:srgbClr val="C7A872"/>
                </a:solidFill>
                <a:latin typeface="Bradley Hand ITC" panose="03070402050302030203" pitchFamily="66" charset="0"/>
              </a:rPr>
            </a:br>
            <a:endParaRPr lang="en-US" dirty="0"/>
          </a:p>
        </p:txBody>
      </p:sp>
      <p:sp>
        <p:nvSpPr>
          <p:cNvPr id="10" name="TextBox 9"/>
          <p:cNvSpPr txBox="1"/>
          <p:nvPr/>
        </p:nvSpPr>
        <p:spPr>
          <a:xfrm>
            <a:off x="132523" y="1147004"/>
            <a:ext cx="5367131" cy="3170099"/>
          </a:xfrm>
          <a:prstGeom prst="rect">
            <a:avLst/>
          </a:prstGeom>
          <a:noFill/>
        </p:spPr>
        <p:txBody>
          <a:bodyPr wrap="square" rtlCol="0">
            <a:spAutoFit/>
          </a:bodyPr>
          <a:lstStyle/>
          <a:p>
            <a:r>
              <a:rPr lang="en-US" sz="1900" dirty="0">
                <a:solidFill>
                  <a:srgbClr val="C7A872"/>
                </a:solidFill>
                <a:latin typeface="Bradley Hand ITC" panose="03070402050302030203" pitchFamily="66" charset="0"/>
              </a:rPr>
              <a:t>	</a:t>
            </a:r>
            <a:r>
              <a:rPr lang="ro-RO" sz="2000" dirty="0">
                <a:solidFill>
                  <a:srgbClr val="C7A872"/>
                </a:solidFill>
                <a:latin typeface="Bradley Hand ITC" panose="03070402050302030203" pitchFamily="66" charset="0"/>
              </a:rPr>
              <a:t>Pour comprendre l'industrie telle qu'elle est aujourd'hui il faut comprendre comment celle-ci s'est développée.</a:t>
            </a:r>
            <a:endParaRPr lang="en-US" sz="2000" dirty="0">
              <a:solidFill>
                <a:srgbClr val="C7A872"/>
              </a:solidFill>
              <a:latin typeface="Bradley Hand ITC" panose="03070402050302030203" pitchFamily="66" charset="0"/>
            </a:endParaRPr>
          </a:p>
          <a:p>
            <a:r>
              <a:rPr lang="en-US" sz="2000" dirty="0">
                <a:solidFill>
                  <a:srgbClr val="C7A872"/>
                </a:solidFill>
                <a:latin typeface="Bradley Hand ITC" panose="03070402050302030203" pitchFamily="66" charset="0"/>
              </a:rPr>
              <a:t>	</a:t>
            </a:r>
            <a:r>
              <a:rPr lang="ro-RO" sz="2000" dirty="0">
                <a:solidFill>
                  <a:srgbClr val="C7A872"/>
                </a:solidFill>
                <a:latin typeface="Bradley Hand ITC" panose="03070402050302030203" pitchFamily="66" charset="0"/>
              </a:rPr>
              <a:t>La vente de cosmétique, comme dit précédemment, croît depuis l'époque antique. De cette époque au XVIII</a:t>
            </a:r>
            <a:r>
              <a:rPr lang="ro-RO" sz="2000" baseline="30000" dirty="0">
                <a:solidFill>
                  <a:srgbClr val="C7A872"/>
                </a:solidFill>
                <a:latin typeface="Bradley Hand ITC" panose="03070402050302030203" pitchFamily="66" charset="0"/>
              </a:rPr>
              <a:t>e </a:t>
            </a:r>
            <a:r>
              <a:rPr lang="ro-RO" sz="2000" dirty="0">
                <a:solidFill>
                  <a:srgbClr val="C7A872"/>
                </a:solidFill>
                <a:latin typeface="Bradley Hand ITC" panose="03070402050302030203" pitchFamily="66" charset="0"/>
              </a:rPr>
              <a:t>siècle, la vente de produit se faisait principalement en boutiques et pharmacies. Ces produits étaient considérés comme des produits de luxe et des produits améliorant l'hygiène.</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16"/>
          <p:cNvSpPr/>
          <p:nvPr/>
        </p:nvSpPr>
        <p:spPr>
          <a:xfrm>
            <a:off x="45132" y="252588"/>
            <a:ext cx="6096000" cy="6061275"/>
          </a:xfrm>
          <a:prstGeom prst="rect">
            <a:avLst/>
          </a:prstGeom>
        </p:spPr>
        <p:txBody>
          <a:bodyPr>
            <a:spAutoFit/>
          </a:bodyPr>
          <a:lstStyle/>
          <a:p>
            <a:pPr indent="457200" algn="just">
              <a:lnSpc>
                <a:spcPct val="150000"/>
              </a:lnSpc>
              <a:spcAft>
                <a:spcPts val="800"/>
              </a:spcAft>
            </a:pPr>
            <a:r>
              <a:rPr lang="ro-RO" b="1"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En 2019, les 10 entreprises qui dominent1 le marché de la beauté sont :</a:t>
            </a:r>
            <a:endParaRPr lang="en-US" b="1"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L'Oréal</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Unilever</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Procter &amp; Gamble</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Colgate-Palmolive</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Estée Lauder</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Johnson &amp; Johnson</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Shiseido</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Avon Products</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Beiersdorf</a:t>
            </a:r>
            <a:endPar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endParaRPr>
          </a:p>
          <a:p>
            <a:pPr marL="342900" indent="-342900" algn="just">
              <a:lnSpc>
                <a:spcPct val="150000"/>
              </a:lnSpc>
              <a:spcAft>
                <a:spcPts val="800"/>
              </a:spcAft>
              <a:buFont typeface="+mj-lt"/>
              <a:buAutoNum type="arabicPeriod"/>
            </a:pPr>
            <a:r>
              <a:rPr lang="en-US" dirty="0">
                <a:solidFill>
                  <a:srgbClr val="C7A872"/>
                </a:solidFill>
                <a:latin typeface="Bradley Hand ITC" panose="03070402050302030203" pitchFamily="66" charset="0"/>
                <a:ea typeface="Calibri" panose="020F0502020204030204" pitchFamily="34" charset="0"/>
                <a:cs typeface="Times New Roman" panose="02020603050405020304" pitchFamily="18" charset="0"/>
              </a:rPr>
              <a:t>Kao Corporation</a:t>
            </a:r>
            <a:endParaRPr lang="en-US" dirty="0">
              <a:solidFill>
                <a:srgbClr val="C7A872"/>
              </a:solidFill>
              <a:effectLst/>
              <a:latin typeface="Bradley Hand ITC" panose="03070402050302030203" pitchFamily="66" charset="0"/>
              <a:ea typeface="Calibri" panose="020F0502020204030204" pitchFamily="34" charset="0"/>
              <a:cs typeface="Times New Roman" panose="02020603050405020304" pitchFamily="18"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114069" y="-692853"/>
            <a:ext cx="3385079" cy="4770783"/>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35660" y="2601661"/>
            <a:ext cx="3533175" cy="49795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12192000" cy="6866449"/>
          </a:xfrm>
        </p:spPr>
      </p:pic>
      <p:sp>
        <p:nvSpPr>
          <p:cNvPr id="2" name="Title 1"/>
          <p:cNvSpPr>
            <a:spLocks noGrp="1"/>
          </p:cNvSpPr>
          <p:nvPr>
            <p:ph type="title"/>
          </p:nvPr>
        </p:nvSpPr>
        <p:spPr>
          <a:xfrm>
            <a:off x="69166" y="266581"/>
            <a:ext cx="6026834" cy="633681"/>
          </a:xfrm>
        </p:spPr>
        <p:txBody>
          <a:bodyPr>
            <a:normAutofit/>
          </a:bodyPr>
          <a:lstStyle/>
          <a:p>
            <a:r>
              <a:rPr lang="en-US" sz="2400" b="1" i="1" dirty="0" err="1">
                <a:solidFill>
                  <a:srgbClr val="C7A872"/>
                </a:solidFill>
                <a:latin typeface="Bradley Hand ITC" panose="03070402050302030203" pitchFamily="66" charset="0"/>
              </a:rPr>
              <a:t>Chapitre</a:t>
            </a:r>
            <a:r>
              <a:rPr lang="en-US" sz="2400" b="1" i="1" dirty="0">
                <a:solidFill>
                  <a:srgbClr val="C7A872"/>
                </a:solidFill>
                <a:latin typeface="Bradley Hand ITC" panose="03070402050302030203" pitchFamily="66" charset="0"/>
              </a:rPr>
              <a:t> II-</a:t>
            </a:r>
            <a:r>
              <a:rPr lang="ro-RO" sz="2400" b="1" i="1" dirty="0">
                <a:solidFill>
                  <a:srgbClr val="C7A872"/>
                </a:solidFill>
                <a:latin typeface="Bradley Hand ITC" panose="03070402050302030203" pitchFamily="66" charset="0"/>
              </a:rPr>
              <a:t>Caractéristiques des cosmétiques</a:t>
            </a:r>
            <a:endParaRPr lang="en-US" sz="2400" b="1" i="1" dirty="0">
              <a:solidFill>
                <a:srgbClr val="C7A872"/>
              </a:solidFill>
              <a:latin typeface="Bradley Hand ITC" panose="03070402050302030203" pitchFamily="66" charset="0"/>
            </a:endParaRPr>
          </a:p>
        </p:txBody>
      </p:sp>
      <p:sp>
        <p:nvSpPr>
          <p:cNvPr id="7" name="TextBox 6"/>
          <p:cNvSpPr txBox="1"/>
          <p:nvPr/>
        </p:nvSpPr>
        <p:spPr>
          <a:xfrm>
            <a:off x="211015" y="1166842"/>
            <a:ext cx="5472333" cy="3447098"/>
          </a:xfrm>
          <a:prstGeom prst="rect">
            <a:avLst/>
          </a:prstGeom>
          <a:noFill/>
        </p:spPr>
        <p:txBody>
          <a:bodyPr wrap="square" rtlCol="0">
            <a:spAutoFit/>
          </a:bodyPr>
          <a:lstStyle/>
          <a:p>
            <a:r>
              <a:rPr lang="en-US" dirty="0">
                <a:solidFill>
                  <a:srgbClr val="C7A872"/>
                </a:solidFill>
                <a:latin typeface="Bradley Hand ITC" panose="03070402050302030203" pitchFamily="66" charset="0"/>
              </a:rPr>
              <a:t>	</a:t>
            </a:r>
            <a:r>
              <a:rPr lang="ro-RO" sz="2000" dirty="0">
                <a:solidFill>
                  <a:srgbClr val="C7A872"/>
                </a:solidFill>
                <a:latin typeface="Bradley Hand ITC" panose="03070402050302030203" pitchFamily="66" charset="0"/>
              </a:rPr>
              <a:t>Quelles que soient leurs formes (crèmes, gels, émulsion, etc.), les cosmétiques ont généralement tous la même structure :</a:t>
            </a:r>
            <a:endParaRPr lang="en-US" sz="2000" dirty="0">
              <a:solidFill>
                <a:srgbClr val="C7A872"/>
              </a:solidFill>
              <a:latin typeface="Bradley Hand ITC" panose="03070402050302030203" pitchFamily="66" charset="0"/>
            </a:endParaRPr>
          </a:p>
          <a:p>
            <a:pPr marL="285750" lvl="0" indent="-285750">
              <a:buFont typeface="Wingdings" panose="05000000000000000000" pitchFamily="2" charset="2"/>
              <a:buChar char="Ø"/>
            </a:pPr>
            <a:r>
              <a:rPr lang="ro-RO" sz="2000" dirty="0">
                <a:solidFill>
                  <a:srgbClr val="C7A872"/>
                </a:solidFill>
                <a:latin typeface="Bradley Hand ITC" panose="03070402050302030203" pitchFamily="66" charset="0"/>
              </a:rPr>
              <a:t>un ou plusieurs principes actifs : substances actives qui assurent l'efficacité du produit. Le terme principe actif est couramment utilisé même si l'expression principe actif est normalement réservée aux médicaments.</a:t>
            </a:r>
            <a:endParaRPr lang="en-US" sz="2000" dirty="0">
              <a:solidFill>
                <a:srgbClr val="C7A872"/>
              </a:solidFill>
              <a:latin typeface="Bradley Hand ITC" panose="03070402050302030203" pitchFamily="66" charset="0"/>
            </a:endParaRPr>
          </a:p>
          <a:p>
            <a:pPr marL="285750" lvl="0" indent="-285750">
              <a:buFont typeface="Wingdings" panose="05000000000000000000" pitchFamily="2" charset="2"/>
              <a:buChar char="Ø"/>
            </a:pPr>
            <a:r>
              <a:rPr lang="ro-RO" sz="2000" dirty="0">
                <a:solidFill>
                  <a:srgbClr val="C7A872"/>
                </a:solidFill>
                <a:latin typeface="Bradley Hand ITC" panose="03070402050302030203" pitchFamily="66" charset="0"/>
              </a:rPr>
              <a:t>un excipient chargé de transporter les principes actifs.</a:t>
            </a:r>
            <a:endParaRPr lang="en-US" sz="2000" dirty="0">
              <a:solidFill>
                <a:srgbClr val="C7A872"/>
              </a:solidFill>
              <a:latin typeface="Bradley Hand ITC" panose="03070402050302030203" pitchFamily="66"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0"/>
            <a:ext cx="12192000" cy="6858000"/>
          </a:xfrm>
        </p:spPr>
      </p:pic>
      <p:sp>
        <p:nvSpPr>
          <p:cNvPr id="2" name="Title 1"/>
          <p:cNvSpPr>
            <a:spLocks noGrp="1"/>
          </p:cNvSpPr>
          <p:nvPr>
            <p:ph type="title"/>
          </p:nvPr>
        </p:nvSpPr>
        <p:spPr>
          <a:xfrm>
            <a:off x="1260231" y="140042"/>
            <a:ext cx="3916680" cy="563343"/>
          </a:xfrm>
        </p:spPr>
        <p:txBody>
          <a:bodyPr>
            <a:normAutofit/>
          </a:bodyPr>
          <a:lstStyle/>
          <a:p>
            <a:pPr algn="ctr"/>
            <a:r>
              <a:rPr lang="en-US" sz="2400" b="1" i="1" dirty="0">
                <a:solidFill>
                  <a:srgbClr val="C7A872"/>
                </a:solidFill>
                <a:latin typeface="Bradley Hand ITC" panose="03070402050302030203" pitchFamily="66" charset="0"/>
              </a:rPr>
              <a:t>2.1 </a:t>
            </a:r>
            <a:r>
              <a:rPr lang="ro-RO" sz="2400" b="1" i="1" dirty="0">
                <a:solidFill>
                  <a:srgbClr val="C7A872"/>
                </a:solidFill>
                <a:latin typeface="Bradley Hand ITC" panose="03070402050302030203" pitchFamily="66" charset="0"/>
              </a:rPr>
              <a:t>Cosmétiques naturels</a:t>
            </a:r>
            <a:endParaRPr lang="en-US" sz="2400" b="1" i="1" dirty="0">
              <a:solidFill>
                <a:srgbClr val="C7A872"/>
              </a:solidFill>
              <a:latin typeface="Bradley Hand ITC" panose="03070402050302030203" pitchFamily="66" charset="0"/>
            </a:endParaRPr>
          </a:p>
        </p:txBody>
      </p:sp>
      <p:sp>
        <p:nvSpPr>
          <p:cNvPr id="6" name="TextBox 5"/>
          <p:cNvSpPr txBox="1"/>
          <p:nvPr/>
        </p:nvSpPr>
        <p:spPr>
          <a:xfrm>
            <a:off x="5641144" y="2968283"/>
            <a:ext cx="914400" cy="914400"/>
          </a:xfrm>
          <a:prstGeom prst="rect">
            <a:avLst/>
          </a:prstGeom>
          <a:noFill/>
        </p:spPr>
        <p:txBody>
          <a:bodyPr wrap="square" rtlCol="0">
            <a:spAutoFit/>
          </a:bodyPr>
          <a:lstStyle/>
          <a:p>
            <a:endParaRPr lang="en-US" dirty="0"/>
          </a:p>
        </p:txBody>
      </p:sp>
      <p:sp>
        <p:nvSpPr>
          <p:cNvPr id="7" name="TextBox 6"/>
          <p:cNvSpPr txBox="1"/>
          <p:nvPr/>
        </p:nvSpPr>
        <p:spPr>
          <a:xfrm>
            <a:off x="356382" y="1009893"/>
            <a:ext cx="5472332" cy="2215991"/>
          </a:xfrm>
          <a:prstGeom prst="rect">
            <a:avLst/>
          </a:prstGeom>
          <a:noFill/>
        </p:spPr>
        <p:txBody>
          <a:bodyPr wrap="square" rtlCol="0">
            <a:spAutoFit/>
          </a:bodyPr>
          <a:lstStyle/>
          <a:p>
            <a:r>
              <a:rPr lang="en-US" dirty="0">
                <a:solidFill>
                  <a:srgbClr val="C7A872"/>
                </a:solidFill>
                <a:latin typeface="Bradley Hand ITC" panose="03070402050302030203" pitchFamily="66" charset="0"/>
              </a:rPr>
              <a:t>	</a:t>
            </a:r>
            <a:r>
              <a:rPr lang="ro-RO" sz="2000" dirty="0">
                <a:solidFill>
                  <a:srgbClr val="C7A872"/>
                </a:solidFill>
                <a:latin typeface="Bradley Hand ITC" panose="03070402050302030203" pitchFamily="66" charset="0"/>
              </a:rPr>
              <a:t>Les cosmétiques dits « naturels », sans définition précise, correspondent en général à des formulations exemptes d'ingrédients d'origine pétrochimique. La revendication « naturel » ou la certification « Bio » portent sur l'origine des ingrédients utilisés et leur traçabilité.</a:t>
            </a:r>
            <a:endParaRPr lang="en-US" sz="2000" dirty="0">
              <a:solidFill>
                <a:srgbClr val="C7A872"/>
              </a:solidFill>
              <a:latin typeface="Bradley Hand ITC" panose="03070402050302030203" pitchFamily="66" charset="0"/>
            </a:endParaRPr>
          </a:p>
          <a:p>
            <a:r>
              <a:rPr lang="en-US" dirty="0">
                <a:solidFill>
                  <a:srgbClr val="C7A872"/>
                </a:solidFill>
                <a:latin typeface="Bradley Hand ITC" panose="03070402050302030203" pitchFamily="66" charset="0"/>
              </a:rPr>
              <a:t>	</a:t>
            </a:r>
            <a:endParaRPr lang="en-US" dirty="0">
              <a:solidFill>
                <a:srgbClr val="C7A872"/>
              </a:solidFill>
              <a:latin typeface="Bradley Hand ITC" panose="03070402050302030203" pitchFamily="66"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921" y="3842706"/>
            <a:ext cx="3060823" cy="2295617"/>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p:cNvSpPr>
            <a:spLocks noGrp="1"/>
          </p:cNvSpPr>
          <p:nvPr>
            <p:ph type="ctrTitle"/>
          </p:nvPr>
        </p:nvSpPr>
        <p:spPr>
          <a:xfrm>
            <a:off x="306111" y="-98585"/>
            <a:ext cx="5035825" cy="725896"/>
          </a:xfrm>
        </p:spPr>
        <p:txBody>
          <a:bodyPr>
            <a:normAutofit/>
          </a:bodyPr>
          <a:lstStyle/>
          <a:p>
            <a:pPr algn="l"/>
            <a:r>
              <a:rPr lang="ro-RO" sz="2400" b="1" dirty="0">
                <a:solidFill>
                  <a:srgbClr val="C7A872"/>
                </a:solidFill>
                <a:latin typeface="Bradley Hand ITC" panose="03070402050302030203" pitchFamily="66" charset="0"/>
              </a:rPr>
              <a:t>Chapitre I</a:t>
            </a:r>
            <a:r>
              <a:rPr lang="en-US" sz="2400" b="1" dirty="0">
                <a:solidFill>
                  <a:srgbClr val="C7A872"/>
                </a:solidFill>
                <a:latin typeface="Bradley Hand ITC" panose="03070402050302030203" pitchFamily="66" charset="0"/>
              </a:rPr>
              <a:t>I</a:t>
            </a:r>
            <a:r>
              <a:rPr lang="ro-RO" sz="2400" b="1" dirty="0">
                <a:solidFill>
                  <a:srgbClr val="C7A872"/>
                </a:solidFill>
                <a:latin typeface="Bradley Hand ITC" panose="03070402050302030203" pitchFamily="66" charset="0"/>
              </a:rPr>
              <a:t>I</a:t>
            </a:r>
            <a:r>
              <a:rPr lang="en-US" sz="2400" b="1" dirty="0">
                <a:solidFill>
                  <a:srgbClr val="C7A872"/>
                </a:solidFill>
                <a:latin typeface="Bradley Hand ITC" panose="03070402050302030203" pitchFamily="66" charset="0"/>
              </a:rPr>
              <a:t>-</a:t>
            </a:r>
            <a:r>
              <a:rPr lang="ro-RO" sz="2400" b="1" dirty="0">
                <a:solidFill>
                  <a:srgbClr val="C7A872"/>
                </a:solidFill>
                <a:latin typeface="Bradley Hand ITC" panose="03070402050302030203" pitchFamily="66" charset="0"/>
              </a:rPr>
              <a:t>Ce sont des cosmétiques</a:t>
            </a:r>
            <a:endParaRPr lang="en-US" sz="2400" b="1" dirty="0">
              <a:solidFill>
                <a:srgbClr val="C7A872"/>
              </a:solidFill>
              <a:latin typeface="Bradley Hand ITC" panose="03070402050302030203" pitchFamily="66" charset="0"/>
            </a:endParaRPr>
          </a:p>
        </p:txBody>
      </p:sp>
      <p:sp>
        <p:nvSpPr>
          <p:cNvPr id="3" name="Subtitle 2"/>
          <p:cNvSpPr>
            <a:spLocks noGrp="1"/>
          </p:cNvSpPr>
          <p:nvPr>
            <p:ph type="subTitle" idx="1"/>
          </p:nvPr>
        </p:nvSpPr>
        <p:spPr>
          <a:xfrm>
            <a:off x="136478" y="1254622"/>
            <a:ext cx="5650173" cy="5461601"/>
          </a:xfrm>
        </p:spPr>
        <p:txBody>
          <a:bodyPr/>
          <a:lstStyle/>
          <a:p>
            <a:pPr algn="l"/>
            <a:r>
              <a:rPr lang="en-US" b="1" dirty="0">
                <a:solidFill>
                  <a:srgbClr val="C7A872"/>
                </a:solidFill>
                <a:latin typeface="Bradley Hand ITC" panose="03070402050302030203" pitchFamily="66" charset="0"/>
              </a:rPr>
              <a:t>S</a:t>
            </a:r>
            <a:r>
              <a:rPr lang="ro-RO" b="1" dirty="0">
                <a:solidFill>
                  <a:srgbClr val="C7A872"/>
                </a:solidFill>
                <a:latin typeface="Bradley Hand ITC" panose="03070402050302030203" pitchFamily="66" charset="0"/>
              </a:rPr>
              <a:t>ont des cosmétiques</a:t>
            </a:r>
            <a:r>
              <a:rPr lang="en-US" b="1" dirty="0">
                <a:solidFill>
                  <a:srgbClr val="C7A872"/>
                </a:solidFill>
                <a:latin typeface="Bradley Hand ITC" panose="03070402050302030203" pitchFamily="66" charset="0"/>
              </a:rPr>
              <a:t>:</a:t>
            </a:r>
            <a:endParaRPr lang="en-US" b="1" dirty="0">
              <a:solidFill>
                <a:srgbClr val="C7A872"/>
              </a:solidFill>
              <a:latin typeface="Bradley Hand ITC" panose="03070402050302030203" pitchFamily="66" charset="0"/>
            </a:endParaRPr>
          </a:p>
          <a:p>
            <a:pPr marL="342900" lvl="0" indent="-342900">
              <a:buFont typeface="Wingdings" panose="05000000000000000000" pitchFamily="2" charset="2"/>
              <a:buChar char="Ø"/>
            </a:pPr>
            <a:r>
              <a:rPr lang="ro-RO" sz="2000" dirty="0">
                <a:solidFill>
                  <a:srgbClr val="C7A872"/>
                </a:solidFill>
                <a:latin typeface="Bradley Hand ITC" panose="03070402050302030203" pitchFamily="66" charset="0"/>
              </a:rPr>
              <a:t>Les produits d'hygiène : démaquillant, dentifrice, déodorant, gel douche, gel nettoyant intime, savon, shampoing, bain de bouche</a:t>
            </a:r>
            <a:endParaRPr lang="en-US" sz="2000" dirty="0">
              <a:solidFill>
                <a:srgbClr val="C7A872"/>
              </a:solidFill>
              <a:latin typeface="Bradley Hand ITC" panose="03070402050302030203" pitchFamily="66" charset="0"/>
            </a:endParaRPr>
          </a:p>
          <a:p>
            <a:pPr algn="l"/>
            <a:r>
              <a:rPr lang="en-US" b="1" dirty="0">
                <a:solidFill>
                  <a:srgbClr val="C7A872"/>
                </a:solidFill>
                <a:latin typeface="Bradley Hand ITC" panose="03070402050302030203" pitchFamily="66" charset="0"/>
              </a:rPr>
              <a:t>N</a:t>
            </a:r>
            <a:r>
              <a:rPr lang="ro-RO" b="1" dirty="0">
                <a:solidFill>
                  <a:srgbClr val="C7A872"/>
                </a:solidFill>
                <a:latin typeface="Bradley Hand ITC" panose="03070402050302030203" pitchFamily="66" charset="0"/>
              </a:rPr>
              <a:t>e sont pas des cosmétiques</a:t>
            </a:r>
            <a:r>
              <a:rPr lang="en-US" b="1" dirty="0">
                <a:solidFill>
                  <a:srgbClr val="C7A872"/>
                </a:solidFill>
                <a:latin typeface="Bradley Hand ITC" panose="03070402050302030203" pitchFamily="66" charset="0"/>
              </a:rPr>
              <a:t>:</a:t>
            </a:r>
            <a:endParaRPr lang="en-US" b="1"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r>
              <a:rPr lang="ro-RO" sz="2000" dirty="0">
                <a:solidFill>
                  <a:srgbClr val="C7A872"/>
                </a:solidFill>
                <a:latin typeface="Bradley Hand ITC" panose="03070402050302030203" pitchFamily="66" charset="0"/>
              </a:rPr>
              <a:t>Cosmétique ne soigne pas, ce n'est pas un produit thérapeutique et médicamenteux. Les médicaments doivent obtenir une autorisation de mise sur le marché et prouver leur efficacité par des tests, mais les cosmétiques sont utilisés à des fins superficielles.</a:t>
            </a:r>
            <a:endParaRPr lang="en-US" sz="2000"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endParaRPr lang="en-US" dirty="0">
              <a:solidFill>
                <a:srgbClr val="C7A872"/>
              </a:solidFill>
              <a:latin typeface="Bradley Hand ITC" panose="03070402050302030203" pitchFamily="66" charset="0"/>
            </a:endParaRPr>
          </a:p>
          <a:p>
            <a:pPr marL="342900" indent="-342900" algn="l">
              <a:buFont typeface="Wingdings" panose="05000000000000000000" pitchFamily="2" charset="2"/>
              <a:buChar char="Ø"/>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flipH="1">
            <a:off x="0" y="1"/>
            <a:ext cx="12192000" cy="6857999"/>
          </a:xfrm>
        </p:spPr>
      </p:pic>
      <p:sp>
        <p:nvSpPr>
          <p:cNvPr id="2" name="Title 1"/>
          <p:cNvSpPr>
            <a:spLocks noGrp="1"/>
          </p:cNvSpPr>
          <p:nvPr>
            <p:ph type="title"/>
          </p:nvPr>
        </p:nvSpPr>
        <p:spPr>
          <a:xfrm>
            <a:off x="253219" y="168177"/>
            <a:ext cx="5247249" cy="1325563"/>
          </a:xfrm>
        </p:spPr>
        <p:txBody>
          <a:bodyPr>
            <a:normAutofit/>
          </a:bodyPr>
          <a:lstStyle/>
          <a:p>
            <a:r>
              <a:rPr lang="en-US" sz="2400" b="1" i="1" dirty="0" err="1">
                <a:solidFill>
                  <a:srgbClr val="C7A872"/>
                </a:solidFill>
                <a:latin typeface="Bradley Hand ITC" panose="03070402050302030203" pitchFamily="66" charset="0"/>
              </a:rPr>
              <a:t>Chapitre</a:t>
            </a:r>
            <a:r>
              <a:rPr lang="en-US" sz="2400" b="1" i="1" dirty="0">
                <a:solidFill>
                  <a:srgbClr val="C7A872"/>
                </a:solidFill>
                <a:latin typeface="Bradley Hand ITC" panose="03070402050302030203" pitchFamily="66" charset="0"/>
              </a:rPr>
              <a:t> IV-</a:t>
            </a:r>
            <a:r>
              <a:rPr lang="ro-RO" sz="2400" b="1" i="1" dirty="0">
                <a:latin typeface="Bradley Hand ITC" panose="03070402050302030203" pitchFamily="66" charset="0"/>
              </a:rPr>
              <a:t> </a:t>
            </a:r>
            <a:r>
              <a:rPr lang="ro-RO" sz="2400" b="1" i="1" dirty="0">
                <a:solidFill>
                  <a:srgbClr val="C7A872"/>
                </a:solidFill>
                <a:latin typeface="Bradley Hand ITC" panose="03070402050302030203" pitchFamily="66" charset="0"/>
              </a:rPr>
              <a:t>L’économie des cosmétiques: innovation, dynamisme territorial et rayonnement mondial</a:t>
            </a:r>
            <a:endParaRPr lang="en-US" sz="2400" b="1" i="1" dirty="0">
              <a:solidFill>
                <a:srgbClr val="C7A872"/>
              </a:solidFill>
              <a:latin typeface="Bradley Hand ITC" panose="03070402050302030203" pitchFamily="66" charset="0"/>
            </a:endParaRPr>
          </a:p>
        </p:txBody>
      </p:sp>
      <p:sp>
        <p:nvSpPr>
          <p:cNvPr id="6" name="TextBox 5"/>
          <p:cNvSpPr txBox="1"/>
          <p:nvPr/>
        </p:nvSpPr>
        <p:spPr>
          <a:xfrm>
            <a:off x="5641144" y="2968283"/>
            <a:ext cx="914400" cy="914400"/>
          </a:xfrm>
          <a:prstGeom prst="rect">
            <a:avLst/>
          </a:prstGeom>
          <a:noFill/>
        </p:spPr>
        <p:txBody>
          <a:bodyPr wrap="square" rtlCol="0">
            <a:spAutoFit/>
          </a:bodyPr>
          <a:lstStyle/>
          <a:p>
            <a:endParaRPr lang="en-US" dirty="0"/>
          </a:p>
        </p:txBody>
      </p:sp>
      <p:sp>
        <p:nvSpPr>
          <p:cNvPr id="7" name="TextBox 6"/>
          <p:cNvSpPr txBox="1"/>
          <p:nvPr/>
        </p:nvSpPr>
        <p:spPr>
          <a:xfrm>
            <a:off x="253219" y="1661916"/>
            <a:ext cx="5373858" cy="2136416"/>
          </a:xfrm>
          <a:prstGeom prst="rect">
            <a:avLst/>
          </a:prstGeom>
          <a:noFill/>
        </p:spPr>
        <p:txBody>
          <a:bodyPr wrap="square" rtlCol="0">
            <a:spAutoFit/>
          </a:bodyPr>
          <a:lstStyle/>
          <a:p>
            <a:endParaRPr lang="en-US" dirty="0"/>
          </a:p>
        </p:txBody>
      </p:sp>
      <p:sp>
        <p:nvSpPr>
          <p:cNvPr id="8" name="TextBox 7"/>
          <p:cNvSpPr txBox="1"/>
          <p:nvPr/>
        </p:nvSpPr>
        <p:spPr>
          <a:xfrm>
            <a:off x="126610" y="1689996"/>
            <a:ext cx="5373858" cy="2136416"/>
          </a:xfrm>
          <a:prstGeom prst="rect">
            <a:avLst/>
          </a:prstGeom>
          <a:noFill/>
        </p:spPr>
        <p:txBody>
          <a:bodyPr wrap="square" rtlCol="0">
            <a:spAutoFit/>
          </a:bodyPr>
          <a:lstStyle/>
          <a:p>
            <a:endParaRPr lang="en-US" dirty="0"/>
          </a:p>
        </p:txBody>
      </p:sp>
      <p:sp>
        <p:nvSpPr>
          <p:cNvPr id="9" name="TextBox 8"/>
          <p:cNvSpPr txBox="1"/>
          <p:nvPr/>
        </p:nvSpPr>
        <p:spPr>
          <a:xfrm>
            <a:off x="393895" y="1746267"/>
            <a:ext cx="5373858" cy="2136416"/>
          </a:xfrm>
          <a:prstGeom prst="rect">
            <a:avLst/>
          </a:prstGeom>
          <a:noFill/>
        </p:spPr>
        <p:txBody>
          <a:bodyPr wrap="square" rtlCol="0">
            <a:spAutoFit/>
          </a:bodyPr>
          <a:lstStyle/>
          <a:p>
            <a:endParaRPr lang="en-US" dirty="0"/>
          </a:p>
        </p:txBody>
      </p:sp>
      <p:sp>
        <p:nvSpPr>
          <p:cNvPr id="10" name="TextBox 9"/>
          <p:cNvSpPr txBox="1"/>
          <p:nvPr/>
        </p:nvSpPr>
        <p:spPr>
          <a:xfrm>
            <a:off x="253219" y="1689996"/>
            <a:ext cx="5373858" cy="1938992"/>
          </a:xfrm>
          <a:prstGeom prst="rect">
            <a:avLst/>
          </a:prstGeom>
          <a:noFill/>
        </p:spPr>
        <p:txBody>
          <a:bodyPr wrap="square" rtlCol="0">
            <a:spAutoFit/>
          </a:bodyPr>
          <a:lstStyle/>
          <a:p>
            <a:r>
              <a:rPr lang="en-US" dirty="0">
                <a:solidFill>
                  <a:srgbClr val="C7A872"/>
                </a:solidFill>
                <a:latin typeface="Bradley Hand ITC" panose="03070402050302030203" pitchFamily="66" charset="0"/>
              </a:rPr>
              <a:t>	</a:t>
            </a:r>
            <a:r>
              <a:rPr lang="ro-RO" sz="2000" dirty="0">
                <a:solidFill>
                  <a:srgbClr val="C7A872"/>
                </a:solidFill>
                <a:latin typeface="Bradley Hand ITC" panose="03070402050302030203" pitchFamily="66" charset="0"/>
              </a:rPr>
              <a:t>L’industrie française de la beauté est un facteur de soft power et d’attractivité touristique. La consommation de produits cosmétiques par les touristes étrangers s’élève à 3 milliards € par an soit 20% du chiffre d’affaires France des entreprises</a:t>
            </a:r>
            <a:endParaRPr lang="en-US"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3915</Words>
  <Application>WPS Presentation</Application>
  <PresentationFormat>Widescreen</PresentationFormat>
  <Paragraphs>81</Paragraphs>
  <Slides>12</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SimSun</vt:lpstr>
      <vt:lpstr>Wingdings</vt:lpstr>
      <vt:lpstr>Bradley Hand ITC</vt:lpstr>
      <vt:lpstr>Mongolian Baiti</vt:lpstr>
      <vt:lpstr>Aparajita</vt:lpstr>
      <vt:lpstr>Calibri</vt:lpstr>
      <vt:lpstr>Times New Roman</vt:lpstr>
      <vt:lpstr>Calibri Light</vt:lpstr>
      <vt:lpstr>Microsoft YaHei</vt:lpstr>
      <vt:lpstr/>
      <vt:lpstr>Arial Unicode MS</vt:lpstr>
      <vt:lpstr>Nirmala UI</vt:lpstr>
      <vt:lpstr>Office Theme</vt:lpstr>
      <vt:lpstr>Les couleurs de nos  visages </vt:lpstr>
      <vt:lpstr>Sommaire </vt:lpstr>
      <vt:lpstr>Introduction  </vt:lpstr>
      <vt:lpstr>Chapitre I - Histoire et industrie </vt:lpstr>
      <vt:lpstr>PowerPoint 演示文稿</vt:lpstr>
      <vt:lpstr>Chapitre II-Caractéristiques des cosmétiques</vt:lpstr>
      <vt:lpstr>2.1 Cosmétiques naturels</vt:lpstr>
      <vt:lpstr>Chapitre III-Ce sont des cosmétiques</vt:lpstr>
      <vt:lpstr>Chapitre IV- L’économie des cosmétiques: innovation, dynamisme territorial et rayonnement mondial</vt:lpstr>
      <vt:lpstr>PowerPoint 演示文稿</vt:lpstr>
      <vt:lpstr>Conclusion</vt:lpstr>
      <vt:lpstr>Sitographie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couleurs de nos  visages</dc:title>
  <dc:creator>nelu1</dc:creator>
  <cp:lastModifiedBy>D3LL</cp:lastModifiedBy>
  <cp:revision>33</cp:revision>
  <dcterms:created xsi:type="dcterms:W3CDTF">2020-03-19T12:05:00Z</dcterms:created>
  <dcterms:modified xsi:type="dcterms:W3CDTF">2020-11-11T18:14:17Z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1033-11.2.0.9739</vt:lpwstr>
  </property>
</Properties>
</file>