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4" r:id="rId4"/>
    <p:sldId id="263" r:id="rId5"/>
    <p:sldId id="262" r:id="rId6"/>
    <p:sldId id="265" r:id="rId7"/>
    <p:sldId id="258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32F"/>
    <a:srgbClr val="CC6600"/>
    <a:srgbClr val="C5C5C5"/>
    <a:srgbClr val="00CC00"/>
    <a:srgbClr val="033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7"/>
    <p:restoredTop sz="96882"/>
  </p:normalViewPr>
  <p:slideViewPr>
    <p:cSldViewPr snapToGrid="0" snapToObjects="1">
      <p:cViewPr varScale="1">
        <p:scale>
          <a:sx n="74" d="100"/>
          <a:sy n="74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2EA02-236A-4F57-97B9-4FF18D5081C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72E715E-9B7E-4B4D-AABD-ECFC1173AD24}">
      <dgm:prSet phldrT="[Text]"/>
      <dgm:spPr>
        <a:solidFill>
          <a:srgbClr val="00CC00"/>
        </a:solidFill>
      </dgm:spPr>
      <dgm:t>
        <a:bodyPr/>
        <a:lstStyle/>
        <a:p>
          <a:r>
            <a:rPr lang="ro-RO" dirty="0" smtClean="0">
              <a:solidFill>
                <a:schemeClr val="tx1"/>
              </a:solidFill>
            </a:rPr>
            <a:t>5500</a:t>
          </a:r>
          <a:endParaRPr lang="ro-RO" dirty="0">
            <a:solidFill>
              <a:schemeClr val="tx1"/>
            </a:solidFill>
          </a:endParaRPr>
        </a:p>
      </dgm:t>
    </dgm:pt>
    <dgm:pt modelId="{954ECE63-7641-4555-8FC3-A1F3B8D5FAA3}" type="parTrans" cxnId="{9CC1D8B2-12B4-4AB1-BDAA-53078D796713}">
      <dgm:prSet/>
      <dgm:spPr/>
      <dgm:t>
        <a:bodyPr/>
        <a:lstStyle/>
        <a:p>
          <a:endParaRPr lang="ro-RO"/>
        </a:p>
      </dgm:t>
    </dgm:pt>
    <dgm:pt modelId="{535E6777-F490-493B-B3ED-6F60D6A6857F}" type="sibTrans" cxnId="{9CC1D8B2-12B4-4AB1-BDAA-53078D796713}">
      <dgm:prSet/>
      <dgm:spPr/>
      <dgm:t>
        <a:bodyPr/>
        <a:lstStyle/>
        <a:p>
          <a:endParaRPr lang="ro-RO"/>
        </a:p>
      </dgm:t>
    </dgm:pt>
    <dgm:pt modelId="{A943CD57-92EB-4B81-8364-990250D19067}">
      <dgm:prSet phldrT="[Text]"/>
      <dgm:spPr>
        <a:solidFill>
          <a:srgbClr val="00CC00"/>
        </a:solidFill>
      </dgm:spPr>
      <dgm:t>
        <a:bodyPr/>
        <a:lstStyle/>
        <a:p>
          <a:r>
            <a:rPr lang="ro-RO" dirty="0" smtClean="0">
              <a:solidFill>
                <a:schemeClr val="tx1"/>
              </a:solidFill>
            </a:rPr>
            <a:t>40</a:t>
          </a:r>
          <a:endParaRPr lang="ro-RO" dirty="0">
            <a:solidFill>
              <a:schemeClr val="tx1"/>
            </a:solidFill>
          </a:endParaRPr>
        </a:p>
      </dgm:t>
    </dgm:pt>
    <dgm:pt modelId="{469F8785-61F2-4A3A-9A85-5F7C2D37FE92}" type="parTrans" cxnId="{1352B247-6802-4A5A-A7E2-608BBD21E9AE}">
      <dgm:prSet/>
      <dgm:spPr/>
      <dgm:t>
        <a:bodyPr/>
        <a:lstStyle/>
        <a:p>
          <a:endParaRPr lang="ro-RO"/>
        </a:p>
      </dgm:t>
    </dgm:pt>
    <dgm:pt modelId="{56FAD74D-53D1-4DFB-8D96-0245197D19C1}" type="sibTrans" cxnId="{1352B247-6802-4A5A-A7E2-608BBD21E9AE}">
      <dgm:prSet/>
      <dgm:spPr>
        <a:solidFill>
          <a:srgbClr val="D7832F"/>
        </a:solidFill>
      </dgm:spPr>
      <dgm:t>
        <a:bodyPr/>
        <a:lstStyle/>
        <a:p>
          <a:endParaRPr lang="ro-RO"/>
        </a:p>
      </dgm:t>
    </dgm:pt>
    <dgm:pt modelId="{586767B9-504A-4D3E-8476-D7A2448F6EDF}">
      <dgm:prSet phldrT="[Text]"/>
      <dgm:spPr>
        <a:solidFill>
          <a:srgbClr val="00CC00"/>
        </a:solidFill>
      </dgm:spPr>
      <dgm:t>
        <a:bodyPr/>
        <a:lstStyle/>
        <a:p>
          <a:r>
            <a:rPr lang="ro-RO" dirty="0" smtClean="0">
              <a:solidFill>
                <a:schemeClr val="tx1"/>
              </a:solidFill>
            </a:rPr>
            <a:t>100</a:t>
          </a:r>
          <a:endParaRPr lang="ro-RO" dirty="0">
            <a:solidFill>
              <a:schemeClr val="tx1"/>
            </a:solidFill>
          </a:endParaRPr>
        </a:p>
      </dgm:t>
    </dgm:pt>
    <dgm:pt modelId="{EA1FE8BF-3BF9-481B-9EC1-715A34F02042}" type="parTrans" cxnId="{C73F972E-6289-4171-BE91-AE13735D688A}">
      <dgm:prSet/>
      <dgm:spPr/>
      <dgm:t>
        <a:bodyPr/>
        <a:lstStyle/>
        <a:p>
          <a:endParaRPr lang="ro-RO"/>
        </a:p>
      </dgm:t>
    </dgm:pt>
    <dgm:pt modelId="{57BB39D6-7464-4B3D-8DBA-665A72BE85E9}" type="sibTrans" cxnId="{C73F972E-6289-4171-BE91-AE13735D688A}">
      <dgm:prSet/>
      <dgm:spPr>
        <a:solidFill>
          <a:srgbClr val="D7832F"/>
        </a:solidFill>
      </dgm:spPr>
      <dgm:t>
        <a:bodyPr/>
        <a:lstStyle/>
        <a:p>
          <a:endParaRPr lang="ro-RO"/>
        </a:p>
      </dgm:t>
    </dgm:pt>
    <dgm:pt modelId="{D9FD8FA1-7556-4F75-BDD3-FB47740628FB}">
      <dgm:prSet phldrT="[Text]"/>
      <dgm:spPr>
        <a:solidFill>
          <a:srgbClr val="00CC00"/>
        </a:solidFill>
      </dgm:spPr>
      <dgm:t>
        <a:bodyPr/>
        <a:lstStyle/>
        <a:p>
          <a:r>
            <a:rPr lang="ro-RO" dirty="0" smtClean="0">
              <a:solidFill>
                <a:schemeClr val="tx1"/>
              </a:solidFill>
            </a:rPr>
            <a:t>40</a:t>
          </a:r>
          <a:endParaRPr lang="ro-RO" dirty="0">
            <a:solidFill>
              <a:schemeClr val="tx1"/>
            </a:solidFill>
          </a:endParaRPr>
        </a:p>
      </dgm:t>
    </dgm:pt>
    <dgm:pt modelId="{DF8A3803-5B59-4DA8-A85A-E4BFD1BF2577}" type="parTrans" cxnId="{6B24D55B-17C6-46E5-B069-3C4B56E10BDE}">
      <dgm:prSet/>
      <dgm:spPr/>
      <dgm:t>
        <a:bodyPr/>
        <a:lstStyle/>
        <a:p>
          <a:endParaRPr lang="ro-RO"/>
        </a:p>
      </dgm:t>
    </dgm:pt>
    <dgm:pt modelId="{3B03F1DE-2AE6-4670-AA2E-AAE18C27F9BB}" type="sibTrans" cxnId="{6B24D55B-17C6-46E5-B069-3C4B56E10BDE}">
      <dgm:prSet/>
      <dgm:spPr>
        <a:solidFill>
          <a:srgbClr val="D7832F"/>
        </a:solidFill>
      </dgm:spPr>
      <dgm:t>
        <a:bodyPr/>
        <a:lstStyle/>
        <a:p>
          <a:endParaRPr lang="ro-RO"/>
        </a:p>
      </dgm:t>
    </dgm:pt>
    <dgm:pt modelId="{5EC568FE-24D2-4C18-88B9-B70EA69778E7}">
      <dgm:prSet phldrT="[Text]"/>
      <dgm:spPr>
        <a:solidFill>
          <a:srgbClr val="00CC00"/>
        </a:solidFill>
      </dgm:spPr>
      <dgm:t>
        <a:bodyPr/>
        <a:lstStyle/>
        <a:p>
          <a:r>
            <a:rPr lang="ro-RO" dirty="0" smtClean="0">
              <a:solidFill>
                <a:schemeClr val="tx1"/>
              </a:solidFill>
            </a:rPr>
            <a:t>500</a:t>
          </a:r>
          <a:endParaRPr lang="ro-RO" dirty="0">
            <a:solidFill>
              <a:schemeClr val="tx1"/>
            </a:solidFill>
          </a:endParaRPr>
        </a:p>
      </dgm:t>
    </dgm:pt>
    <dgm:pt modelId="{5CD17A8C-8550-4580-9E73-9D7142EC7929}" type="parTrans" cxnId="{64E1FF16-576E-4191-B8C1-062C01A43AD2}">
      <dgm:prSet/>
      <dgm:spPr/>
      <dgm:t>
        <a:bodyPr/>
        <a:lstStyle/>
        <a:p>
          <a:endParaRPr lang="ro-RO"/>
        </a:p>
      </dgm:t>
    </dgm:pt>
    <dgm:pt modelId="{46E0A5DA-E755-4AD6-BA38-AA8EAB2F92DA}" type="sibTrans" cxnId="{64E1FF16-576E-4191-B8C1-062C01A43AD2}">
      <dgm:prSet/>
      <dgm:spPr>
        <a:solidFill>
          <a:srgbClr val="D7832F"/>
        </a:solidFill>
      </dgm:spPr>
      <dgm:t>
        <a:bodyPr/>
        <a:lstStyle/>
        <a:p>
          <a:endParaRPr lang="ro-RO"/>
        </a:p>
      </dgm:t>
    </dgm:pt>
    <dgm:pt modelId="{989D8773-7C10-41CA-977A-3FE5DF4D5013}" type="pres">
      <dgm:prSet presAssocID="{C212EA02-236A-4F57-97B9-4FF18D5081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56D5B85E-77AC-4662-94FE-3B510BBAE1D5}" type="pres">
      <dgm:prSet presAssocID="{672E715E-9B7E-4B4D-AABD-ECFC1173AD24}" presName="centerShape" presStyleLbl="node0" presStyleIdx="0" presStyleCnt="1"/>
      <dgm:spPr/>
      <dgm:t>
        <a:bodyPr/>
        <a:lstStyle/>
        <a:p>
          <a:endParaRPr lang="ro-RO"/>
        </a:p>
      </dgm:t>
    </dgm:pt>
    <dgm:pt modelId="{68D1B8BE-2BD6-45E8-9F5B-75287827E998}" type="pres">
      <dgm:prSet presAssocID="{A943CD57-92EB-4B81-8364-990250D19067}" presName="node" presStyleLbl="node1" presStyleIdx="0" presStyleCnt="4" custRadScaleRad="100121" custRadScaleInc="-12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0368D3F-DB73-4545-AF6C-9680FECF2610}" type="pres">
      <dgm:prSet presAssocID="{A943CD57-92EB-4B81-8364-990250D19067}" presName="dummy" presStyleCnt="0"/>
      <dgm:spPr/>
    </dgm:pt>
    <dgm:pt modelId="{0C1DB092-FD37-45CA-A6CD-3C85181866CD}" type="pres">
      <dgm:prSet presAssocID="{56FAD74D-53D1-4DFB-8D96-0245197D19C1}" presName="sibTrans" presStyleLbl="sibTrans2D1" presStyleIdx="0" presStyleCnt="4"/>
      <dgm:spPr/>
      <dgm:t>
        <a:bodyPr/>
        <a:lstStyle/>
        <a:p>
          <a:endParaRPr lang="ro-RO"/>
        </a:p>
      </dgm:t>
    </dgm:pt>
    <dgm:pt modelId="{443B3CE4-6678-4E29-8AC2-34BE9CB03CF5}" type="pres">
      <dgm:prSet presAssocID="{586767B9-504A-4D3E-8476-D7A2448F6E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6813082-CD2C-4FAC-84F5-16423E9CC35F}" type="pres">
      <dgm:prSet presAssocID="{586767B9-504A-4D3E-8476-D7A2448F6EDF}" presName="dummy" presStyleCnt="0"/>
      <dgm:spPr/>
    </dgm:pt>
    <dgm:pt modelId="{2111C17A-AABD-43D1-8730-0595CF522FF6}" type="pres">
      <dgm:prSet presAssocID="{57BB39D6-7464-4B3D-8DBA-665A72BE85E9}" presName="sibTrans" presStyleLbl="sibTrans2D1" presStyleIdx="1" presStyleCnt="4"/>
      <dgm:spPr/>
      <dgm:t>
        <a:bodyPr/>
        <a:lstStyle/>
        <a:p>
          <a:endParaRPr lang="ro-RO"/>
        </a:p>
      </dgm:t>
    </dgm:pt>
    <dgm:pt modelId="{7C26E3F6-289F-43CF-9363-25949AB9DAAD}" type="pres">
      <dgm:prSet presAssocID="{D9FD8FA1-7556-4F75-BDD3-FB47740628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4B8966D-A533-4B97-BC0C-A3E769A82B6A}" type="pres">
      <dgm:prSet presAssocID="{D9FD8FA1-7556-4F75-BDD3-FB47740628FB}" presName="dummy" presStyleCnt="0"/>
      <dgm:spPr/>
    </dgm:pt>
    <dgm:pt modelId="{CB6D57BF-593E-44A2-B259-2A70E1A91DDC}" type="pres">
      <dgm:prSet presAssocID="{3B03F1DE-2AE6-4670-AA2E-AAE18C27F9BB}" presName="sibTrans" presStyleLbl="sibTrans2D1" presStyleIdx="2" presStyleCnt="4"/>
      <dgm:spPr/>
      <dgm:t>
        <a:bodyPr/>
        <a:lstStyle/>
        <a:p>
          <a:endParaRPr lang="ro-RO"/>
        </a:p>
      </dgm:t>
    </dgm:pt>
    <dgm:pt modelId="{121BAD1C-E4E0-4A27-AE49-E68AF814839D}" type="pres">
      <dgm:prSet presAssocID="{5EC568FE-24D2-4C18-88B9-B70EA69778E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D5546F8-9E06-4F7F-ABAF-885D07A2BCEE}" type="pres">
      <dgm:prSet presAssocID="{5EC568FE-24D2-4C18-88B9-B70EA69778E7}" presName="dummy" presStyleCnt="0"/>
      <dgm:spPr/>
    </dgm:pt>
    <dgm:pt modelId="{0EB72AFB-D41D-4303-AC24-FD31D8FF7566}" type="pres">
      <dgm:prSet presAssocID="{46E0A5DA-E755-4AD6-BA38-AA8EAB2F92DA}" presName="sibTrans" presStyleLbl="sibTrans2D1" presStyleIdx="3" presStyleCnt="4"/>
      <dgm:spPr/>
      <dgm:t>
        <a:bodyPr/>
        <a:lstStyle/>
        <a:p>
          <a:endParaRPr lang="ro-RO"/>
        </a:p>
      </dgm:t>
    </dgm:pt>
  </dgm:ptLst>
  <dgm:cxnLst>
    <dgm:cxn modelId="{9CC1D8B2-12B4-4AB1-BDAA-53078D796713}" srcId="{C212EA02-236A-4F57-97B9-4FF18D5081C5}" destId="{672E715E-9B7E-4B4D-AABD-ECFC1173AD24}" srcOrd="0" destOrd="0" parTransId="{954ECE63-7641-4555-8FC3-A1F3B8D5FAA3}" sibTransId="{535E6777-F490-493B-B3ED-6F60D6A6857F}"/>
    <dgm:cxn modelId="{2826B567-3808-4804-994F-180A1ED559E7}" type="presOf" srcId="{56FAD74D-53D1-4DFB-8D96-0245197D19C1}" destId="{0C1DB092-FD37-45CA-A6CD-3C85181866CD}" srcOrd="0" destOrd="0" presId="urn:microsoft.com/office/officeart/2005/8/layout/radial6"/>
    <dgm:cxn modelId="{B7AE6221-9906-4A7F-8674-352158614A91}" type="presOf" srcId="{A943CD57-92EB-4B81-8364-990250D19067}" destId="{68D1B8BE-2BD6-45E8-9F5B-75287827E998}" srcOrd="0" destOrd="0" presId="urn:microsoft.com/office/officeart/2005/8/layout/radial6"/>
    <dgm:cxn modelId="{7330A226-BB45-4934-89AF-F8DF5A698821}" type="presOf" srcId="{C212EA02-236A-4F57-97B9-4FF18D5081C5}" destId="{989D8773-7C10-41CA-977A-3FE5DF4D5013}" srcOrd="0" destOrd="0" presId="urn:microsoft.com/office/officeart/2005/8/layout/radial6"/>
    <dgm:cxn modelId="{E42F0C57-F1EB-4A5A-8FB0-B0BFA7CE8F6B}" type="presOf" srcId="{586767B9-504A-4D3E-8476-D7A2448F6EDF}" destId="{443B3CE4-6678-4E29-8AC2-34BE9CB03CF5}" srcOrd="0" destOrd="0" presId="urn:microsoft.com/office/officeart/2005/8/layout/radial6"/>
    <dgm:cxn modelId="{169A9B3C-3A79-4903-A8D4-3554EE177D92}" type="presOf" srcId="{3B03F1DE-2AE6-4670-AA2E-AAE18C27F9BB}" destId="{CB6D57BF-593E-44A2-B259-2A70E1A91DDC}" srcOrd="0" destOrd="0" presId="urn:microsoft.com/office/officeart/2005/8/layout/radial6"/>
    <dgm:cxn modelId="{1352B247-6802-4A5A-A7E2-608BBD21E9AE}" srcId="{672E715E-9B7E-4B4D-AABD-ECFC1173AD24}" destId="{A943CD57-92EB-4B81-8364-990250D19067}" srcOrd="0" destOrd="0" parTransId="{469F8785-61F2-4A3A-9A85-5F7C2D37FE92}" sibTransId="{56FAD74D-53D1-4DFB-8D96-0245197D19C1}"/>
    <dgm:cxn modelId="{6B24D55B-17C6-46E5-B069-3C4B56E10BDE}" srcId="{672E715E-9B7E-4B4D-AABD-ECFC1173AD24}" destId="{D9FD8FA1-7556-4F75-BDD3-FB47740628FB}" srcOrd="2" destOrd="0" parTransId="{DF8A3803-5B59-4DA8-A85A-E4BFD1BF2577}" sibTransId="{3B03F1DE-2AE6-4670-AA2E-AAE18C27F9BB}"/>
    <dgm:cxn modelId="{EE3EC004-DDBF-468D-9E0B-88E2F60496E7}" type="presOf" srcId="{5EC568FE-24D2-4C18-88B9-B70EA69778E7}" destId="{121BAD1C-E4E0-4A27-AE49-E68AF814839D}" srcOrd="0" destOrd="0" presId="urn:microsoft.com/office/officeart/2005/8/layout/radial6"/>
    <dgm:cxn modelId="{1647A049-F9DA-4ABB-A01D-E21C654811CC}" type="presOf" srcId="{46E0A5DA-E755-4AD6-BA38-AA8EAB2F92DA}" destId="{0EB72AFB-D41D-4303-AC24-FD31D8FF7566}" srcOrd="0" destOrd="0" presId="urn:microsoft.com/office/officeart/2005/8/layout/radial6"/>
    <dgm:cxn modelId="{C73F972E-6289-4171-BE91-AE13735D688A}" srcId="{672E715E-9B7E-4B4D-AABD-ECFC1173AD24}" destId="{586767B9-504A-4D3E-8476-D7A2448F6EDF}" srcOrd="1" destOrd="0" parTransId="{EA1FE8BF-3BF9-481B-9EC1-715A34F02042}" sibTransId="{57BB39D6-7464-4B3D-8DBA-665A72BE85E9}"/>
    <dgm:cxn modelId="{BF4AB657-DC67-4B7D-8D79-2E131E50A763}" type="presOf" srcId="{57BB39D6-7464-4B3D-8DBA-665A72BE85E9}" destId="{2111C17A-AABD-43D1-8730-0595CF522FF6}" srcOrd="0" destOrd="0" presId="urn:microsoft.com/office/officeart/2005/8/layout/radial6"/>
    <dgm:cxn modelId="{F120E8C6-4D36-4746-9077-0571B166A021}" type="presOf" srcId="{D9FD8FA1-7556-4F75-BDD3-FB47740628FB}" destId="{7C26E3F6-289F-43CF-9363-25949AB9DAAD}" srcOrd="0" destOrd="0" presId="urn:microsoft.com/office/officeart/2005/8/layout/radial6"/>
    <dgm:cxn modelId="{F83AE917-20FA-4297-B655-144152D00DFF}" type="presOf" srcId="{672E715E-9B7E-4B4D-AABD-ECFC1173AD24}" destId="{56D5B85E-77AC-4662-94FE-3B510BBAE1D5}" srcOrd="0" destOrd="0" presId="urn:microsoft.com/office/officeart/2005/8/layout/radial6"/>
    <dgm:cxn modelId="{64E1FF16-576E-4191-B8C1-062C01A43AD2}" srcId="{672E715E-9B7E-4B4D-AABD-ECFC1173AD24}" destId="{5EC568FE-24D2-4C18-88B9-B70EA69778E7}" srcOrd="3" destOrd="0" parTransId="{5CD17A8C-8550-4580-9E73-9D7142EC7929}" sibTransId="{46E0A5DA-E755-4AD6-BA38-AA8EAB2F92DA}"/>
    <dgm:cxn modelId="{BE18E515-DF6F-4566-9F19-51487F89EC96}" type="presParOf" srcId="{989D8773-7C10-41CA-977A-3FE5DF4D5013}" destId="{56D5B85E-77AC-4662-94FE-3B510BBAE1D5}" srcOrd="0" destOrd="0" presId="urn:microsoft.com/office/officeart/2005/8/layout/radial6"/>
    <dgm:cxn modelId="{D3D79153-D09D-445F-8B4E-709CB9439852}" type="presParOf" srcId="{989D8773-7C10-41CA-977A-3FE5DF4D5013}" destId="{68D1B8BE-2BD6-45E8-9F5B-75287827E998}" srcOrd="1" destOrd="0" presId="urn:microsoft.com/office/officeart/2005/8/layout/radial6"/>
    <dgm:cxn modelId="{D0720B27-AF73-4DC1-B1D4-F46DD85B28BB}" type="presParOf" srcId="{989D8773-7C10-41CA-977A-3FE5DF4D5013}" destId="{40368D3F-DB73-4545-AF6C-9680FECF2610}" srcOrd="2" destOrd="0" presId="urn:microsoft.com/office/officeart/2005/8/layout/radial6"/>
    <dgm:cxn modelId="{75AD5B23-03D0-47A0-B690-E8CFA05275C4}" type="presParOf" srcId="{989D8773-7C10-41CA-977A-3FE5DF4D5013}" destId="{0C1DB092-FD37-45CA-A6CD-3C85181866CD}" srcOrd="3" destOrd="0" presId="urn:microsoft.com/office/officeart/2005/8/layout/radial6"/>
    <dgm:cxn modelId="{588E51E3-28CD-46BA-AE78-68CA61F4395E}" type="presParOf" srcId="{989D8773-7C10-41CA-977A-3FE5DF4D5013}" destId="{443B3CE4-6678-4E29-8AC2-34BE9CB03CF5}" srcOrd="4" destOrd="0" presId="urn:microsoft.com/office/officeart/2005/8/layout/radial6"/>
    <dgm:cxn modelId="{407B34F1-E28D-440E-9B23-623DCE9C64F3}" type="presParOf" srcId="{989D8773-7C10-41CA-977A-3FE5DF4D5013}" destId="{56813082-CD2C-4FAC-84F5-16423E9CC35F}" srcOrd="5" destOrd="0" presId="urn:microsoft.com/office/officeart/2005/8/layout/radial6"/>
    <dgm:cxn modelId="{FFABACB2-ADC8-49F9-8C58-AE228DB45D2A}" type="presParOf" srcId="{989D8773-7C10-41CA-977A-3FE5DF4D5013}" destId="{2111C17A-AABD-43D1-8730-0595CF522FF6}" srcOrd="6" destOrd="0" presId="urn:microsoft.com/office/officeart/2005/8/layout/radial6"/>
    <dgm:cxn modelId="{B197AF80-CB03-45C3-BB65-1A065A27464A}" type="presParOf" srcId="{989D8773-7C10-41CA-977A-3FE5DF4D5013}" destId="{7C26E3F6-289F-43CF-9363-25949AB9DAAD}" srcOrd="7" destOrd="0" presId="urn:microsoft.com/office/officeart/2005/8/layout/radial6"/>
    <dgm:cxn modelId="{D5960E45-6500-46E5-9768-E458439F23D0}" type="presParOf" srcId="{989D8773-7C10-41CA-977A-3FE5DF4D5013}" destId="{E4B8966D-A533-4B97-BC0C-A3E769A82B6A}" srcOrd="8" destOrd="0" presId="urn:microsoft.com/office/officeart/2005/8/layout/radial6"/>
    <dgm:cxn modelId="{213C2B39-EDAE-4551-B376-3097C7E797E0}" type="presParOf" srcId="{989D8773-7C10-41CA-977A-3FE5DF4D5013}" destId="{CB6D57BF-593E-44A2-B259-2A70E1A91DDC}" srcOrd="9" destOrd="0" presId="urn:microsoft.com/office/officeart/2005/8/layout/radial6"/>
    <dgm:cxn modelId="{F080DD56-6065-4B6F-8AFF-187117E735D0}" type="presParOf" srcId="{989D8773-7C10-41CA-977A-3FE5DF4D5013}" destId="{121BAD1C-E4E0-4A27-AE49-E68AF814839D}" srcOrd="10" destOrd="0" presId="urn:microsoft.com/office/officeart/2005/8/layout/radial6"/>
    <dgm:cxn modelId="{981380C7-8487-4370-8EAA-B8E84EB93DB3}" type="presParOf" srcId="{989D8773-7C10-41CA-977A-3FE5DF4D5013}" destId="{9D5546F8-9E06-4F7F-ABAF-885D07A2BCEE}" srcOrd="11" destOrd="0" presId="urn:microsoft.com/office/officeart/2005/8/layout/radial6"/>
    <dgm:cxn modelId="{D218022E-8342-4FC2-8274-955050CC472C}" type="presParOf" srcId="{989D8773-7C10-41CA-977A-3FE5DF4D5013}" destId="{0EB72AFB-D41D-4303-AC24-FD31D8FF756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72AFB-D41D-4303-AC24-FD31D8FF7566}">
      <dsp:nvSpPr>
        <dsp:cNvPr id="0" name=""/>
        <dsp:cNvSpPr/>
      </dsp:nvSpPr>
      <dsp:spPr>
        <a:xfrm>
          <a:off x="735168" y="467401"/>
          <a:ext cx="3127420" cy="3127420"/>
        </a:xfrm>
        <a:prstGeom prst="blockArc">
          <a:avLst>
            <a:gd name="adj1" fmla="val 10798001"/>
            <a:gd name="adj2" fmla="val 16197712"/>
            <a:gd name="adj3" fmla="val 4638"/>
          </a:avLst>
        </a:prstGeom>
        <a:solidFill>
          <a:srgbClr val="D783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D57BF-593E-44A2-B259-2A70E1A91DDC}">
      <dsp:nvSpPr>
        <dsp:cNvPr id="0" name=""/>
        <dsp:cNvSpPr/>
      </dsp:nvSpPr>
      <dsp:spPr>
        <a:xfrm>
          <a:off x="735168" y="468289"/>
          <a:ext cx="3127420" cy="3127420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rgbClr val="D783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1C17A-AABD-43D1-8730-0595CF522FF6}">
      <dsp:nvSpPr>
        <dsp:cNvPr id="0" name=""/>
        <dsp:cNvSpPr/>
      </dsp:nvSpPr>
      <dsp:spPr>
        <a:xfrm>
          <a:off x="735168" y="468289"/>
          <a:ext cx="3127420" cy="3127420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rgbClr val="D783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DB092-FD37-45CA-A6CD-3C85181866CD}">
      <dsp:nvSpPr>
        <dsp:cNvPr id="0" name=""/>
        <dsp:cNvSpPr/>
      </dsp:nvSpPr>
      <dsp:spPr>
        <a:xfrm>
          <a:off x="735168" y="467401"/>
          <a:ext cx="3127420" cy="3127420"/>
        </a:xfrm>
        <a:prstGeom prst="blockArc">
          <a:avLst>
            <a:gd name="adj1" fmla="val 16197711"/>
            <a:gd name="adj2" fmla="val 1999"/>
            <a:gd name="adj3" fmla="val 4638"/>
          </a:avLst>
        </a:prstGeom>
        <a:solidFill>
          <a:srgbClr val="D783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5B85E-77AC-4662-94FE-3B510BBAE1D5}">
      <dsp:nvSpPr>
        <dsp:cNvPr id="0" name=""/>
        <dsp:cNvSpPr/>
      </dsp:nvSpPr>
      <dsp:spPr>
        <a:xfrm>
          <a:off x="1579356" y="1312477"/>
          <a:ext cx="1439044" cy="1439044"/>
        </a:xfrm>
        <a:prstGeom prst="ellipse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500" kern="1200" dirty="0" smtClean="0">
              <a:solidFill>
                <a:schemeClr val="tx1"/>
              </a:solidFill>
            </a:rPr>
            <a:t>5500</a:t>
          </a:r>
          <a:endParaRPr lang="ro-RO" sz="3500" kern="1200" dirty="0">
            <a:solidFill>
              <a:schemeClr val="tx1"/>
            </a:solidFill>
          </a:endParaRPr>
        </a:p>
      </dsp:txBody>
      <dsp:txXfrm>
        <a:off x="1790099" y="1523220"/>
        <a:ext cx="1017558" cy="1017558"/>
      </dsp:txXfrm>
    </dsp:sp>
    <dsp:sp modelId="{68D1B8BE-2BD6-45E8-9F5B-75287827E998}">
      <dsp:nvSpPr>
        <dsp:cNvPr id="0" name=""/>
        <dsp:cNvSpPr/>
      </dsp:nvSpPr>
      <dsp:spPr>
        <a:xfrm>
          <a:off x="1794196" y="0"/>
          <a:ext cx="1007331" cy="1007331"/>
        </a:xfrm>
        <a:prstGeom prst="ellipse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kern="1200" dirty="0" smtClean="0">
              <a:solidFill>
                <a:schemeClr val="tx1"/>
              </a:solidFill>
            </a:rPr>
            <a:t>40</a:t>
          </a:r>
          <a:endParaRPr lang="ro-RO" sz="3200" kern="1200" dirty="0">
            <a:solidFill>
              <a:schemeClr val="tx1"/>
            </a:solidFill>
          </a:endParaRPr>
        </a:p>
      </dsp:txBody>
      <dsp:txXfrm>
        <a:off x="1941716" y="147520"/>
        <a:ext cx="712291" cy="712291"/>
      </dsp:txXfrm>
    </dsp:sp>
    <dsp:sp modelId="{443B3CE4-6678-4E29-8AC2-34BE9CB03CF5}">
      <dsp:nvSpPr>
        <dsp:cNvPr id="0" name=""/>
        <dsp:cNvSpPr/>
      </dsp:nvSpPr>
      <dsp:spPr>
        <a:xfrm>
          <a:off x="3322659" y="1528334"/>
          <a:ext cx="1007331" cy="1007331"/>
        </a:xfrm>
        <a:prstGeom prst="ellipse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kern="1200" dirty="0" smtClean="0">
              <a:solidFill>
                <a:schemeClr val="tx1"/>
              </a:solidFill>
            </a:rPr>
            <a:t>100</a:t>
          </a:r>
          <a:endParaRPr lang="ro-RO" sz="3200" kern="1200" dirty="0">
            <a:solidFill>
              <a:schemeClr val="tx1"/>
            </a:solidFill>
          </a:endParaRPr>
        </a:p>
      </dsp:txBody>
      <dsp:txXfrm>
        <a:off x="3470179" y="1675854"/>
        <a:ext cx="712291" cy="712291"/>
      </dsp:txXfrm>
    </dsp:sp>
    <dsp:sp modelId="{7C26E3F6-289F-43CF-9363-25949AB9DAAD}">
      <dsp:nvSpPr>
        <dsp:cNvPr id="0" name=""/>
        <dsp:cNvSpPr/>
      </dsp:nvSpPr>
      <dsp:spPr>
        <a:xfrm>
          <a:off x="1795213" y="3055780"/>
          <a:ext cx="1007331" cy="1007331"/>
        </a:xfrm>
        <a:prstGeom prst="ellipse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kern="1200" dirty="0" smtClean="0">
              <a:solidFill>
                <a:schemeClr val="tx1"/>
              </a:solidFill>
            </a:rPr>
            <a:t>40</a:t>
          </a:r>
          <a:endParaRPr lang="ro-RO" sz="3200" kern="1200" dirty="0">
            <a:solidFill>
              <a:schemeClr val="tx1"/>
            </a:solidFill>
          </a:endParaRPr>
        </a:p>
      </dsp:txBody>
      <dsp:txXfrm>
        <a:off x="1942733" y="3203300"/>
        <a:ext cx="712291" cy="712291"/>
      </dsp:txXfrm>
    </dsp:sp>
    <dsp:sp modelId="{121BAD1C-E4E0-4A27-AE49-E68AF814839D}">
      <dsp:nvSpPr>
        <dsp:cNvPr id="0" name=""/>
        <dsp:cNvSpPr/>
      </dsp:nvSpPr>
      <dsp:spPr>
        <a:xfrm>
          <a:off x="267766" y="1528334"/>
          <a:ext cx="1007331" cy="1007331"/>
        </a:xfrm>
        <a:prstGeom prst="ellipse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kern="1200" dirty="0" smtClean="0">
              <a:solidFill>
                <a:schemeClr val="tx1"/>
              </a:solidFill>
            </a:rPr>
            <a:t>500</a:t>
          </a:r>
          <a:endParaRPr lang="ro-RO" sz="3200" kern="1200" dirty="0">
            <a:solidFill>
              <a:schemeClr val="tx1"/>
            </a:solidFill>
          </a:endParaRPr>
        </a:p>
      </dsp:txBody>
      <dsp:txXfrm>
        <a:off x="415286" y="1675854"/>
        <a:ext cx="712291" cy="712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7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5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2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1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4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5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0C79A-C51D-0349-9BD5-538BDC86697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8D65-DA36-6D41-B3EE-7AF5F2E3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liverzi.r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4483" y="2630368"/>
            <a:ext cx="6303833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cs typeface="Calibri"/>
              </a:rPr>
              <a:t>Şcoli</a:t>
            </a:r>
            <a:r>
              <a:rPr lang="en-US" sz="4000" b="1" dirty="0">
                <a:cs typeface="Calibri"/>
              </a:rPr>
              <a:t> </a:t>
            </a:r>
            <a:r>
              <a:rPr lang="en-US" sz="4000" b="1" dirty="0" err="1">
                <a:cs typeface="Calibri"/>
              </a:rPr>
              <a:t>verzi</a:t>
            </a:r>
            <a:r>
              <a:rPr lang="en-US" sz="4000" b="1" dirty="0">
                <a:cs typeface="Calibri"/>
              </a:rPr>
              <a:t>: </a:t>
            </a:r>
            <a:r>
              <a:rPr lang="ro-RO" sz="4000" b="1" dirty="0" smtClean="0">
                <a:cs typeface="Calibri"/>
              </a:rPr>
              <a:t/>
            </a:r>
            <a:br>
              <a:rPr lang="ro-RO" sz="4000" b="1" dirty="0" smtClean="0">
                <a:cs typeface="Calibri"/>
              </a:rPr>
            </a:br>
            <a:r>
              <a:rPr lang="en-US" sz="4000" b="1" dirty="0" err="1" smtClean="0">
                <a:cs typeface="Calibri"/>
              </a:rPr>
              <a:t>educaţie</a:t>
            </a:r>
            <a:r>
              <a:rPr lang="en-US" sz="4000" b="1" dirty="0" smtClean="0">
                <a:cs typeface="Calibri"/>
              </a:rPr>
              <a:t> </a:t>
            </a:r>
            <a:r>
              <a:rPr lang="en-US" sz="4000" b="1" dirty="0">
                <a:cs typeface="Calibri"/>
              </a:rPr>
              <a:t>de </a:t>
            </a:r>
            <a:r>
              <a:rPr lang="en-US" sz="4000" b="1" dirty="0" err="1">
                <a:cs typeface="Calibri"/>
              </a:rPr>
              <a:t>mediu</a:t>
            </a:r>
            <a:r>
              <a:rPr lang="en-US" sz="4000" b="1" dirty="0">
                <a:cs typeface="Calibri"/>
              </a:rPr>
              <a:t> la </a:t>
            </a:r>
            <a:r>
              <a:rPr lang="en-US" sz="4000" b="1" dirty="0" err="1">
                <a:cs typeface="Calibri"/>
              </a:rPr>
              <a:t>nivel</a:t>
            </a:r>
            <a:r>
              <a:rPr lang="en-US" sz="4000" b="1" dirty="0">
                <a:cs typeface="Calibri"/>
              </a:rPr>
              <a:t> </a:t>
            </a:r>
            <a:r>
              <a:rPr lang="en-US" sz="4000" b="1" dirty="0" err="1">
                <a:cs typeface="Calibri"/>
              </a:rPr>
              <a:t>naţional</a:t>
            </a:r>
            <a:endParaRPr lang="en-US" sz="4000" b="1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20" y="4697192"/>
            <a:ext cx="2524593" cy="581127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rgbClr val="FFFFFF"/>
                </a:solidFill>
                <a:latin typeface="Calibri"/>
                <a:cs typeface="Calibri"/>
              </a:rPr>
              <a:t>Mari-Elena BELCIU</a:t>
            </a:r>
            <a:endParaRPr lang="en-US" sz="2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3719" y="5216914"/>
            <a:ext cx="2524593" cy="58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sz="2200" i="1" dirty="0" smtClean="0">
                <a:solidFill>
                  <a:schemeClr val="bg1"/>
                </a:solidFill>
                <a:latin typeface="Calibri"/>
                <a:cs typeface="Calibri"/>
              </a:rPr>
              <a:t>4.</a:t>
            </a:r>
            <a:r>
              <a:rPr lang="en-US" sz="2200" i="1" dirty="0" smtClean="0">
                <a:solidFill>
                  <a:schemeClr val="bg1"/>
                </a:solidFill>
                <a:latin typeface="Calibri"/>
                <a:cs typeface="Calibri"/>
              </a:rPr>
              <a:t>10</a:t>
            </a:r>
            <a:r>
              <a:rPr lang="ro-RO" sz="2200" i="1" dirty="0" smtClean="0">
                <a:solidFill>
                  <a:schemeClr val="bg1"/>
                </a:solidFill>
                <a:latin typeface="Calibri"/>
                <a:cs typeface="Calibri"/>
              </a:rPr>
              <a:t>.2017</a:t>
            </a:r>
            <a:r>
              <a:rPr lang="en-US" sz="2200" i="1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2200" i="1" dirty="0" err="1" smtClean="0">
                <a:solidFill>
                  <a:schemeClr val="bg1"/>
                </a:solidFill>
                <a:latin typeface="Calibri"/>
                <a:cs typeface="Calibri"/>
              </a:rPr>
              <a:t>Olteni</a:t>
            </a:r>
            <a:r>
              <a:rPr lang="ro-RO" sz="2200" i="1" dirty="0" smtClean="0">
                <a:solidFill>
                  <a:schemeClr val="bg1"/>
                </a:solidFill>
                <a:latin typeface="Calibri"/>
                <a:cs typeface="Calibri"/>
              </a:rPr>
              <a:t>ţa</a:t>
            </a:r>
            <a:endParaRPr lang="en-US" sz="2200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18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5959" y="326165"/>
            <a:ext cx="49420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latin typeface="Calibri"/>
                <a:cs typeface="Calibri"/>
              </a:rPr>
              <a:t>DE </a:t>
            </a:r>
            <a:r>
              <a:rPr lang="en-US" sz="3200" b="1" dirty="0" smtClean="0">
                <a:latin typeface="Calibri"/>
                <a:cs typeface="Calibri"/>
              </a:rPr>
              <a:t>CE</a:t>
            </a:r>
            <a:r>
              <a:rPr lang="ro-RO" sz="3200" b="1" dirty="0" smtClean="0">
                <a:latin typeface="Calibri"/>
                <a:cs typeface="Calibri"/>
              </a:rPr>
              <a:t>... A fost odată ca niciodată...</a:t>
            </a:r>
            <a:r>
              <a:rPr lang="en-US" sz="3200" b="1" dirty="0" smtClean="0">
                <a:latin typeface="Calibri"/>
                <a:cs typeface="Calibri"/>
              </a:rPr>
              <a:t>? 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9624" y="1770896"/>
            <a:ext cx="33813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err="1">
                <a:latin typeface="Calibri"/>
                <a:cs typeface="Calibri"/>
              </a:rPr>
              <a:t>Raportat</a:t>
            </a:r>
            <a:r>
              <a:rPr lang="en-US" sz="2000" dirty="0">
                <a:latin typeface="Calibri"/>
                <a:cs typeface="Calibri"/>
              </a:rPr>
              <a:t> la </a:t>
            </a:r>
            <a:r>
              <a:rPr lang="en-US" sz="2000" dirty="0" err="1">
                <a:latin typeface="Calibri"/>
                <a:cs typeface="Calibri"/>
              </a:rPr>
              <a:t>nivelul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mediu</a:t>
            </a:r>
            <a:r>
              <a:rPr lang="en-US" sz="2000" dirty="0">
                <a:latin typeface="Calibri"/>
                <a:cs typeface="Calibri"/>
              </a:rPr>
              <a:t> din Europa</a:t>
            </a:r>
            <a:r>
              <a:rPr lang="en-US" sz="2000" dirty="0" smtClean="0">
                <a:latin typeface="Calibri"/>
                <a:cs typeface="Calibri"/>
              </a:rPr>
              <a:t>,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cetățenii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români</a:t>
            </a:r>
            <a:r>
              <a:rPr lang="en-US" sz="2000" b="1" dirty="0">
                <a:latin typeface="Calibri"/>
                <a:cs typeface="Calibri"/>
              </a:rPr>
              <a:t> se </a:t>
            </a:r>
            <a:r>
              <a:rPr lang="en-US" sz="2000" b="1" dirty="0" err="1">
                <a:latin typeface="Calibri"/>
                <a:cs typeface="Calibri"/>
              </a:rPr>
              <a:t>simt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cel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mai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neinformați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referitor</a:t>
            </a:r>
            <a:r>
              <a:rPr lang="en-US" sz="2000" b="1" dirty="0">
                <a:latin typeface="Calibri"/>
                <a:cs typeface="Calibri"/>
              </a:rPr>
              <a:t> la </a:t>
            </a:r>
            <a:r>
              <a:rPr lang="en-US" sz="2000" b="1" dirty="0" err="1">
                <a:latin typeface="Calibri"/>
                <a:cs typeface="Calibri"/>
              </a:rPr>
              <a:t>problemele</a:t>
            </a:r>
            <a:r>
              <a:rPr lang="en-US" sz="2000" b="1" dirty="0">
                <a:latin typeface="Calibri"/>
                <a:cs typeface="Calibri"/>
              </a:rPr>
              <a:t> de </a:t>
            </a:r>
            <a:r>
              <a:rPr lang="en-US" sz="2000" b="1" dirty="0" err="1">
                <a:latin typeface="Calibri"/>
                <a:cs typeface="Calibri"/>
              </a:rPr>
              <a:t>mediu</a:t>
            </a:r>
            <a:r>
              <a:rPr lang="en-US" sz="2000" b="1" dirty="0">
                <a:latin typeface="Calibri"/>
                <a:cs typeface="Calibri"/>
              </a:rPr>
              <a:t>. </a:t>
            </a:r>
            <a:r>
              <a:rPr lang="en-US" sz="2000" i="1" dirty="0">
                <a:latin typeface="Calibri"/>
                <a:cs typeface="Calibri"/>
              </a:rPr>
              <a:t>(</a:t>
            </a:r>
            <a:r>
              <a:rPr lang="en-US" sz="2000" i="1" dirty="0" err="1">
                <a:latin typeface="Calibri"/>
                <a:cs typeface="Calibri"/>
              </a:rPr>
              <a:t>Sursă</a:t>
            </a:r>
            <a:r>
              <a:rPr lang="en-US" sz="2000" i="1" dirty="0">
                <a:latin typeface="Calibri"/>
                <a:cs typeface="Calibri"/>
              </a:rPr>
              <a:t>: </a:t>
            </a:r>
            <a:r>
              <a:rPr lang="en-US" sz="2000" i="1" dirty="0" err="1">
                <a:latin typeface="Calibri"/>
                <a:cs typeface="Calibri"/>
              </a:rPr>
              <a:t>Eurobarometru</a:t>
            </a:r>
            <a:r>
              <a:rPr lang="en-US" sz="2000" i="1" dirty="0">
                <a:latin typeface="Calibri"/>
                <a:cs typeface="Calibri"/>
              </a:rPr>
              <a:t>)</a:t>
            </a:r>
            <a:r>
              <a:rPr lang="en-US" sz="2000" i="1" dirty="0" smtClean="0">
                <a:latin typeface="Calibri"/>
                <a:cs typeface="Calibri"/>
              </a:rPr>
              <a:t>.</a:t>
            </a:r>
          </a:p>
          <a:p>
            <a:endParaRPr lang="en-US" sz="2000" i="1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Calibri"/>
                <a:cs typeface="Calibri"/>
              </a:rPr>
              <a:t>Conform </a:t>
            </a:r>
            <a:r>
              <a:rPr lang="en-US" sz="2000" dirty="0" err="1">
                <a:latin typeface="Calibri"/>
                <a:cs typeface="Calibri"/>
              </a:rPr>
              <a:t>studiilor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elevii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sunt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cuprinși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în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segmentul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„eco-</a:t>
            </a:r>
            <a:r>
              <a:rPr lang="en-US" sz="2000" b="1" dirty="0" err="1">
                <a:latin typeface="Calibri"/>
                <a:cs typeface="Calibri"/>
              </a:rPr>
              <a:t>indiferenți</a:t>
            </a:r>
            <a:r>
              <a:rPr lang="en-US" sz="2000" b="1" dirty="0">
                <a:latin typeface="Calibri"/>
                <a:cs typeface="Calibri"/>
              </a:rPr>
              <a:t>”</a:t>
            </a:r>
            <a:r>
              <a:rPr lang="en-US" sz="2000" dirty="0" smtClean="0">
                <a:latin typeface="Calibri"/>
                <a:cs typeface="Calibri"/>
              </a:rPr>
              <a:t>. </a:t>
            </a:r>
            <a:r>
              <a:rPr lang="en-US" sz="2000" i="1" dirty="0" smtClean="0">
                <a:latin typeface="Calibri"/>
                <a:cs typeface="Calibri"/>
              </a:rPr>
              <a:t>(</a:t>
            </a:r>
            <a:r>
              <a:rPr lang="en-US" sz="2000" i="1" dirty="0" err="1">
                <a:latin typeface="Calibri"/>
                <a:cs typeface="Calibri"/>
              </a:rPr>
              <a:t>Sursă</a:t>
            </a:r>
            <a:r>
              <a:rPr lang="en-US" sz="2000" i="1" dirty="0">
                <a:latin typeface="Calibri"/>
                <a:cs typeface="Calibri"/>
              </a:rPr>
              <a:t>: </a:t>
            </a:r>
            <a:r>
              <a:rPr lang="en-US" sz="2000" i="1" dirty="0" err="1" smtClean="0">
                <a:latin typeface="Calibri"/>
                <a:cs typeface="Calibri"/>
              </a:rPr>
              <a:t>studiul</a:t>
            </a:r>
            <a:r>
              <a:rPr lang="en-US" sz="2000" i="1" dirty="0" smtClean="0">
                <a:latin typeface="Calibri"/>
                <a:cs typeface="Calibri"/>
              </a:rPr>
              <a:t> ”</a:t>
            </a:r>
            <a:r>
              <a:rPr lang="en-US" sz="2000" i="1" dirty="0" err="1" smtClean="0">
                <a:latin typeface="Calibri"/>
                <a:cs typeface="Calibri"/>
              </a:rPr>
              <a:t>Gândeşte</a:t>
            </a:r>
            <a:r>
              <a:rPr lang="en-US" sz="2000" i="1" dirty="0" smtClean="0">
                <a:latin typeface="Calibri"/>
                <a:cs typeface="Calibri"/>
              </a:rPr>
              <a:t> 	</a:t>
            </a:r>
            <a:r>
              <a:rPr lang="en-US" sz="2000" i="1" dirty="0" err="1" smtClean="0">
                <a:latin typeface="Calibri"/>
                <a:cs typeface="Calibri"/>
              </a:rPr>
              <a:t>politici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i="1" dirty="0" err="1" smtClean="0">
                <a:latin typeface="Calibri"/>
                <a:cs typeface="Calibri"/>
              </a:rPr>
              <a:t>verzi</a:t>
            </a:r>
            <a:r>
              <a:rPr lang="en-US" sz="2000" i="1" dirty="0" smtClean="0">
                <a:latin typeface="Calibri"/>
                <a:cs typeface="Calibri"/>
              </a:rPr>
              <a:t>”).</a:t>
            </a:r>
            <a:endParaRPr lang="en-US" sz="2000" i="1" dirty="0">
              <a:latin typeface="Calibri"/>
              <a:cs typeface="Calibri"/>
            </a:endParaRPr>
          </a:p>
        </p:txBody>
      </p:sp>
      <p:pic>
        <p:nvPicPr>
          <p:cNvPr id="13" name="Picture 12" descr="DSC_63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1" y="1857374"/>
            <a:ext cx="3105127" cy="47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4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5959" y="326165"/>
            <a:ext cx="49420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latin typeface="Calibri"/>
                <a:cs typeface="Calibri"/>
              </a:rPr>
              <a:t>A fost odată ca niciodată...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3881" y="1914114"/>
            <a:ext cx="66710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ü"/>
            </a:pPr>
            <a:r>
              <a:rPr lang="ro-RO" sz="2000" b="1" dirty="0" smtClean="0">
                <a:latin typeface="Calibri"/>
                <a:cs typeface="Calibri"/>
              </a:rPr>
              <a:t>O mână de oameni  din 3 ONG-uri  </a:t>
            </a:r>
            <a:r>
              <a:rPr lang="ro-RO" sz="2000" dirty="0" smtClean="0">
                <a:latin typeface="Calibri"/>
                <a:cs typeface="Calibri"/>
              </a:rPr>
              <a:t>au adus pe agenda publică educația pentru dezvoltare durabilă</a:t>
            </a:r>
            <a:r>
              <a:rPr lang="en-US" sz="2000" dirty="0" smtClean="0">
                <a:latin typeface="Calibri"/>
                <a:cs typeface="Calibri"/>
              </a:rPr>
              <a:t>;</a:t>
            </a:r>
          </a:p>
          <a:p>
            <a:pPr lvl="0"/>
            <a:endParaRPr lang="en-US" sz="2000" dirty="0">
              <a:latin typeface="Calibri"/>
              <a:cs typeface="Calibri"/>
            </a:endParaRPr>
          </a:p>
          <a:p>
            <a:pPr marL="285750" lvl="0" indent="-285750">
              <a:buFont typeface="Wingdings" charset="2"/>
              <a:buChar char="ü"/>
            </a:pPr>
            <a:r>
              <a:rPr lang="ro-RO" sz="2000" b="1" dirty="0" smtClean="0">
                <a:latin typeface="Calibri"/>
                <a:cs typeface="Calibri"/>
              </a:rPr>
              <a:t>2014 -</a:t>
            </a:r>
            <a:r>
              <a:rPr lang="ro-RO" sz="2000" dirty="0" smtClean="0">
                <a:latin typeface="Calibri"/>
                <a:cs typeface="Calibri"/>
              </a:rPr>
              <a:t>t</a:t>
            </a:r>
            <a:r>
              <a:rPr lang="en-US" sz="2000" dirty="0" err="1" smtClean="0">
                <a:latin typeface="Calibri"/>
                <a:cs typeface="Calibri"/>
              </a:rPr>
              <a:t>ransformarea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elevilor</a:t>
            </a:r>
            <a:r>
              <a:rPr lang="en-US" sz="2000" dirty="0">
                <a:latin typeface="Calibri"/>
                <a:cs typeface="Calibri"/>
              </a:rPr>
              <a:t> din „eco-</a:t>
            </a:r>
            <a:r>
              <a:rPr lang="en-US" sz="2000" dirty="0" err="1">
                <a:latin typeface="Calibri"/>
                <a:cs typeface="Calibri"/>
              </a:rPr>
              <a:t>indiferenți</a:t>
            </a:r>
            <a:r>
              <a:rPr lang="en-US" sz="2000" dirty="0">
                <a:latin typeface="Calibri"/>
                <a:cs typeface="Calibri"/>
              </a:rPr>
              <a:t>” </a:t>
            </a:r>
            <a:r>
              <a:rPr lang="en-US" sz="2000" dirty="0" err="1">
                <a:latin typeface="Calibri"/>
                <a:cs typeface="Calibri"/>
              </a:rPr>
              <a:t>în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persoane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interesate</a:t>
            </a:r>
            <a:r>
              <a:rPr lang="ro-RO" sz="2000" dirty="0" smtClean="0">
                <a:latin typeface="Calibri"/>
                <a:cs typeface="Calibri"/>
              </a:rPr>
              <a:t> </a:t>
            </a:r>
            <a:r>
              <a:rPr lang="ro-RO" sz="2000" b="1" dirty="0" smtClean="0">
                <a:latin typeface="Calibri"/>
                <a:cs typeface="Calibri"/>
              </a:rPr>
              <a:t>– generațiile schimbării</a:t>
            </a:r>
            <a:r>
              <a:rPr lang="en-US" sz="2000" dirty="0" smtClean="0">
                <a:latin typeface="Calibri"/>
                <a:cs typeface="Calibri"/>
              </a:rPr>
              <a:t>;</a:t>
            </a:r>
          </a:p>
          <a:p>
            <a:pPr lvl="0"/>
            <a:endParaRPr lang="en-US" sz="2000" dirty="0" smtClean="0">
              <a:latin typeface="Calibri"/>
              <a:cs typeface="Calibri"/>
            </a:endParaRPr>
          </a:p>
          <a:p>
            <a:pPr marL="285750" lvl="0" indent="-285750">
              <a:buFont typeface="Wingdings" charset="2"/>
              <a:buChar char="ü"/>
            </a:pPr>
            <a:r>
              <a:rPr lang="ro-RO" sz="2000" b="1" dirty="0" smtClean="0">
                <a:latin typeface="Calibri"/>
                <a:cs typeface="Calibri"/>
              </a:rPr>
              <a:t>Instrumentul</a:t>
            </a:r>
            <a:r>
              <a:rPr lang="ro-RO" sz="2000" dirty="0" smtClean="0">
                <a:latin typeface="Calibri"/>
                <a:cs typeface="Calibri"/>
              </a:rPr>
              <a:t>:  curs </a:t>
            </a:r>
            <a:r>
              <a:rPr lang="ro-RO" sz="2000" b="1" dirty="0" smtClean="0">
                <a:latin typeface="Calibri"/>
                <a:cs typeface="Calibri"/>
              </a:rPr>
              <a:t>opțional Eco educație pentru Școli verzi</a:t>
            </a:r>
            <a:r>
              <a:rPr lang="ro-RO" sz="2000" dirty="0" smtClean="0">
                <a:latin typeface="Calibri"/>
                <a:cs typeface="Calibri"/>
              </a:rPr>
              <a:t> susținut prin dezvoltarea unei </a:t>
            </a:r>
            <a:r>
              <a:rPr lang="en-US" sz="2000" dirty="0" err="1">
                <a:cs typeface="Calibri"/>
              </a:rPr>
              <a:t>unei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formule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moderne</a:t>
            </a:r>
            <a:r>
              <a:rPr lang="en-US" sz="2000" dirty="0">
                <a:cs typeface="Calibri"/>
              </a:rPr>
              <a:t> de </a:t>
            </a:r>
            <a:r>
              <a:rPr lang="en-US" sz="2000" dirty="0" err="1">
                <a:cs typeface="Calibri"/>
              </a:rPr>
              <a:t>educație</a:t>
            </a:r>
            <a:r>
              <a:rPr lang="en-US" sz="2000" dirty="0">
                <a:cs typeface="Calibri"/>
              </a:rPr>
              <a:t> de </a:t>
            </a:r>
            <a:r>
              <a:rPr lang="en-US" sz="2000" dirty="0" err="1">
                <a:cs typeface="Calibri"/>
              </a:rPr>
              <a:t>mediu</a:t>
            </a:r>
            <a:r>
              <a:rPr lang="ro-RO" sz="2000" dirty="0">
                <a:cs typeface="Calibri"/>
              </a:rPr>
              <a:t> - </a:t>
            </a:r>
            <a:r>
              <a:rPr lang="en-US" sz="2000" b="1" dirty="0" err="1">
                <a:cs typeface="Calibri"/>
              </a:rPr>
              <a:t>Platforma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Școli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 smtClean="0">
                <a:cs typeface="Calibri"/>
              </a:rPr>
              <a:t>verzi</a:t>
            </a:r>
            <a:r>
              <a:rPr lang="ro-RO" sz="2000" dirty="0" smtClean="0">
                <a:cs typeface="Calibri"/>
              </a:rPr>
              <a:t>;</a:t>
            </a:r>
            <a:endParaRPr lang="ro-RO" sz="2000" dirty="0" smtClean="0">
              <a:latin typeface="Calibri"/>
              <a:cs typeface="Calibri"/>
            </a:endParaRPr>
          </a:p>
          <a:p>
            <a:pPr lvl="0"/>
            <a:endParaRPr lang="ro-RO" sz="2000" dirty="0" smtClean="0">
              <a:latin typeface="Calibri"/>
              <a:cs typeface="Calibri"/>
            </a:endParaRPr>
          </a:p>
          <a:p>
            <a:pPr marL="285750" lvl="0" indent="-285750">
              <a:buFont typeface="Wingdings" charset="2"/>
              <a:buChar char="ü"/>
            </a:pPr>
            <a:r>
              <a:rPr lang="ro-RO" sz="2000" b="1" dirty="0" smtClean="0">
                <a:latin typeface="Calibri"/>
                <a:cs typeface="Calibri"/>
              </a:rPr>
              <a:t>Direcția</a:t>
            </a:r>
            <a:r>
              <a:rPr lang="ro-RO" sz="2000" dirty="0" smtClean="0">
                <a:latin typeface="Calibri"/>
                <a:cs typeface="Calibri"/>
              </a:rPr>
              <a:t>: </a:t>
            </a:r>
            <a:r>
              <a:rPr lang="en-US" sz="2000" dirty="0" err="1" smtClean="0">
                <a:latin typeface="Calibri"/>
                <a:cs typeface="Calibri"/>
              </a:rPr>
              <a:t>Dezvoltarea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unei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relații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directe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inclusiv</a:t>
            </a:r>
            <a:r>
              <a:rPr lang="en-US" sz="2000" dirty="0">
                <a:latin typeface="Calibri"/>
                <a:cs typeface="Calibri"/>
              </a:rPr>
              <a:t> la </a:t>
            </a:r>
            <a:r>
              <a:rPr lang="en-US" sz="2000" dirty="0" err="1">
                <a:latin typeface="Calibri"/>
                <a:cs typeface="Calibri"/>
              </a:rPr>
              <a:t>nivel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emoțional</a:t>
            </a:r>
            <a:r>
              <a:rPr lang="en-US" sz="2000" dirty="0">
                <a:latin typeface="Calibri"/>
                <a:cs typeface="Calibri"/>
              </a:rPr>
              <a:t>, a </a:t>
            </a:r>
            <a:r>
              <a:rPr lang="en-US" sz="2000" dirty="0" err="1">
                <a:latin typeface="Calibri"/>
                <a:cs typeface="Calibri"/>
              </a:rPr>
              <a:t>elevilor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cu </a:t>
            </a:r>
            <a:r>
              <a:rPr lang="en-US" sz="2000" b="1" dirty="0" err="1" smtClean="0">
                <a:latin typeface="Calibri"/>
                <a:cs typeface="Calibri"/>
              </a:rPr>
              <a:t>natura</a:t>
            </a:r>
            <a:r>
              <a:rPr lang="ro-RO" sz="2000" dirty="0">
                <a:latin typeface="Calibri"/>
                <a:cs typeface="Calibri"/>
              </a:rPr>
              <a:t>.</a:t>
            </a:r>
            <a:endParaRPr lang="ro-RO" sz="2000" dirty="0" smtClean="0">
              <a:latin typeface="Calibri"/>
              <a:cs typeface="Calibri"/>
            </a:endParaRPr>
          </a:p>
          <a:p>
            <a:pPr marL="285750" lvl="0" indent="-285750">
              <a:buFont typeface="Wingdings" charset="2"/>
              <a:buChar char="ü"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01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5958" y="326165"/>
            <a:ext cx="55846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latin typeface="Calibri"/>
                <a:cs typeface="Calibri"/>
              </a:rPr>
              <a:t>Că de n-ar fi nu s-ar povesti...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626" y="1514104"/>
            <a:ext cx="6619344" cy="46667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27176" y="6231212"/>
            <a:ext cx="4723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/>
              <a:t>An școlar 2016-2017: </a:t>
            </a:r>
            <a:r>
              <a:rPr lang="es-ES" dirty="0" smtClean="0"/>
              <a:t>125 </a:t>
            </a:r>
            <a:r>
              <a:rPr lang="es-ES" dirty="0"/>
              <a:t>de clase </a:t>
            </a:r>
            <a:r>
              <a:rPr lang="es-ES" dirty="0" err="1"/>
              <a:t>din</a:t>
            </a:r>
            <a:r>
              <a:rPr lang="es-ES" dirty="0"/>
              <a:t> 16 </a:t>
            </a:r>
            <a:r>
              <a:rPr lang="es-ES" dirty="0" err="1"/>
              <a:t>județe</a:t>
            </a:r>
            <a:r>
              <a:rPr lang="es-ES" dirty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6233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5959" y="326165"/>
            <a:ext cx="49420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latin typeface="Calibri"/>
                <a:cs typeface="Calibri"/>
              </a:rPr>
              <a:t>O nouă etapă...</a:t>
            </a:r>
            <a:r>
              <a:rPr lang="en-US" sz="3200" b="1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3881" y="1668479"/>
            <a:ext cx="6671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6839" y="1885169"/>
            <a:ext cx="64130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D7832F"/>
                </a:solidFill>
                <a:latin typeface="+mj-lt"/>
              </a:rPr>
              <a:t>Ș</a:t>
            </a:r>
            <a:r>
              <a:rPr lang="it-IT" sz="2400" b="1" dirty="0" smtClean="0">
                <a:solidFill>
                  <a:srgbClr val="D7832F"/>
                </a:solidFill>
                <a:latin typeface="+mj-lt"/>
              </a:rPr>
              <a:t>coli </a:t>
            </a:r>
            <a:r>
              <a:rPr lang="it-IT" sz="2400" b="1" dirty="0">
                <a:solidFill>
                  <a:srgbClr val="D7832F"/>
                </a:solidFill>
                <a:latin typeface="+mj-lt"/>
              </a:rPr>
              <a:t>verzi: </a:t>
            </a:r>
            <a:r>
              <a:rPr lang="it-IT" sz="2400" b="1" dirty="0" smtClean="0">
                <a:solidFill>
                  <a:srgbClr val="D7832F"/>
                </a:solidFill>
                <a:latin typeface="+mj-lt"/>
              </a:rPr>
              <a:t>educa</a:t>
            </a:r>
            <a:r>
              <a:rPr lang="ro-RO" sz="2400" b="1" dirty="0" smtClean="0">
                <a:solidFill>
                  <a:srgbClr val="D7832F"/>
                </a:solidFill>
                <a:latin typeface="+mj-lt"/>
              </a:rPr>
              <a:t>ț</a:t>
            </a:r>
            <a:r>
              <a:rPr lang="it-IT" sz="2400" b="1" dirty="0" smtClean="0">
                <a:solidFill>
                  <a:srgbClr val="D7832F"/>
                </a:solidFill>
                <a:latin typeface="+mj-lt"/>
              </a:rPr>
              <a:t>ie </a:t>
            </a:r>
            <a:r>
              <a:rPr lang="it-IT" sz="2400" b="1" dirty="0">
                <a:solidFill>
                  <a:srgbClr val="D7832F"/>
                </a:solidFill>
                <a:latin typeface="+mj-lt"/>
              </a:rPr>
              <a:t>de mediu la nivel </a:t>
            </a:r>
            <a:r>
              <a:rPr lang="it-IT" sz="2400" b="1" dirty="0" smtClean="0">
                <a:solidFill>
                  <a:srgbClr val="D7832F"/>
                </a:solidFill>
                <a:latin typeface="+mj-lt"/>
              </a:rPr>
              <a:t>na</a:t>
            </a:r>
            <a:r>
              <a:rPr lang="ro-RO" sz="2400" b="1" dirty="0" smtClean="0">
                <a:solidFill>
                  <a:srgbClr val="D7832F"/>
                </a:solidFill>
                <a:latin typeface="+mj-lt"/>
              </a:rPr>
              <a:t>ț</a:t>
            </a:r>
            <a:r>
              <a:rPr lang="it-IT" sz="2400" b="1" dirty="0" smtClean="0">
                <a:solidFill>
                  <a:srgbClr val="D7832F"/>
                </a:solidFill>
                <a:latin typeface="+mj-lt"/>
              </a:rPr>
              <a:t>ional</a:t>
            </a:r>
            <a:endParaRPr lang="ro-RO" sz="2400" b="1" dirty="0" smtClean="0">
              <a:solidFill>
                <a:srgbClr val="D7832F"/>
              </a:solidFill>
              <a:latin typeface="+mj-lt"/>
            </a:endParaRPr>
          </a:p>
          <a:p>
            <a:r>
              <a:rPr lang="ro-RO" sz="2400" b="1" dirty="0">
                <a:solidFill>
                  <a:srgbClr val="0070C0"/>
                </a:solidFill>
                <a:latin typeface="+mj-lt"/>
              </a:rPr>
              <a:t/>
            </a:r>
            <a:br>
              <a:rPr lang="ro-RO" sz="2400" b="1" dirty="0">
                <a:solidFill>
                  <a:srgbClr val="0070C0"/>
                </a:solidFill>
                <a:latin typeface="+mj-lt"/>
              </a:rPr>
            </a:br>
            <a:r>
              <a:rPr lang="ro-RO" sz="2400" b="1" dirty="0">
                <a:latin typeface="+mj-lt"/>
              </a:rPr>
              <a:t>Parteneri: </a:t>
            </a:r>
            <a:r>
              <a:rPr lang="ro-RO" sz="2400" dirty="0" smtClean="0">
                <a:latin typeface="+mj-lt"/>
              </a:rPr>
              <a:t>WWF România, </a:t>
            </a:r>
            <a:r>
              <a:rPr lang="ro-RO" sz="2400" dirty="0">
                <a:latin typeface="+mj-lt"/>
              </a:rPr>
              <a:t>Greenitiative, </a:t>
            </a:r>
            <a:r>
              <a:rPr lang="ro-RO" sz="2400" dirty="0" smtClean="0">
                <a:latin typeface="+mj-lt"/>
              </a:rPr>
              <a:t>British Council</a:t>
            </a:r>
          </a:p>
          <a:p>
            <a:r>
              <a:rPr lang="ro-RO" sz="2400" b="1" dirty="0">
                <a:solidFill>
                  <a:srgbClr val="0070C0"/>
                </a:solidFill>
                <a:latin typeface="+mj-lt"/>
              </a:rPr>
              <a:t/>
            </a:r>
            <a:br>
              <a:rPr lang="ro-RO" sz="2400" b="1" dirty="0">
                <a:solidFill>
                  <a:srgbClr val="0070C0"/>
                </a:solidFill>
                <a:latin typeface="+mj-lt"/>
              </a:rPr>
            </a:br>
            <a:r>
              <a:rPr lang="ro-RO" sz="2400" b="1" dirty="0">
                <a:latin typeface="+mj-lt"/>
              </a:rPr>
              <a:t>Finanțare:  </a:t>
            </a:r>
            <a:r>
              <a:rPr lang="ro-R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Lidl Community Grants</a:t>
            </a:r>
          </a:p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/>
            </a:r>
            <a:b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ro-R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Perioada de finanțare: </a:t>
            </a:r>
            <a:r>
              <a:rPr lang="ro-R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aprilie – decembrie 2017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89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5958" y="326167"/>
            <a:ext cx="53142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solidFill>
                  <a:srgbClr val="D7832F"/>
                </a:solidFill>
              </a:rPr>
              <a:t>Ș</a:t>
            </a:r>
            <a:r>
              <a:rPr lang="it-IT" sz="3200" b="1" dirty="0">
                <a:solidFill>
                  <a:srgbClr val="D7832F"/>
                </a:solidFill>
              </a:rPr>
              <a:t>coli verzi: educa</a:t>
            </a:r>
            <a:r>
              <a:rPr lang="ro-RO" sz="3200" b="1" dirty="0">
                <a:solidFill>
                  <a:srgbClr val="D7832F"/>
                </a:solidFill>
              </a:rPr>
              <a:t>ț</a:t>
            </a:r>
            <a:r>
              <a:rPr lang="it-IT" sz="3200" b="1" dirty="0">
                <a:solidFill>
                  <a:srgbClr val="D7832F"/>
                </a:solidFill>
              </a:rPr>
              <a:t>ie de mediu la nivel na</a:t>
            </a:r>
            <a:r>
              <a:rPr lang="ro-RO" sz="3200" b="1" dirty="0">
                <a:solidFill>
                  <a:srgbClr val="D7832F"/>
                </a:solidFill>
              </a:rPr>
              <a:t>ț</a:t>
            </a:r>
            <a:r>
              <a:rPr lang="it-IT" sz="3200" b="1" dirty="0" smtClean="0">
                <a:solidFill>
                  <a:srgbClr val="D7832F"/>
                </a:solidFill>
              </a:rPr>
              <a:t>ional</a:t>
            </a:r>
            <a:endParaRPr lang="en-US" dirty="0">
              <a:solidFill>
                <a:srgbClr val="D7832F"/>
              </a:solidFill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3881" y="1668479"/>
            <a:ext cx="6671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2402" y="1403385"/>
            <a:ext cx="66710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 smtClean="0"/>
              <a:t>Cursul</a:t>
            </a:r>
            <a:r>
              <a:rPr lang="en-US" sz="2400" b="1" dirty="0" smtClean="0"/>
              <a:t> </a:t>
            </a:r>
            <a:r>
              <a:rPr lang="en-US" sz="2400" b="1" dirty="0" err="1"/>
              <a:t>opțional</a:t>
            </a:r>
            <a:r>
              <a:rPr lang="en-US" sz="2400" b="1" dirty="0"/>
              <a:t> “Eco </a:t>
            </a:r>
            <a:r>
              <a:rPr lang="en-US" sz="2400" b="1" dirty="0" err="1" smtClean="0"/>
              <a:t>educa</a:t>
            </a:r>
            <a:r>
              <a:rPr lang="ro-RO" sz="2400" b="1" dirty="0" smtClean="0"/>
              <a:t>ț</a:t>
            </a:r>
            <a:r>
              <a:rPr lang="en-US" sz="2400" b="1" dirty="0" err="1" smtClean="0"/>
              <a:t>ie</a:t>
            </a:r>
            <a:r>
              <a:rPr lang="en-US" sz="2400" b="1" dirty="0" smtClean="0"/>
              <a:t>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ro-RO" sz="2400" b="1" dirty="0" err="1"/>
              <a:t>Ș</a:t>
            </a:r>
            <a:r>
              <a:rPr lang="en-US" sz="2400" b="1" dirty="0" smtClean="0"/>
              <a:t>coli </a:t>
            </a:r>
            <a:r>
              <a:rPr lang="en-US" sz="2400" b="1" dirty="0" err="1"/>
              <a:t>verzi</a:t>
            </a:r>
            <a:r>
              <a:rPr lang="en-US" sz="2400" b="1" dirty="0"/>
              <a:t>” (EESV) cu </a:t>
            </a:r>
            <a:r>
              <a:rPr lang="en-US" sz="2400" b="1" dirty="0" err="1"/>
              <a:t>predare</a:t>
            </a:r>
            <a:r>
              <a:rPr lang="en-US" sz="2400" b="1" dirty="0"/>
              <a:t> </a:t>
            </a:r>
            <a:r>
              <a:rPr lang="en-US" sz="2400" b="1" dirty="0" err="1"/>
              <a:t>în</a:t>
            </a:r>
            <a:r>
              <a:rPr lang="en-US" sz="2400" b="1" dirty="0"/>
              <a:t> </a:t>
            </a:r>
            <a:r>
              <a:rPr lang="en-US" sz="2400" b="1" dirty="0" err="1" smtClean="0"/>
              <a:t>limba</a:t>
            </a:r>
            <a:r>
              <a:rPr lang="ro-RO" sz="2400" b="1" dirty="0" smtClean="0"/>
              <a:t> engleză </a:t>
            </a:r>
            <a:r>
              <a:rPr lang="en-US" sz="2400" dirty="0" err="1" smtClean="0"/>
              <a:t>disponibil</a:t>
            </a:r>
            <a:r>
              <a:rPr lang="en-US" sz="2400" b="1" dirty="0" smtClean="0"/>
              <a:t> </a:t>
            </a:r>
            <a:r>
              <a:rPr lang="ro-RO" sz="2400" dirty="0" smtClean="0"/>
              <a:t>în anul școlar 2018-2019;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o-RO" sz="2400" dirty="0" smtClean="0"/>
          </a:p>
          <a:p>
            <a:endParaRPr lang="ro-RO" sz="2400" dirty="0"/>
          </a:p>
          <a:p>
            <a:endParaRPr lang="ro-RO" sz="2400" dirty="0" smtClean="0"/>
          </a:p>
          <a:p>
            <a:endParaRPr lang="ro-RO" sz="2400" dirty="0"/>
          </a:p>
          <a:p>
            <a:endParaRPr lang="ro-RO" sz="2400" dirty="0" smtClean="0"/>
          </a:p>
          <a:p>
            <a:endParaRPr lang="ro-RO" sz="2400" dirty="0"/>
          </a:p>
          <a:p>
            <a:endParaRPr lang="ro-RO" sz="2400" dirty="0" smtClean="0"/>
          </a:p>
          <a:p>
            <a:endParaRPr lang="ro-RO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7222122"/>
              </p:ext>
            </p:extLst>
          </p:nvPr>
        </p:nvGraphicFramePr>
        <p:xfrm>
          <a:off x="4662733" y="2506684"/>
          <a:ext cx="45977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19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4197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5959" y="326165"/>
            <a:ext cx="49420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/>
                <a:cs typeface="Calibri"/>
              </a:rPr>
              <a:t>CE NE DORIM DE LA PLATFORMA ȘCOLI VERZI? 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Content Placeholder 1" descr="DSC_603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0989"/>
          <a:stretch>
            <a:fillRect/>
          </a:stretch>
        </p:blipFill>
        <p:spPr>
          <a:xfrm>
            <a:off x="2616841" y="3209933"/>
            <a:ext cx="6069958" cy="3338243"/>
          </a:xfrm>
        </p:spPr>
      </p:pic>
      <p:sp>
        <p:nvSpPr>
          <p:cNvPr id="8" name="Rectangle 7"/>
          <p:cNvSpPr/>
          <p:nvPr/>
        </p:nvSpPr>
        <p:spPr>
          <a:xfrm>
            <a:off x="1591260" y="1603887"/>
            <a:ext cx="72983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/>
                <a:cs typeface="Calibri"/>
              </a:rPr>
              <a:t>Prin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proiectul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Școli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Verzi</a:t>
            </a:r>
            <a:r>
              <a:rPr lang="en-US" sz="2000" dirty="0">
                <a:latin typeface="Calibri"/>
                <a:cs typeface="Calibri"/>
              </a:rPr>
              <a:t> ne </a:t>
            </a:r>
            <a:r>
              <a:rPr lang="en-US" sz="2000" dirty="0" err="1">
                <a:latin typeface="Calibri"/>
                <a:cs typeface="Calibri"/>
              </a:rPr>
              <a:t>dorim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să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aducem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în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școli</a:t>
            </a:r>
            <a:r>
              <a:rPr lang="en-US" sz="2000" dirty="0">
                <a:latin typeface="Calibri"/>
                <a:cs typeface="Calibri"/>
              </a:rPr>
              <a:t> nu </a:t>
            </a:r>
            <a:r>
              <a:rPr lang="en-US" sz="2000" dirty="0" err="1">
                <a:latin typeface="Calibri"/>
                <a:cs typeface="Calibri"/>
              </a:rPr>
              <a:t>doar</a:t>
            </a:r>
            <a:r>
              <a:rPr lang="en-US" sz="2000" dirty="0">
                <a:latin typeface="Calibri"/>
                <a:cs typeface="Calibri"/>
              </a:rPr>
              <a:t> eco </a:t>
            </a:r>
            <a:r>
              <a:rPr lang="en-US" sz="2000" dirty="0" err="1">
                <a:latin typeface="Calibri"/>
                <a:cs typeface="Calibri"/>
              </a:rPr>
              <a:t>educație</a:t>
            </a:r>
            <a:r>
              <a:rPr lang="en-US" sz="2000" dirty="0">
                <a:latin typeface="Calibri"/>
                <a:cs typeface="Calibri"/>
              </a:rPr>
              <a:t>, ci </a:t>
            </a:r>
            <a:r>
              <a:rPr lang="en-US" sz="2000" dirty="0" err="1">
                <a:latin typeface="Calibri"/>
                <a:cs typeface="Calibri"/>
              </a:rPr>
              <a:t>și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contactul</a:t>
            </a:r>
            <a:r>
              <a:rPr lang="en-US" sz="2000" b="1" dirty="0">
                <a:latin typeface="Calibri"/>
                <a:cs typeface="Calibri"/>
              </a:rPr>
              <a:t> direct cu </a:t>
            </a:r>
            <a:r>
              <a:rPr lang="en-US" sz="2000" b="1" dirty="0" err="1">
                <a:latin typeface="Calibri"/>
                <a:cs typeface="Calibri"/>
              </a:rPr>
              <a:t>natura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b="1" dirty="0" err="1">
                <a:latin typeface="Calibri"/>
                <a:cs typeface="Calibri"/>
              </a:rPr>
              <a:t>învățarea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experiențială</a:t>
            </a:r>
            <a:r>
              <a:rPr lang="en-US" sz="2000" b="1" dirty="0">
                <a:latin typeface="Calibri"/>
                <a:cs typeface="Calibri"/>
              </a:rPr>
              <a:t>, </a:t>
            </a:r>
            <a:r>
              <a:rPr lang="en-US" sz="2000" b="1" dirty="0" err="1">
                <a:latin typeface="Calibri"/>
                <a:cs typeface="Calibri"/>
              </a:rPr>
              <a:t>implicarea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elevilor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în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rezolvarea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unor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probleme</a:t>
            </a:r>
            <a:r>
              <a:rPr lang="en-US" sz="2000" b="1" dirty="0">
                <a:latin typeface="Calibri"/>
                <a:cs typeface="Calibri"/>
              </a:rPr>
              <a:t> de </a:t>
            </a:r>
            <a:r>
              <a:rPr lang="en-US" sz="2000" b="1" dirty="0" err="1">
                <a:latin typeface="Calibri"/>
                <a:cs typeface="Calibri"/>
              </a:rPr>
              <a:t>mediu</a:t>
            </a:r>
            <a:r>
              <a:rPr lang="en-US" sz="2000" b="1" dirty="0">
                <a:latin typeface="Calibri"/>
                <a:cs typeface="Calibri"/>
              </a:rPr>
              <a:t>, </a:t>
            </a:r>
            <a:r>
              <a:rPr lang="en-US" sz="2000" b="1" dirty="0" err="1">
                <a:latin typeface="Calibri"/>
                <a:cs typeface="Calibri"/>
              </a:rPr>
              <a:t>energia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activităților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nonformale</a:t>
            </a:r>
            <a:r>
              <a:rPr lang="en-US" sz="2000" b="1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8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5276" y="201344"/>
            <a:ext cx="472786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alibri"/>
                <a:cs typeface="Calibri"/>
              </a:rPr>
              <a:t>MULȚUMESC!</a:t>
            </a:r>
          </a:p>
          <a:p>
            <a:pPr algn="ctr"/>
            <a:endParaRPr lang="en-US" sz="1400" b="1" dirty="0" smtClean="0">
              <a:latin typeface="Calibri"/>
              <a:cs typeface="Calibri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www.scoliverzi.ro</a:t>
            </a:r>
            <a:endParaRPr lang="en-US" sz="28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ro-RO" sz="2800" b="1" u="sng" dirty="0" smtClean="0">
                <a:solidFill>
                  <a:srgbClr val="033BFF"/>
                </a:solidFill>
                <a:cs typeface="Calibri"/>
              </a:rPr>
              <a:t>marilena28</a:t>
            </a:r>
            <a:r>
              <a:rPr lang="ro-RO" sz="2800" b="1" u="sng" dirty="0" smtClean="0">
                <a:solidFill>
                  <a:srgbClr val="033BFF"/>
                </a:solidFill>
                <a:cs typeface="Calibri"/>
              </a:rPr>
              <a:t>@</a:t>
            </a:r>
            <a:r>
              <a:rPr lang="ro-RO" sz="2800" b="1" u="sng" dirty="0" err="1" smtClean="0">
                <a:solidFill>
                  <a:srgbClr val="033BFF"/>
                </a:solidFill>
                <a:cs typeface="Calibri"/>
              </a:rPr>
              <a:t>gmail.com</a:t>
            </a:r>
            <a:endParaRPr lang="ro-RO" sz="2800" b="1" u="sng" dirty="0" smtClean="0">
              <a:solidFill>
                <a:srgbClr val="033BFF"/>
              </a:solidFill>
              <a:cs typeface="Calibri"/>
            </a:endParaRPr>
          </a:p>
          <a:p>
            <a:pPr algn="ctr"/>
            <a:r>
              <a:rPr lang="ro-RO" sz="2800" b="1" u="sng" dirty="0" smtClean="0">
                <a:solidFill>
                  <a:srgbClr val="033BFF"/>
                </a:solidFill>
                <a:latin typeface="Calibri"/>
                <a:cs typeface="Calibri"/>
              </a:rPr>
              <a:t>0722741450</a:t>
            </a:r>
            <a:endParaRPr lang="en-US" sz="2800" b="1" u="sng" dirty="0">
              <a:solidFill>
                <a:srgbClr val="033BFF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25" y="2456452"/>
            <a:ext cx="6493479" cy="43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277</Words>
  <Application>Microsoft Office PowerPoint</Application>
  <PresentationFormat>Expunere pe ecran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9" baseType="lpstr">
      <vt:lpstr>Office Theme</vt:lpstr>
      <vt:lpstr>Şcoli verzi:  educaţie de mediu la nivel naţional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 PREZENTĂRII</dc:title>
  <dc:creator>meb</dc:creator>
  <cp:lastModifiedBy>ACER</cp:lastModifiedBy>
  <cp:revision>23</cp:revision>
  <dcterms:created xsi:type="dcterms:W3CDTF">2014-09-03T22:44:03Z</dcterms:created>
  <dcterms:modified xsi:type="dcterms:W3CDTF">2017-10-03T22:03:00Z</dcterms:modified>
</cp:coreProperties>
</file>