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68" r:id="rId4"/>
    <p:sldId id="269" r:id="rId5"/>
    <p:sldId id="257" r:id="rId6"/>
    <p:sldId id="258" r:id="rId7"/>
    <p:sldId id="259" r:id="rId8"/>
    <p:sldId id="260" r:id="rId9"/>
    <p:sldId id="266" r:id="rId10"/>
    <p:sldId id="276" r:id="rId11"/>
    <p:sldId id="267" r:id="rId12"/>
    <p:sldId id="270" r:id="rId13"/>
    <p:sldId id="261" r:id="rId14"/>
    <p:sldId id="262" r:id="rId15"/>
    <p:sldId id="263" r:id="rId16"/>
    <p:sldId id="264" r:id="rId17"/>
    <p:sldId id="265" r:id="rId18"/>
    <p:sldId id="271" r:id="rId19"/>
    <p:sldId id="272" r:id="rId20"/>
    <p:sldId id="273" r:id="rId21"/>
    <p:sldId id="275" r:id="rId22"/>
    <p:sldId id="277" r:id="rId23"/>
    <p:sldId id="285" r:id="rId24"/>
    <p:sldId id="278" r:id="rId25"/>
    <p:sldId id="279" r:id="rId26"/>
    <p:sldId id="281" r:id="rId27"/>
    <p:sldId id="283"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33CCCC"/>
    <a:srgbClr val="FF3399"/>
    <a:srgbClr val="800080"/>
    <a:srgbClr val="CC3399"/>
    <a:srgbClr val="CC00CC"/>
    <a:srgbClr val="FFCC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38" autoAdjust="0"/>
    <p:restoredTop sz="94683" autoAdjust="0"/>
  </p:normalViewPr>
  <p:slideViewPr>
    <p:cSldViewPr>
      <p:cViewPr varScale="1">
        <p:scale>
          <a:sx n="109" d="100"/>
          <a:sy n="109" d="100"/>
        </p:scale>
        <p:origin x="174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76F3-FFD2-4541-8A4D-A0E94E6820E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0B32B5-D58C-438A-9D9B-DA7A4919CCD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B92199-DD86-4277-806D-4790C69EE96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67AD664-A0FA-4E41-AD4A-C65F2B95153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009D331-52E0-4A01-BC39-8F00771EEE4C}"/>
              </a:ext>
            </a:extLst>
          </p:cNvPr>
          <p:cNvSpPr>
            <a:spLocks noGrp="1"/>
          </p:cNvSpPr>
          <p:nvPr>
            <p:ph type="sldNum" sz="quarter" idx="12"/>
          </p:nvPr>
        </p:nvSpPr>
        <p:spPr/>
        <p:txBody>
          <a:bodyPr/>
          <a:lstStyle>
            <a:lvl1pPr>
              <a:defRPr/>
            </a:lvl1pPr>
          </a:lstStyle>
          <a:p>
            <a:fld id="{02569EC5-3C9E-4E27-A49D-03E63B42EC6C}" type="slidenum">
              <a:rPr lang="en-US" altLang="en-US"/>
              <a:pPr/>
              <a:t>‹#›</a:t>
            </a:fld>
            <a:endParaRPr lang="en-US" altLang="en-US"/>
          </a:p>
        </p:txBody>
      </p:sp>
    </p:spTree>
    <p:extLst>
      <p:ext uri="{BB962C8B-B14F-4D97-AF65-F5344CB8AC3E}">
        <p14:creationId xmlns:p14="http://schemas.microsoft.com/office/powerpoint/2010/main" val="4095393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7EAAE-3A4E-4179-AC61-83EB56A3EA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F2654C-942E-4DC1-AC51-5DF9F45FA7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DA00B1-9E0E-4B52-97BC-A1B9A76797C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06F0984-5CDB-4FA6-974E-073252EDF50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FD0971E-80FB-49C7-9791-11C61BADC88C}"/>
              </a:ext>
            </a:extLst>
          </p:cNvPr>
          <p:cNvSpPr>
            <a:spLocks noGrp="1"/>
          </p:cNvSpPr>
          <p:nvPr>
            <p:ph type="sldNum" sz="quarter" idx="12"/>
          </p:nvPr>
        </p:nvSpPr>
        <p:spPr/>
        <p:txBody>
          <a:bodyPr/>
          <a:lstStyle>
            <a:lvl1pPr>
              <a:defRPr/>
            </a:lvl1pPr>
          </a:lstStyle>
          <a:p>
            <a:fld id="{C7F4AAA2-3EC3-4668-B9D5-1DFB1CB2FD56}" type="slidenum">
              <a:rPr lang="en-US" altLang="en-US"/>
              <a:pPr/>
              <a:t>‹#›</a:t>
            </a:fld>
            <a:endParaRPr lang="en-US" altLang="en-US"/>
          </a:p>
        </p:txBody>
      </p:sp>
    </p:spTree>
    <p:extLst>
      <p:ext uri="{BB962C8B-B14F-4D97-AF65-F5344CB8AC3E}">
        <p14:creationId xmlns:p14="http://schemas.microsoft.com/office/powerpoint/2010/main" val="3963306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4808A9-1FF5-4C39-A30C-4CA1FE1735F8}"/>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B36263-50F7-432D-8EB1-6FFB775C1692}"/>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0EDE6A-D42A-46A3-BE70-C8363546A31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B901ADD-0748-496D-A009-2746778DB38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3B05749-30F6-47F7-B28A-00DC2A0A81A6}"/>
              </a:ext>
            </a:extLst>
          </p:cNvPr>
          <p:cNvSpPr>
            <a:spLocks noGrp="1"/>
          </p:cNvSpPr>
          <p:nvPr>
            <p:ph type="sldNum" sz="quarter" idx="12"/>
          </p:nvPr>
        </p:nvSpPr>
        <p:spPr/>
        <p:txBody>
          <a:bodyPr/>
          <a:lstStyle>
            <a:lvl1pPr>
              <a:defRPr/>
            </a:lvl1pPr>
          </a:lstStyle>
          <a:p>
            <a:fld id="{B03DEDB0-F641-4F36-B392-42B36F5A2B2D}" type="slidenum">
              <a:rPr lang="en-US" altLang="en-US"/>
              <a:pPr/>
              <a:t>‹#›</a:t>
            </a:fld>
            <a:endParaRPr lang="en-US" altLang="en-US"/>
          </a:p>
        </p:txBody>
      </p:sp>
    </p:spTree>
    <p:extLst>
      <p:ext uri="{BB962C8B-B14F-4D97-AF65-F5344CB8AC3E}">
        <p14:creationId xmlns:p14="http://schemas.microsoft.com/office/powerpoint/2010/main" val="2144802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2E2269-B359-469C-86E8-FA5EBE49EC42}"/>
              </a:ext>
            </a:extLst>
          </p:cNvPr>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B9CF4F1F-1521-400E-98CA-6EA90D37324D}"/>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616D3C0A-7C9A-446E-B38F-563281D074D8}"/>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3B22625A-FA42-4E8B-A6F9-7917A3C6C5BE}"/>
              </a:ext>
            </a:extLst>
          </p:cNvPr>
          <p:cNvSpPr>
            <a:spLocks noGrp="1"/>
          </p:cNvSpPr>
          <p:nvPr>
            <p:ph type="sldNum" sz="quarter" idx="12"/>
          </p:nvPr>
        </p:nvSpPr>
        <p:spPr>
          <a:xfrm>
            <a:off x="6553200" y="6245225"/>
            <a:ext cx="2133600" cy="476250"/>
          </a:xfrm>
        </p:spPr>
        <p:txBody>
          <a:bodyPr/>
          <a:lstStyle>
            <a:lvl1pPr>
              <a:defRPr/>
            </a:lvl1pPr>
          </a:lstStyle>
          <a:p>
            <a:fld id="{35289F82-E27A-4ABC-ACBC-6F97E68517C4}" type="slidenum">
              <a:rPr lang="en-US" altLang="en-US"/>
              <a:pPr/>
              <a:t>‹#›</a:t>
            </a:fld>
            <a:endParaRPr lang="en-US" altLang="en-US"/>
          </a:p>
        </p:txBody>
      </p:sp>
    </p:spTree>
    <p:extLst>
      <p:ext uri="{BB962C8B-B14F-4D97-AF65-F5344CB8AC3E}">
        <p14:creationId xmlns:p14="http://schemas.microsoft.com/office/powerpoint/2010/main" val="1852019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2A7C1-C9BF-46A9-94A3-F81514AA89C6}"/>
              </a:ext>
            </a:extLst>
          </p:cNvPr>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4513FB3-31D8-4368-BF7E-B66F320D8F6A}"/>
              </a:ext>
            </a:extLst>
          </p:cNvPr>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EB2FFD-AED8-4CFA-BE65-D16B455B7D9E}"/>
              </a:ext>
            </a:extLst>
          </p:cNvPr>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536B00A2-B5CE-42FC-9C74-E2108D345BFE}"/>
              </a:ext>
            </a:extLst>
          </p:cNvPr>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8E6D6853-E2F1-48AF-97B1-781DB601FADE}"/>
              </a:ext>
            </a:extLst>
          </p:cNvPr>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71D2D1-1B22-488E-AF4A-05C49339BD4B}"/>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780BE26E-EC14-4B86-85EB-2B170B5601C6}"/>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7248B819-03E9-48E0-9220-B08F36FBFC05}"/>
              </a:ext>
            </a:extLst>
          </p:cNvPr>
          <p:cNvSpPr>
            <a:spLocks noGrp="1"/>
          </p:cNvSpPr>
          <p:nvPr>
            <p:ph type="sldNum" sz="quarter" idx="12"/>
          </p:nvPr>
        </p:nvSpPr>
        <p:spPr>
          <a:xfrm>
            <a:off x="6553200" y="6245225"/>
            <a:ext cx="2133600" cy="476250"/>
          </a:xfrm>
        </p:spPr>
        <p:txBody>
          <a:bodyPr/>
          <a:lstStyle>
            <a:lvl1pPr>
              <a:defRPr/>
            </a:lvl1pPr>
          </a:lstStyle>
          <a:p>
            <a:fld id="{4A27D7AF-A7B3-41C5-85E4-B5D7E79065FC}" type="slidenum">
              <a:rPr lang="en-US" altLang="en-US"/>
              <a:pPr/>
              <a:t>‹#›</a:t>
            </a:fld>
            <a:endParaRPr lang="en-US" altLang="en-US"/>
          </a:p>
        </p:txBody>
      </p:sp>
    </p:spTree>
    <p:extLst>
      <p:ext uri="{BB962C8B-B14F-4D97-AF65-F5344CB8AC3E}">
        <p14:creationId xmlns:p14="http://schemas.microsoft.com/office/powerpoint/2010/main" val="4293345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E7AA1-2A23-4AD9-AA95-6737CE373060}"/>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316B942-BEF0-4E1B-8FD1-3A0713761C93}"/>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76B0DE-8244-4E3A-97D6-F19521EFFEA1}"/>
              </a:ext>
            </a:extLst>
          </p:cNvPr>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27E76261-1BCE-421A-9F59-E41984E35781}"/>
              </a:ext>
            </a:extLst>
          </p:cNvPr>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31A941C4-AF19-4869-8FB0-6C1D271C4D88}"/>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C7870DB4-7514-4451-9E52-9949331E3F2B}"/>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0D9171AF-4F01-465E-91AA-532E2E5A1837}"/>
              </a:ext>
            </a:extLst>
          </p:cNvPr>
          <p:cNvSpPr>
            <a:spLocks noGrp="1"/>
          </p:cNvSpPr>
          <p:nvPr>
            <p:ph type="sldNum" sz="quarter" idx="12"/>
          </p:nvPr>
        </p:nvSpPr>
        <p:spPr>
          <a:xfrm>
            <a:off x="6553200" y="6245225"/>
            <a:ext cx="2133600" cy="476250"/>
          </a:xfrm>
        </p:spPr>
        <p:txBody>
          <a:bodyPr/>
          <a:lstStyle>
            <a:lvl1pPr>
              <a:defRPr/>
            </a:lvl1pPr>
          </a:lstStyle>
          <a:p>
            <a:fld id="{890FBCB5-B255-417B-B2EF-7A28658DF688}" type="slidenum">
              <a:rPr lang="en-US" altLang="en-US"/>
              <a:pPr/>
              <a:t>‹#›</a:t>
            </a:fld>
            <a:endParaRPr lang="en-US" altLang="en-US"/>
          </a:p>
        </p:txBody>
      </p:sp>
    </p:spTree>
    <p:extLst>
      <p:ext uri="{BB962C8B-B14F-4D97-AF65-F5344CB8AC3E}">
        <p14:creationId xmlns:p14="http://schemas.microsoft.com/office/powerpoint/2010/main" val="90071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5C8D0-D5A3-4FAB-96EF-48628F9B69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E6C37D-1DF0-46BE-AEBF-A1A3D9213D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DE5E14-A3BF-4A6C-9171-91CAB030711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3B2B85B-62BE-4DAE-9C92-E64624A040F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0EA898C-B66D-4641-815F-7CBBED41BAA0}"/>
              </a:ext>
            </a:extLst>
          </p:cNvPr>
          <p:cNvSpPr>
            <a:spLocks noGrp="1"/>
          </p:cNvSpPr>
          <p:nvPr>
            <p:ph type="sldNum" sz="quarter" idx="12"/>
          </p:nvPr>
        </p:nvSpPr>
        <p:spPr/>
        <p:txBody>
          <a:bodyPr/>
          <a:lstStyle>
            <a:lvl1pPr>
              <a:defRPr/>
            </a:lvl1pPr>
          </a:lstStyle>
          <a:p>
            <a:fld id="{7070F5C4-AD15-4CED-A795-01C3AA6F90BE}" type="slidenum">
              <a:rPr lang="en-US" altLang="en-US"/>
              <a:pPr/>
              <a:t>‹#›</a:t>
            </a:fld>
            <a:endParaRPr lang="en-US" altLang="en-US"/>
          </a:p>
        </p:txBody>
      </p:sp>
    </p:spTree>
    <p:extLst>
      <p:ext uri="{BB962C8B-B14F-4D97-AF65-F5344CB8AC3E}">
        <p14:creationId xmlns:p14="http://schemas.microsoft.com/office/powerpoint/2010/main" val="1587332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E41EB-190F-4855-B8CF-E353B628C33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954499-3128-404B-AAEA-0196124D7CA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50A2D76F-45D9-4139-B52A-F1E4C9D2520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0B37FA8-E109-4C3D-A2AD-C9EC822C9E0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63DDF8C-8EE0-42AA-8DDF-26E0EFBE1C80}"/>
              </a:ext>
            </a:extLst>
          </p:cNvPr>
          <p:cNvSpPr>
            <a:spLocks noGrp="1"/>
          </p:cNvSpPr>
          <p:nvPr>
            <p:ph type="sldNum" sz="quarter" idx="12"/>
          </p:nvPr>
        </p:nvSpPr>
        <p:spPr/>
        <p:txBody>
          <a:bodyPr/>
          <a:lstStyle>
            <a:lvl1pPr>
              <a:defRPr/>
            </a:lvl1pPr>
          </a:lstStyle>
          <a:p>
            <a:fld id="{9FB05E59-B3DB-4557-9267-292F34708B0B}" type="slidenum">
              <a:rPr lang="en-US" altLang="en-US"/>
              <a:pPr/>
              <a:t>‹#›</a:t>
            </a:fld>
            <a:endParaRPr lang="en-US" altLang="en-US"/>
          </a:p>
        </p:txBody>
      </p:sp>
    </p:spTree>
    <p:extLst>
      <p:ext uri="{BB962C8B-B14F-4D97-AF65-F5344CB8AC3E}">
        <p14:creationId xmlns:p14="http://schemas.microsoft.com/office/powerpoint/2010/main" val="2018128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BA29A-462E-45B9-BBFD-FFF32151D9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93EF0C-3472-4631-A4C2-FD91554722B6}"/>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10C8D1-7212-4A1E-9C42-2AE3758B805F}"/>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3FFF13-46A7-4AD7-86F1-E3F4A39E7AB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E88C835-D2A6-42B9-8208-36A518D9732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E7DD514-74FD-4393-ADA0-D0B07A45174F}"/>
              </a:ext>
            </a:extLst>
          </p:cNvPr>
          <p:cNvSpPr>
            <a:spLocks noGrp="1"/>
          </p:cNvSpPr>
          <p:nvPr>
            <p:ph type="sldNum" sz="quarter" idx="12"/>
          </p:nvPr>
        </p:nvSpPr>
        <p:spPr/>
        <p:txBody>
          <a:bodyPr/>
          <a:lstStyle>
            <a:lvl1pPr>
              <a:defRPr/>
            </a:lvl1pPr>
          </a:lstStyle>
          <a:p>
            <a:fld id="{B2EA67D6-046A-49B7-AE23-16A21A6086A3}" type="slidenum">
              <a:rPr lang="en-US" altLang="en-US"/>
              <a:pPr/>
              <a:t>‹#›</a:t>
            </a:fld>
            <a:endParaRPr lang="en-US" altLang="en-US"/>
          </a:p>
        </p:txBody>
      </p:sp>
    </p:spTree>
    <p:extLst>
      <p:ext uri="{BB962C8B-B14F-4D97-AF65-F5344CB8AC3E}">
        <p14:creationId xmlns:p14="http://schemas.microsoft.com/office/powerpoint/2010/main" val="671443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7B3B9-0345-4A85-827C-0D2C006DFCC4}"/>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2EE9C1-B505-4977-AE01-BDD1626A625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58B6D8-9F52-429F-8C7D-A395E1F2023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330F30-40D7-4F39-AD5A-2FD7048880C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579B3A-D9D6-4E3A-A221-FA22AA3225F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9C1ED4-CD6B-4F75-984C-944D01C1E458}"/>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DC8CDCE-B9C9-47A2-AE50-CDD83F51D836}"/>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13938F13-25CE-4F0F-8FD9-95F0361F61F5}"/>
              </a:ext>
            </a:extLst>
          </p:cNvPr>
          <p:cNvSpPr>
            <a:spLocks noGrp="1"/>
          </p:cNvSpPr>
          <p:nvPr>
            <p:ph type="sldNum" sz="quarter" idx="12"/>
          </p:nvPr>
        </p:nvSpPr>
        <p:spPr/>
        <p:txBody>
          <a:bodyPr/>
          <a:lstStyle>
            <a:lvl1pPr>
              <a:defRPr/>
            </a:lvl1pPr>
          </a:lstStyle>
          <a:p>
            <a:fld id="{BB4C31E8-0990-48E2-B25D-108F60099F5B}" type="slidenum">
              <a:rPr lang="en-US" altLang="en-US"/>
              <a:pPr/>
              <a:t>‹#›</a:t>
            </a:fld>
            <a:endParaRPr lang="en-US" altLang="en-US"/>
          </a:p>
        </p:txBody>
      </p:sp>
    </p:spTree>
    <p:extLst>
      <p:ext uri="{BB962C8B-B14F-4D97-AF65-F5344CB8AC3E}">
        <p14:creationId xmlns:p14="http://schemas.microsoft.com/office/powerpoint/2010/main" val="353778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8539B-D4EE-4F80-A757-93CB53E8F2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44D732-7758-4941-90DD-E150F8051E7A}"/>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497F19F0-0459-4CC1-B42B-3DDE7B8278E8}"/>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E36F60A7-5BB9-4942-B7B5-B71C2993B826}"/>
              </a:ext>
            </a:extLst>
          </p:cNvPr>
          <p:cNvSpPr>
            <a:spLocks noGrp="1"/>
          </p:cNvSpPr>
          <p:nvPr>
            <p:ph type="sldNum" sz="quarter" idx="12"/>
          </p:nvPr>
        </p:nvSpPr>
        <p:spPr/>
        <p:txBody>
          <a:bodyPr/>
          <a:lstStyle>
            <a:lvl1pPr>
              <a:defRPr/>
            </a:lvl1pPr>
          </a:lstStyle>
          <a:p>
            <a:fld id="{8FCD9E48-72F8-44E6-A4D2-F7649F59EC44}" type="slidenum">
              <a:rPr lang="en-US" altLang="en-US"/>
              <a:pPr/>
              <a:t>‹#›</a:t>
            </a:fld>
            <a:endParaRPr lang="en-US" altLang="en-US"/>
          </a:p>
        </p:txBody>
      </p:sp>
    </p:spTree>
    <p:extLst>
      <p:ext uri="{BB962C8B-B14F-4D97-AF65-F5344CB8AC3E}">
        <p14:creationId xmlns:p14="http://schemas.microsoft.com/office/powerpoint/2010/main" val="233588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BCE147-ABCC-4019-ADCF-2539D18B22C0}"/>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AF5762BA-BEBF-4C3B-B4E9-D81458CE90B3}"/>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1CA43C55-AE84-4A33-8264-B75A046CDDB2}"/>
              </a:ext>
            </a:extLst>
          </p:cNvPr>
          <p:cNvSpPr>
            <a:spLocks noGrp="1"/>
          </p:cNvSpPr>
          <p:nvPr>
            <p:ph type="sldNum" sz="quarter" idx="12"/>
          </p:nvPr>
        </p:nvSpPr>
        <p:spPr/>
        <p:txBody>
          <a:bodyPr/>
          <a:lstStyle>
            <a:lvl1pPr>
              <a:defRPr/>
            </a:lvl1pPr>
          </a:lstStyle>
          <a:p>
            <a:fld id="{EDC9D4B7-ADDA-4159-9C47-C7134B5D92A1}" type="slidenum">
              <a:rPr lang="en-US" altLang="en-US"/>
              <a:pPr/>
              <a:t>‹#›</a:t>
            </a:fld>
            <a:endParaRPr lang="en-US" altLang="en-US"/>
          </a:p>
        </p:txBody>
      </p:sp>
    </p:spTree>
    <p:extLst>
      <p:ext uri="{BB962C8B-B14F-4D97-AF65-F5344CB8AC3E}">
        <p14:creationId xmlns:p14="http://schemas.microsoft.com/office/powerpoint/2010/main" val="2427978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8D743-0BAA-4F02-84CD-DDC0D616898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B4CE08-F8F6-4F79-BE9C-D3571E88CEB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178FB0-7FC8-42A4-9A21-7C0DD19B665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1A45BD-A97B-41CD-A3BD-87AAEA4A504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24A55AC-AD62-4922-ABE6-983E99E6437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E8BF6CC-7A13-4618-835C-E7C2ACDBD98B}"/>
              </a:ext>
            </a:extLst>
          </p:cNvPr>
          <p:cNvSpPr>
            <a:spLocks noGrp="1"/>
          </p:cNvSpPr>
          <p:nvPr>
            <p:ph type="sldNum" sz="quarter" idx="12"/>
          </p:nvPr>
        </p:nvSpPr>
        <p:spPr/>
        <p:txBody>
          <a:bodyPr/>
          <a:lstStyle>
            <a:lvl1pPr>
              <a:defRPr/>
            </a:lvl1pPr>
          </a:lstStyle>
          <a:p>
            <a:fld id="{D0B3A2D4-E120-4E2E-A009-36C15351EC39}" type="slidenum">
              <a:rPr lang="en-US" altLang="en-US"/>
              <a:pPr/>
              <a:t>‹#›</a:t>
            </a:fld>
            <a:endParaRPr lang="en-US" altLang="en-US"/>
          </a:p>
        </p:txBody>
      </p:sp>
    </p:spTree>
    <p:extLst>
      <p:ext uri="{BB962C8B-B14F-4D97-AF65-F5344CB8AC3E}">
        <p14:creationId xmlns:p14="http://schemas.microsoft.com/office/powerpoint/2010/main" val="1224387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DF0BA-CB0B-42C8-8F65-ED52E297D07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AC2C25-6B2D-45E9-B0A4-BFE8CC3DA6A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5EA087-6AD7-4659-AB4D-BF7C2A6EE8D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765688-C03B-4DA4-8C3E-361679BC3EA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80D8FAE-0A56-419D-91E1-58CC0BF7CEA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F15453D-1674-4AEA-A5F4-AC91FB288FF8}"/>
              </a:ext>
            </a:extLst>
          </p:cNvPr>
          <p:cNvSpPr>
            <a:spLocks noGrp="1"/>
          </p:cNvSpPr>
          <p:nvPr>
            <p:ph type="sldNum" sz="quarter" idx="12"/>
          </p:nvPr>
        </p:nvSpPr>
        <p:spPr/>
        <p:txBody>
          <a:bodyPr/>
          <a:lstStyle>
            <a:lvl1pPr>
              <a:defRPr/>
            </a:lvl1pPr>
          </a:lstStyle>
          <a:p>
            <a:fld id="{14040DB2-591E-469D-BB45-CC9FFF330636}" type="slidenum">
              <a:rPr lang="en-US" altLang="en-US"/>
              <a:pPr/>
              <a:t>‹#›</a:t>
            </a:fld>
            <a:endParaRPr lang="en-US" altLang="en-US"/>
          </a:p>
        </p:txBody>
      </p:sp>
    </p:spTree>
    <p:extLst>
      <p:ext uri="{BB962C8B-B14F-4D97-AF65-F5344CB8AC3E}">
        <p14:creationId xmlns:p14="http://schemas.microsoft.com/office/powerpoint/2010/main" val="2204265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4F5FB59-F466-4F74-AD8D-EE1C40AE205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Se face clic pentru editare stil titlu Coordonator</a:t>
            </a:r>
          </a:p>
        </p:txBody>
      </p:sp>
      <p:sp>
        <p:nvSpPr>
          <p:cNvPr id="1027" name="Rectangle 3">
            <a:extLst>
              <a:ext uri="{FF2B5EF4-FFF2-40B4-BE49-F238E27FC236}">
                <a16:creationId xmlns:a16="http://schemas.microsoft.com/office/drawing/2014/main" id="{E95F162C-B0DF-4569-B8F0-8B6D8A215D4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Se face clic pentru editarea stilurilor textului Coordonatorului</a:t>
            </a:r>
          </a:p>
          <a:p>
            <a:pPr lvl="1"/>
            <a:r>
              <a:rPr lang="en-US" altLang="en-US"/>
              <a:t>Nivelul secund</a:t>
            </a:r>
          </a:p>
          <a:p>
            <a:pPr lvl="2"/>
            <a:r>
              <a:rPr lang="en-US" altLang="en-US"/>
              <a:t>Al treilea nivel</a:t>
            </a:r>
          </a:p>
          <a:p>
            <a:pPr lvl="3"/>
            <a:r>
              <a:rPr lang="en-US" altLang="en-US"/>
              <a:t>Al patrulea nivel</a:t>
            </a:r>
          </a:p>
          <a:p>
            <a:pPr lvl="4"/>
            <a:r>
              <a:rPr lang="en-US" altLang="en-US"/>
              <a:t>Al cincilea nivel</a:t>
            </a:r>
          </a:p>
        </p:txBody>
      </p:sp>
      <p:sp>
        <p:nvSpPr>
          <p:cNvPr id="1028" name="Rectangle 4">
            <a:extLst>
              <a:ext uri="{FF2B5EF4-FFF2-40B4-BE49-F238E27FC236}">
                <a16:creationId xmlns:a16="http://schemas.microsoft.com/office/drawing/2014/main" id="{082A1546-4890-4753-9CF5-C3E7615B921E}"/>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defRPr>
            </a:lvl1pPr>
          </a:lstStyle>
          <a:p>
            <a:endParaRPr lang="en-US" altLang="en-US"/>
          </a:p>
        </p:txBody>
      </p:sp>
      <p:sp>
        <p:nvSpPr>
          <p:cNvPr id="1029" name="Rectangle 5">
            <a:extLst>
              <a:ext uri="{FF2B5EF4-FFF2-40B4-BE49-F238E27FC236}">
                <a16:creationId xmlns:a16="http://schemas.microsoft.com/office/drawing/2014/main" id="{64871885-43E5-488A-9532-ACF417CD61A1}"/>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defRPr>
            </a:lvl1pPr>
          </a:lstStyle>
          <a:p>
            <a:endParaRPr lang="en-US" altLang="en-US"/>
          </a:p>
        </p:txBody>
      </p:sp>
      <p:sp>
        <p:nvSpPr>
          <p:cNvPr id="1030" name="Rectangle 6">
            <a:extLst>
              <a:ext uri="{FF2B5EF4-FFF2-40B4-BE49-F238E27FC236}">
                <a16:creationId xmlns:a16="http://schemas.microsoft.com/office/drawing/2014/main" id="{D088E7B8-039B-4DE9-A289-D0D484A3EE6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defRPr>
            </a:lvl1pPr>
          </a:lstStyle>
          <a:p>
            <a:fld id="{7FDF8FE3-00DE-42DC-9E42-0A74F94F1BF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doctissimo.fr/html/medicaments/articles/sa_6300_medicaments_usages_enfants.htm" TargetMode="External"/><Relationship Id="rId1" Type="http://schemas.openxmlformats.org/officeDocument/2006/relationships/slideLayout" Target="../slideLayouts/slideLayout14.xml"/><Relationship Id="rId5" Type="http://schemas.openxmlformats.org/officeDocument/2006/relationships/image" Target="../media/image8.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doctissimo.fr/html/medicaments/articles/sa_6338_medicaments_seniors_ordonnance.htm" TargetMode="Externa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ro/imgres?imgurl=http://image.stirileprotv.ro/media/images/530xX/Jan2010/60399755.jpg" TargetMode="External"/><Relationship Id="rId2" Type="http://schemas.openxmlformats.org/officeDocument/2006/relationships/hyperlink" Target="http://www.doctissimo.fr/" TargetMode="External"/><Relationship Id="rId1" Type="http://schemas.openxmlformats.org/officeDocument/2006/relationships/slideLayout" Target="../slideLayouts/slideLayout2.xml"/><Relationship Id="rId6" Type="http://schemas.openxmlformats.org/officeDocument/2006/relationships/hyperlink" Target="http://ec.europa.eu/health/index_fr.htm" TargetMode="External"/><Relationship Id="rId5" Type="http://schemas.openxmlformats.org/officeDocument/2006/relationships/hyperlink" Target="http://www.mgif/" TargetMode="External"/><Relationship Id="rId4" Type="http://schemas.openxmlformats.org/officeDocument/2006/relationships/hyperlink" Target="http://www..jp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www.doctissimo.fr/html/sante/urgence/sa_914_intoxmedoc.htm" TargetMode="External"/><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doctissimo.fr/html/medicaments/articles/sa_6359_medicaments_eviter_intoxication.htm" TargetMode="External"/><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73" name="Rectangle 25">
            <a:extLst>
              <a:ext uri="{FF2B5EF4-FFF2-40B4-BE49-F238E27FC236}">
                <a16:creationId xmlns:a16="http://schemas.microsoft.com/office/drawing/2014/main" id="{5E58ED37-EC19-476B-9D65-4C54F015C325}"/>
              </a:ext>
            </a:extLst>
          </p:cNvPr>
          <p:cNvSpPr>
            <a:spLocks noChangeArrowheads="1"/>
          </p:cNvSpPr>
          <p:nvPr/>
        </p:nvSpPr>
        <p:spPr bwMode="auto">
          <a:xfrm>
            <a:off x="2514600" y="1828800"/>
            <a:ext cx="68770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4000">
                <a:solidFill>
                  <a:schemeClr val="folHlink"/>
                </a:solidFill>
                <a:effectLst/>
                <a:latin typeface="Comic Sans MS" panose="030F0702030302020204" pitchFamily="66" charset="0"/>
              </a:rPr>
              <a:t>Les intoxications médicamenteuses</a:t>
            </a:r>
            <a:r>
              <a:rPr lang="en-US" altLang="en-US">
                <a:solidFill>
                  <a:schemeClr val="folHlink"/>
                </a:solidFill>
                <a:effectLst/>
              </a:rPr>
              <a:t> </a:t>
            </a:r>
          </a:p>
        </p:txBody>
      </p:sp>
      <p:sp>
        <p:nvSpPr>
          <p:cNvPr id="2075" name="Text Box 27">
            <a:extLst>
              <a:ext uri="{FF2B5EF4-FFF2-40B4-BE49-F238E27FC236}">
                <a16:creationId xmlns:a16="http://schemas.microsoft.com/office/drawing/2014/main" id="{8CAF842D-6BF1-4386-8B8F-D7DA285E3E86}"/>
              </a:ext>
            </a:extLst>
          </p:cNvPr>
          <p:cNvSpPr txBox="1">
            <a:spLocks noChangeArrowheads="1"/>
          </p:cNvSpPr>
          <p:nvPr/>
        </p:nvSpPr>
        <p:spPr bwMode="auto">
          <a:xfrm>
            <a:off x="1981200" y="381000"/>
            <a:ext cx="54102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chemeClr val="folHlink"/>
                </a:solidFill>
                <a:effectLst/>
                <a:latin typeface="Comic Sans MS" panose="030F0702030302020204" pitchFamily="66" charset="0"/>
              </a:rPr>
              <a:t>Lycée Théorique “Mihai Eminescu” Călăra</a:t>
            </a:r>
            <a:r>
              <a:rPr lang="ro-RO" altLang="en-US" b="1">
                <a:solidFill>
                  <a:schemeClr val="folHlink"/>
                </a:solidFill>
                <a:effectLst/>
                <a:latin typeface="Comic Sans MS" panose="030F0702030302020204" pitchFamily="66" charset="0"/>
              </a:rPr>
              <a:t>ş</a:t>
            </a:r>
            <a:r>
              <a:rPr lang="en-US" altLang="en-US" b="1">
                <a:solidFill>
                  <a:schemeClr val="folHlink"/>
                </a:solidFill>
                <a:effectLst/>
                <a:latin typeface="Comic Sans MS" panose="030F0702030302020204" pitchFamily="66" charset="0"/>
              </a:rPr>
              <a:t>i</a:t>
            </a:r>
            <a:r>
              <a:rPr lang="en-US" altLang="en-US">
                <a:solidFill>
                  <a:schemeClr val="folHlink"/>
                </a:solidFill>
                <a:effectLst/>
                <a:latin typeface="Comic Sans MS" panose="030F0702030302020204" pitchFamily="66" charset="0"/>
              </a:rPr>
              <a:t> </a:t>
            </a:r>
          </a:p>
          <a:p>
            <a:pPr>
              <a:spcBef>
                <a:spcPct val="50000"/>
              </a:spcBef>
            </a:pPr>
            <a:endParaRPr lang="en-US" altLang="en-US">
              <a:solidFill>
                <a:schemeClr val="folHlink"/>
              </a:solidFill>
              <a:effectLst/>
              <a:latin typeface="Comic Sans MS" panose="030F0702030302020204" pitchFamily="66" charset="0"/>
            </a:endParaRPr>
          </a:p>
        </p:txBody>
      </p:sp>
      <p:sp>
        <p:nvSpPr>
          <p:cNvPr id="2076" name="Text Box 28">
            <a:extLst>
              <a:ext uri="{FF2B5EF4-FFF2-40B4-BE49-F238E27FC236}">
                <a16:creationId xmlns:a16="http://schemas.microsoft.com/office/drawing/2014/main" id="{AC683621-07BD-4969-9F8B-33B4A42D2853}"/>
              </a:ext>
            </a:extLst>
          </p:cNvPr>
          <p:cNvSpPr txBox="1">
            <a:spLocks noChangeArrowheads="1"/>
          </p:cNvSpPr>
          <p:nvPr/>
        </p:nvSpPr>
        <p:spPr bwMode="auto">
          <a:xfrm>
            <a:off x="5410200" y="5410200"/>
            <a:ext cx="37338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effectLst/>
                <a:latin typeface="Comic Sans MS" panose="030F0702030302020204" pitchFamily="66" charset="0"/>
              </a:rPr>
              <a:t>Élève: B</a:t>
            </a:r>
            <a:r>
              <a:rPr lang="en-US" altLang="en-US" b="1">
                <a:effectLst/>
                <a:latin typeface="Comic Sans MS" panose="030F0702030302020204" pitchFamily="66" charset="0"/>
                <a:cs typeface="Arial" panose="020B0604020202020204" pitchFamily="34" charset="0"/>
              </a:rPr>
              <a:t>ă</a:t>
            </a:r>
            <a:r>
              <a:rPr lang="en-US" altLang="en-US" b="1">
                <a:effectLst/>
                <a:latin typeface="Comic Sans MS" panose="030F0702030302020204" pitchFamily="66" charset="0"/>
              </a:rPr>
              <a:t>lan Ioana Cristina</a:t>
            </a:r>
          </a:p>
          <a:p>
            <a:r>
              <a:rPr lang="en-US" altLang="en-US" b="1">
                <a:effectLst/>
                <a:latin typeface="Comic Sans MS" panose="030F0702030302020204" pitchFamily="66" charset="0"/>
              </a:rPr>
              <a:t>     </a:t>
            </a:r>
          </a:p>
          <a:p>
            <a:pPr>
              <a:spcBef>
                <a:spcPct val="50000"/>
              </a:spcBef>
            </a:pPr>
            <a:endParaRPr lang="en-US" altLang="en-US">
              <a:effectLst/>
              <a:latin typeface="Comic Sans MS" panose="030F0702030302020204" pitchFamily="66" charset="0"/>
            </a:endParaRPr>
          </a:p>
        </p:txBody>
      </p:sp>
      <p:sp>
        <p:nvSpPr>
          <p:cNvPr id="2078" name="Text Box 30">
            <a:extLst>
              <a:ext uri="{FF2B5EF4-FFF2-40B4-BE49-F238E27FC236}">
                <a16:creationId xmlns:a16="http://schemas.microsoft.com/office/drawing/2014/main" id="{90C363E8-BF4F-400C-A88A-F105EB5122B4}"/>
              </a:ext>
            </a:extLst>
          </p:cNvPr>
          <p:cNvSpPr txBox="1">
            <a:spLocks noChangeArrowheads="1"/>
          </p:cNvSpPr>
          <p:nvPr/>
        </p:nvSpPr>
        <p:spPr bwMode="auto">
          <a:xfrm>
            <a:off x="304800" y="5105400"/>
            <a:ext cx="34290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effectLst/>
                <a:latin typeface="Comic Sans MS" panose="030F0702030302020204" pitchFamily="66" charset="0"/>
              </a:rPr>
              <a:t>Professeur coordinateur: Gabriela Stancu</a:t>
            </a:r>
          </a:p>
          <a:p>
            <a:pPr>
              <a:spcBef>
                <a:spcPct val="50000"/>
              </a:spcBef>
            </a:pPr>
            <a:endParaRPr lang="en-US" altLang="en-US" b="1">
              <a:effectLst/>
              <a:latin typeface="Comic Sans MS" panose="030F0702030302020204"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afterEffect">
                                  <p:stCondLst>
                                    <p:cond delay="0"/>
                                  </p:stCondLst>
                                  <p:childTnLst>
                                    <p:set>
                                      <p:cBhvr>
                                        <p:cTn id="6" dur="1" fill="hold">
                                          <p:stCondLst>
                                            <p:cond delay="0"/>
                                          </p:stCondLst>
                                        </p:cTn>
                                        <p:tgtEl>
                                          <p:spTgt spid="2075">
                                            <p:txEl>
                                              <p:pRg st="0" end="0"/>
                                            </p:txEl>
                                          </p:spTgt>
                                        </p:tgtEl>
                                        <p:attrNameLst>
                                          <p:attrName>style.visibility</p:attrName>
                                        </p:attrNameLst>
                                      </p:cBhvr>
                                      <p:to>
                                        <p:strVal val="visible"/>
                                      </p:to>
                                    </p:set>
                                    <p:anim calcmode="lin" valueType="num">
                                      <p:cBhvr additive="base">
                                        <p:cTn id="7" dur="500" fill="hold"/>
                                        <p:tgtEl>
                                          <p:spTgt spid="2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nodeType="clickEffect">
                                  <p:stCondLst>
                                    <p:cond delay="0"/>
                                  </p:stCondLst>
                                  <p:childTnLst>
                                    <p:set>
                                      <p:cBhvr>
                                        <p:cTn id="12" dur="1" fill="hold">
                                          <p:stCondLst>
                                            <p:cond delay="0"/>
                                          </p:stCondLst>
                                        </p:cTn>
                                        <p:tgtEl>
                                          <p:spTgt spid="2078">
                                            <p:txEl>
                                              <p:pRg st="0" end="0"/>
                                            </p:txEl>
                                          </p:spTgt>
                                        </p:tgtEl>
                                        <p:attrNameLst>
                                          <p:attrName>style.visibility</p:attrName>
                                        </p:attrNameLst>
                                      </p:cBhvr>
                                      <p:to>
                                        <p:strVal val="visible"/>
                                      </p:to>
                                    </p:set>
                                    <p:anim calcmode="lin" valueType="num">
                                      <p:cBhvr additive="base">
                                        <p:cTn id="13" dur="500" fill="hold"/>
                                        <p:tgtEl>
                                          <p:spTgt spid="207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nodeType="clickEffect">
                                  <p:stCondLst>
                                    <p:cond delay="0"/>
                                  </p:stCondLst>
                                  <p:childTnLst>
                                    <p:set>
                                      <p:cBhvr>
                                        <p:cTn id="18" dur="1" fill="hold">
                                          <p:stCondLst>
                                            <p:cond delay="0"/>
                                          </p:stCondLst>
                                        </p:cTn>
                                        <p:tgtEl>
                                          <p:spTgt spid="2076">
                                            <p:txEl>
                                              <p:pRg st="0" end="0"/>
                                            </p:txEl>
                                          </p:spTgt>
                                        </p:tgtEl>
                                        <p:attrNameLst>
                                          <p:attrName>style.visibility</p:attrName>
                                        </p:attrNameLst>
                                      </p:cBhvr>
                                      <p:to>
                                        <p:strVal val="visible"/>
                                      </p:to>
                                    </p:set>
                                    <p:anim calcmode="lin" valueType="num">
                                      <p:cBhvr additive="base">
                                        <p:cTn id="19" dur="500" fill="hold"/>
                                        <p:tgtEl>
                                          <p:spTgt spid="207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76">
                                            <p:txEl>
                                              <p:pRg st="0" end="0"/>
                                            </p:txEl>
                                          </p:spTgt>
                                        </p:tgtEl>
                                        <p:attrNameLst>
                                          <p:attrName>ppt_y</p:attrName>
                                        </p:attrNameLst>
                                      </p:cBhvr>
                                      <p:tavLst>
                                        <p:tav tm="0">
                                          <p:val>
                                            <p:strVal val="1+#ppt_h/2"/>
                                          </p:val>
                                        </p:tav>
                                        <p:tav tm="100000">
                                          <p:val>
                                            <p:strVal val="#ppt_y"/>
                                          </p:val>
                                        </p:tav>
                                      </p:tavLst>
                                    </p:anim>
                                  </p:childTnLst>
                                </p:cTn>
                              </p:par>
                              <p:par>
                                <p:cTn id="21" presetID="7" presetClass="entr" presetSubtype="4" fill="hold" nodeType="withEffect">
                                  <p:stCondLst>
                                    <p:cond delay="0"/>
                                  </p:stCondLst>
                                  <p:childTnLst>
                                    <p:set>
                                      <p:cBhvr>
                                        <p:cTn id="22" dur="1" fill="hold">
                                          <p:stCondLst>
                                            <p:cond delay="0"/>
                                          </p:stCondLst>
                                        </p:cTn>
                                        <p:tgtEl>
                                          <p:spTgt spid="2076">
                                            <p:txEl>
                                              <p:pRg st="1" end="1"/>
                                            </p:txEl>
                                          </p:spTgt>
                                        </p:tgtEl>
                                        <p:attrNameLst>
                                          <p:attrName>style.visibility</p:attrName>
                                        </p:attrNameLst>
                                      </p:cBhvr>
                                      <p:to>
                                        <p:strVal val="visible"/>
                                      </p:to>
                                    </p:set>
                                    <p:anim calcmode="lin" valueType="num">
                                      <p:cBhvr additive="base">
                                        <p:cTn id="23" dur="500" fill="hold"/>
                                        <p:tgtEl>
                                          <p:spTgt spid="207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4" presetClass="entr" presetSubtype="0" fill="hold" nodeType="clickEffect">
                                  <p:stCondLst>
                                    <p:cond delay="0"/>
                                  </p:stCondLst>
                                  <p:childTnLst>
                                    <p:set>
                                      <p:cBhvr>
                                        <p:cTn id="28" dur="1" fill="hold">
                                          <p:stCondLst>
                                            <p:cond delay="0"/>
                                          </p:stCondLst>
                                        </p:cTn>
                                        <p:tgtEl>
                                          <p:spTgt spid="2073">
                                            <p:txEl>
                                              <p:pRg st="0" end="0"/>
                                            </p:txEl>
                                          </p:spTgt>
                                        </p:tgtEl>
                                        <p:attrNameLst>
                                          <p:attrName>style.visibility</p:attrName>
                                        </p:attrNameLst>
                                      </p:cBhvr>
                                      <p:to>
                                        <p:strVal val="visible"/>
                                      </p:to>
                                    </p:set>
                                    <p:anim to="" calcmode="lin" valueType="num">
                                      <p:cBhvr>
                                        <p:cTn id="29" dur="1" fill="hold"/>
                                        <p:tgtEl>
                                          <p:spTgt spid="207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a:extLst>
              <a:ext uri="{FF2B5EF4-FFF2-40B4-BE49-F238E27FC236}">
                <a16:creationId xmlns:a16="http://schemas.microsoft.com/office/drawing/2014/main" id="{2230CB65-8CF4-40C0-9C01-91E7D35FA4E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905000"/>
            <a:ext cx="4724400" cy="4953000"/>
          </a:xfrm>
          <a:noFill/>
          <a:ln w="63500">
            <a:solidFill>
              <a:srgbClr val="FF00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4518" name="Rectangle 6">
            <a:extLst>
              <a:ext uri="{FF2B5EF4-FFF2-40B4-BE49-F238E27FC236}">
                <a16:creationId xmlns:a16="http://schemas.microsoft.com/office/drawing/2014/main" id="{D64DACB8-C848-4A44-B5E2-B00709043811}"/>
              </a:ext>
            </a:extLst>
          </p:cNvPr>
          <p:cNvSpPr>
            <a:spLocks noChangeArrowheads="1"/>
          </p:cNvSpPr>
          <p:nvPr/>
        </p:nvSpPr>
        <p:spPr bwMode="auto">
          <a:xfrm>
            <a:off x="228600" y="304800"/>
            <a:ext cx="4038600" cy="1168400"/>
          </a:xfrm>
          <a:prstGeom prst="rect">
            <a:avLst/>
          </a:prstGeom>
          <a:noFill/>
          <a:ln w="101600">
            <a:solidFill>
              <a:schemeClr val="tx1"/>
            </a:solidFill>
            <a:miter lim="800000"/>
            <a:headEnd/>
            <a:tailEnd/>
          </a:ln>
          <a:effectLst/>
          <a:extLst>
            <a:ext uri="{909E8E84-426E-40DD-AFC4-6F175D3DCCD1}">
              <a14:hiddenFill xmlns:a14="http://schemas.microsoft.com/office/drawing/2010/main">
                <a:solidFill>
                  <a:srgbClr val="00CCFF">
                    <a:alpha val="32001"/>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en-US" sz="3200" b="1" i="1">
                <a:solidFill>
                  <a:srgbClr val="008000"/>
                </a:solidFill>
                <a:effectLst/>
                <a:latin typeface="Comic Sans MS" panose="030F0702030302020204" pitchFamily="66" charset="0"/>
              </a:rPr>
              <a:t>2.1 …les limites de l'automédication…</a:t>
            </a:r>
            <a:endParaRPr lang="en-US" altLang="en-US" sz="3200" b="1" i="1">
              <a:solidFill>
                <a:srgbClr val="008000"/>
              </a:solidFill>
              <a:effectLst/>
              <a:latin typeface="Comic Sans MS" panose="030F0702030302020204" pitchFamily="66" charset="0"/>
            </a:endParaRPr>
          </a:p>
        </p:txBody>
      </p:sp>
      <p:sp>
        <p:nvSpPr>
          <p:cNvPr id="64519" name="Rectangle 7">
            <a:extLst>
              <a:ext uri="{FF2B5EF4-FFF2-40B4-BE49-F238E27FC236}">
                <a16:creationId xmlns:a16="http://schemas.microsoft.com/office/drawing/2014/main" id="{93B25125-A584-4A9C-8F38-0D9FB0B2B43D}"/>
              </a:ext>
            </a:extLst>
          </p:cNvPr>
          <p:cNvSpPr>
            <a:spLocks noChangeArrowheads="1"/>
          </p:cNvSpPr>
          <p:nvPr/>
        </p:nvSpPr>
        <p:spPr bwMode="auto">
          <a:xfrm>
            <a:off x="4800600" y="3886200"/>
            <a:ext cx="434340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fr-FR" altLang="en-US">
                <a:solidFill>
                  <a:srgbClr val="008000"/>
                </a:solidFill>
                <a:effectLst/>
                <a:latin typeface="Comic Sans MS" panose="030F0702030302020204" pitchFamily="66" charset="0"/>
              </a:rPr>
              <a:t>Parmi les pratiques incriminées, l'automédication arrive largement en tête. Cela depuis longtemps déjà. Mais, aujourd'hui, la démocratisation de l'information sur la santé favorise chez les “malades” le sentiment de mieux se connaître encore et de pouvoir se soigner seul. Or cela n'est pas toujours vrai.</a:t>
            </a:r>
            <a:r>
              <a:rPr lang="fr-FR" altLang="en-US">
                <a:solidFill>
                  <a:srgbClr val="008000"/>
                </a:solidFill>
                <a:effectLst/>
              </a:rPr>
              <a:t> </a:t>
            </a:r>
          </a:p>
        </p:txBody>
      </p:sp>
      <p:pic>
        <p:nvPicPr>
          <p:cNvPr id="64520" name="Picture 8">
            <a:extLst>
              <a:ext uri="{FF2B5EF4-FFF2-40B4-BE49-F238E27FC236}">
                <a16:creationId xmlns:a16="http://schemas.microsoft.com/office/drawing/2014/main" id="{CBB9470F-7634-419C-886E-12A5FC9523C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00600" y="0"/>
            <a:ext cx="4343400" cy="3733800"/>
          </a:xfrm>
          <a:noFill/>
          <a:ln w="63500">
            <a:solidFill>
              <a:srgbClr val="FF00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1000" fill="hold"/>
                                        <p:tgtEl>
                                          <p:spTgt spid="64518"/>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64516"/>
                                        </p:tgtEl>
                                        <p:attrNameLst>
                                          <p:attrName>style.visibility</p:attrName>
                                        </p:attrNameLst>
                                      </p:cBhvr>
                                      <p:to>
                                        <p:strVal val="visible"/>
                                      </p:to>
                                    </p:set>
                                    <p:animEffect transition="in" filter="dissolve">
                                      <p:cBhvr>
                                        <p:cTn id="11" dur="500"/>
                                        <p:tgtEl>
                                          <p:spTgt spid="6451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0" presetClass="entr" presetSubtype="0" fill="hold" nodeType="clickEffect">
                                  <p:stCondLst>
                                    <p:cond delay="0"/>
                                  </p:stCondLst>
                                  <p:childTnLst>
                                    <p:set>
                                      <p:cBhvr>
                                        <p:cTn id="15" dur="1" fill="hold">
                                          <p:stCondLst>
                                            <p:cond delay="0"/>
                                          </p:stCondLst>
                                        </p:cTn>
                                        <p:tgtEl>
                                          <p:spTgt spid="64520"/>
                                        </p:tgtEl>
                                        <p:attrNameLst>
                                          <p:attrName>style.visibility</p:attrName>
                                        </p:attrNameLst>
                                      </p:cBhvr>
                                      <p:to>
                                        <p:strVal val="visible"/>
                                      </p:to>
                                    </p:set>
                                    <p:animEffect transition="in" filter="wedge">
                                      <p:cBhvr>
                                        <p:cTn id="16" dur="1000"/>
                                        <p:tgtEl>
                                          <p:spTgt spid="6452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0" presetClass="entr" presetSubtype="0" fill="hold" nodeType="clickEffect">
                                  <p:stCondLst>
                                    <p:cond delay="0"/>
                                  </p:stCondLst>
                                  <p:childTnLst>
                                    <p:set>
                                      <p:cBhvr>
                                        <p:cTn id="20" dur="1" fill="hold">
                                          <p:stCondLst>
                                            <p:cond delay="0"/>
                                          </p:stCondLst>
                                        </p:cTn>
                                        <p:tgtEl>
                                          <p:spTgt spid="64519">
                                            <p:txEl>
                                              <p:pRg st="0" end="0"/>
                                            </p:txEl>
                                          </p:spTgt>
                                        </p:tgtEl>
                                        <p:attrNameLst>
                                          <p:attrName>style.visibility</p:attrName>
                                        </p:attrNameLst>
                                      </p:cBhvr>
                                      <p:to>
                                        <p:strVal val="visible"/>
                                      </p:to>
                                    </p:set>
                                    <p:animEffect transition="in" filter="fade">
                                      <p:cBhvr>
                                        <p:cTn id="21" dur="800" decel="100000"/>
                                        <p:tgtEl>
                                          <p:spTgt spid="64519">
                                            <p:txEl>
                                              <p:pRg st="0" end="0"/>
                                            </p:txEl>
                                          </p:spTgt>
                                        </p:tgtEl>
                                      </p:cBhvr>
                                    </p:animEffect>
                                    <p:anim calcmode="lin" valueType="num">
                                      <p:cBhvr>
                                        <p:cTn id="22" dur="800" decel="100000" fill="hold"/>
                                        <p:tgtEl>
                                          <p:spTgt spid="64519">
                                            <p:txEl>
                                              <p:pRg st="0" end="0"/>
                                            </p:txEl>
                                          </p:spTgt>
                                        </p:tgtEl>
                                        <p:attrNameLst>
                                          <p:attrName>style.rotation</p:attrName>
                                        </p:attrNameLst>
                                      </p:cBhvr>
                                      <p:tavLst>
                                        <p:tav tm="0">
                                          <p:val>
                                            <p:fltVal val="-90"/>
                                          </p:val>
                                        </p:tav>
                                        <p:tav tm="100000">
                                          <p:val>
                                            <p:fltVal val="0"/>
                                          </p:val>
                                        </p:tav>
                                      </p:tavLst>
                                    </p:anim>
                                    <p:anim calcmode="lin" valueType="num">
                                      <p:cBhvr>
                                        <p:cTn id="23" dur="800" decel="100000" fill="hold"/>
                                        <p:tgtEl>
                                          <p:spTgt spid="64519">
                                            <p:txEl>
                                              <p:pRg st="0" end="0"/>
                                            </p:txEl>
                                          </p:spTgt>
                                        </p:tgtEl>
                                        <p:attrNameLst>
                                          <p:attrName>ppt_x</p:attrName>
                                        </p:attrNameLst>
                                      </p:cBhvr>
                                      <p:tavLst>
                                        <p:tav tm="0">
                                          <p:val>
                                            <p:strVal val="#ppt_x+0.4"/>
                                          </p:val>
                                        </p:tav>
                                        <p:tav tm="100000">
                                          <p:val>
                                            <p:strVal val="#ppt_x-0.05"/>
                                          </p:val>
                                        </p:tav>
                                      </p:tavLst>
                                    </p:anim>
                                    <p:anim calcmode="lin" valueType="num">
                                      <p:cBhvr>
                                        <p:cTn id="24" dur="800" decel="100000" fill="hold"/>
                                        <p:tgtEl>
                                          <p:spTgt spid="64519">
                                            <p:txEl>
                                              <p:pRg st="0" end="0"/>
                                            </p:txEl>
                                          </p:spTgt>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64519">
                                            <p:txEl>
                                              <p:pRg st="0" end="0"/>
                                            </p:txEl>
                                          </p:spTgt>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64519">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3399"/>
            </a:gs>
            <a:gs pos="10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22549" name="Text Box 21">
            <a:extLst>
              <a:ext uri="{FF2B5EF4-FFF2-40B4-BE49-F238E27FC236}">
                <a16:creationId xmlns:a16="http://schemas.microsoft.com/office/drawing/2014/main" id="{A3469620-5882-4138-9705-63D5A0870B2B}"/>
              </a:ext>
            </a:extLst>
          </p:cNvPr>
          <p:cNvSpPr txBox="1">
            <a:spLocks noChangeArrowheads="1"/>
          </p:cNvSpPr>
          <p:nvPr/>
        </p:nvSpPr>
        <p:spPr bwMode="auto">
          <a:xfrm rot="517511">
            <a:off x="609600" y="533400"/>
            <a:ext cx="6324600" cy="1143000"/>
          </a:xfrm>
          <a:prstGeom prst="rect">
            <a:avLst/>
          </a:prstGeom>
          <a:solidFill>
            <a:srgbClr val="F99FC6"/>
          </a:solidFill>
          <a:ln w="76200" cmpd="tri">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3200">
                <a:effectLst/>
                <a:latin typeface="Comic Sans MS" panose="030F0702030302020204" pitchFamily="66" charset="0"/>
              </a:rPr>
              <a:t>…voici quelques conseils pour      éviter les accidents…</a:t>
            </a:r>
            <a:r>
              <a:rPr lang="en-US" altLang="en-US" sz="3200">
                <a:effectLst/>
              </a:rPr>
              <a:t> </a:t>
            </a:r>
          </a:p>
        </p:txBody>
      </p:sp>
      <p:sp>
        <p:nvSpPr>
          <p:cNvPr id="22564" name="AutoShape 36">
            <a:extLst>
              <a:ext uri="{FF2B5EF4-FFF2-40B4-BE49-F238E27FC236}">
                <a16:creationId xmlns:a16="http://schemas.microsoft.com/office/drawing/2014/main" id="{872C2833-F33E-4CC1-87CB-0492580385E5}"/>
              </a:ext>
            </a:extLst>
          </p:cNvPr>
          <p:cNvSpPr>
            <a:spLocks noChangeArrowheads="1"/>
          </p:cNvSpPr>
          <p:nvPr/>
        </p:nvSpPr>
        <p:spPr bwMode="auto">
          <a:xfrm>
            <a:off x="228600" y="2362200"/>
            <a:ext cx="381000" cy="152400"/>
          </a:xfrm>
          <a:prstGeom prst="notchedRightArrow">
            <a:avLst>
              <a:gd name="adj1" fmla="val 50000"/>
              <a:gd name="adj2" fmla="val 62500"/>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5" name="Rectangle 37">
            <a:extLst>
              <a:ext uri="{FF2B5EF4-FFF2-40B4-BE49-F238E27FC236}">
                <a16:creationId xmlns:a16="http://schemas.microsoft.com/office/drawing/2014/main" id="{7BA8760E-09CA-4329-904F-FC1593FF7262}"/>
              </a:ext>
            </a:extLst>
          </p:cNvPr>
          <p:cNvSpPr>
            <a:spLocks noChangeArrowheads="1"/>
          </p:cNvSpPr>
          <p:nvPr/>
        </p:nvSpPr>
        <p:spPr bwMode="auto">
          <a:xfrm>
            <a:off x="609600" y="1981200"/>
            <a:ext cx="8534400" cy="110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endParaRPr lang="en-US" altLang="en-US">
              <a:effectLst/>
            </a:endParaRPr>
          </a:p>
          <a:p>
            <a:r>
              <a:rPr lang="fr-FR" altLang="en-US" sz="1600" b="1">
                <a:effectLst/>
                <a:latin typeface="Comic Sans MS" panose="030F0702030302020204" pitchFamily="66" charset="0"/>
              </a:rPr>
              <a:t>   Lorsque vous achetez un produit sans ordonnance, n'hésitez pas à demander conseil à votre pharmacien et indiquez-lui les médicaments que vous prenez déjà ;</a:t>
            </a:r>
            <a:endParaRPr lang="en-US" altLang="en-US" sz="1600" b="1">
              <a:effectLst/>
              <a:latin typeface="Comic Sans MS" panose="030F0702030302020204" pitchFamily="66" charset="0"/>
            </a:endParaRPr>
          </a:p>
          <a:p>
            <a:pPr algn="ctr" eaLnBrk="0" hangingPunct="0"/>
            <a:endParaRPr lang="en-US" altLang="en-US" sz="1600" b="1">
              <a:effectLst/>
              <a:latin typeface="Comic Sans MS" panose="030F0702030302020204" pitchFamily="66" charset="0"/>
            </a:endParaRPr>
          </a:p>
        </p:txBody>
      </p:sp>
      <p:sp>
        <p:nvSpPr>
          <p:cNvPr id="22567" name="AutoShape 39">
            <a:extLst>
              <a:ext uri="{FF2B5EF4-FFF2-40B4-BE49-F238E27FC236}">
                <a16:creationId xmlns:a16="http://schemas.microsoft.com/office/drawing/2014/main" id="{D76313F3-D91A-4E98-9548-E13E66CE3291}"/>
              </a:ext>
            </a:extLst>
          </p:cNvPr>
          <p:cNvSpPr>
            <a:spLocks noChangeArrowheads="1"/>
          </p:cNvSpPr>
          <p:nvPr/>
        </p:nvSpPr>
        <p:spPr bwMode="auto">
          <a:xfrm>
            <a:off x="228600" y="3124200"/>
            <a:ext cx="381000" cy="152400"/>
          </a:xfrm>
          <a:prstGeom prst="notchedRightArrow">
            <a:avLst>
              <a:gd name="adj1" fmla="val 50000"/>
              <a:gd name="adj2" fmla="val 62500"/>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8" name="Rectangle 40">
            <a:extLst>
              <a:ext uri="{FF2B5EF4-FFF2-40B4-BE49-F238E27FC236}">
                <a16:creationId xmlns:a16="http://schemas.microsoft.com/office/drawing/2014/main" id="{EF9E1861-518D-4D0B-B88E-0960CAFA9AAD}"/>
              </a:ext>
            </a:extLst>
          </p:cNvPr>
          <p:cNvSpPr>
            <a:spLocks noChangeArrowheads="1"/>
          </p:cNvSpPr>
          <p:nvPr/>
        </p:nvSpPr>
        <p:spPr bwMode="auto">
          <a:xfrm>
            <a:off x="550863" y="2743200"/>
            <a:ext cx="8593137" cy="158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endParaRPr lang="en-US" altLang="en-US">
              <a:effectLst/>
            </a:endParaRPr>
          </a:p>
          <a:p>
            <a:r>
              <a:rPr lang="fr-FR" altLang="en-US" sz="1600" b="1">
                <a:effectLst/>
                <a:latin typeface="Comic Sans MS" panose="030F0702030302020204" pitchFamily="66" charset="0"/>
              </a:rPr>
              <a:t>   N'utilisez pas, de votre propre gré, des médicaments antérieurement prescrits qui ont été conservés dans votre pharmacie. D'ailleurs, le plus sage est de se débarrasser de ce qui ne sert plus. Vous pouvez rapporter ces produits à votre pharmacien qui saura en faire bon usage ;</a:t>
            </a:r>
            <a:endParaRPr lang="en-US" altLang="en-US" sz="1600" b="1">
              <a:effectLst/>
              <a:latin typeface="Comic Sans MS" panose="030F0702030302020204" pitchFamily="66" charset="0"/>
            </a:endParaRPr>
          </a:p>
          <a:p>
            <a:pPr algn="ctr" eaLnBrk="0" hangingPunct="0"/>
            <a:endParaRPr lang="en-US" altLang="en-US" sz="1600" b="1">
              <a:effectLst/>
              <a:latin typeface="Comic Sans MS" panose="030F0702030302020204" pitchFamily="66" charset="0"/>
            </a:endParaRPr>
          </a:p>
        </p:txBody>
      </p:sp>
      <p:sp>
        <p:nvSpPr>
          <p:cNvPr id="22569" name="AutoShape 41">
            <a:extLst>
              <a:ext uri="{FF2B5EF4-FFF2-40B4-BE49-F238E27FC236}">
                <a16:creationId xmlns:a16="http://schemas.microsoft.com/office/drawing/2014/main" id="{6A5BA5B7-CC42-4179-89F2-85AA8D476C21}"/>
              </a:ext>
            </a:extLst>
          </p:cNvPr>
          <p:cNvSpPr>
            <a:spLocks noChangeArrowheads="1"/>
          </p:cNvSpPr>
          <p:nvPr/>
        </p:nvSpPr>
        <p:spPr bwMode="auto">
          <a:xfrm>
            <a:off x="152400" y="4572000"/>
            <a:ext cx="381000" cy="152400"/>
          </a:xfrm>
          <a:prstGeom prst="notchedRightArrow">
            <a:avLst>
              <a:gd name="adj1" fmla="val 50000"/>
              <a:gd name="adj2" fmla="val 62500"/>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0" name="Rectangle 42">
            <a:extLst>
              <a:ext uri="{FF2B5EF4-FFF2-40B4-BE49-F238E27FC236}">
                <a16:creationId xmlns:a16="http://schemas.microsoft.com/office/drawing/2014/main" id="{41BB690D-5086-4497-A13E-72DCB71ACF3B}"/>
              </a:ext>
            </a:extLst>
          </p:cNvPr>
          <p:cNvSpPr>
            <a:spLocks noChangeArrowheads="1"/>
          </p:cNvSpPr>
          <p:nvPr/>
        </p:nvSpPr>
        <p:spPr bwMode="auto">
          <a:xfrm>
            <a:off x="533400" y="4191000"/>
            <a:ext cx="8610600" cy="110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endParaRPr lang="en-US" altLang="en-US">
              <a:effectLst/>
            </a:endParaRPr>
          </a:p>
          <a:p>
            <a:r>
              <a:rPr lang="fr-FR" altLang="en-US" sz="1600" b="1">
                <a:effectLst/>
                <a:latin typeface="Comic Sans MS" panose="030F0702030302020204" pitchFamily="66" charset="0"/>
              </a:rPr>
              <a:t>   Pensez à dire à votre médecin si vous avez des allergies médicamenteuses, si vous souffrez d'une maladie qui peut interférer avec certaines thérapeutiques ;</a:t>
            </a:r>
            <a:endParaRPr lang="en-US" altLang="en-US" sz="1600" b="1">
              <a:effectLst/>
              <a:latin typeface="Comic Sans MS" panose="030F0702030302020204" pitchFamily="66" charset="0"/>
            </a:endParaRPr>
          </a:p>
          <a:p>
            <a:pPr algn="ctr" eaLnBrk="0" hangingPunct="0"/>
            <a:endParaRPr lang="en-US" altLang="en-US" sz="1600" b="1">
              <a:effectLst/>
              <a:latin typeface="Comic Sans MS" panose="030F0702030302020204" pitchFamily="66" charset="0"/>
            </a:endParaRPr>
          </a:p>
        </p:txBody>
      </p:sp>
      <p:sp>
        <p:nvSpPr>
          <p:cNvPr id="22571" name="AutoShape 43">
            <a:extLst>
              <a:ext uri="{FF2B5EF4-FFF2-40B4-BE49-F238E27FC236}">
                <a16:creationId xmlns:a16="http://schemas.microsoft.com/office/drawing/2014/main" id="{BC3F6D2D-C509-4261-84A2-822729F66DCE}"/>
              </a:ext>
            </a:extLst>
          </p:cNvPr>
          <p:cNvSpPr>
            <a:spLocks noChangeArrowheads="1"/>
          </p:cNvSpPr>
          <p:nvPr/>
        </p:nvSpPr>
        <p:spPr bwMode="auto">
          <a:xfrm>
            <a:off x="152400" y="5486400"/>
            <a:ext cx="381000" cy="152400"/>
          </a:xfrm>
          <a:prstGeom prst="notchedRightArrow">
            <a:avLst>
              <a:gd name="adj1" fmla="val 50000"/>
              <a:gd name="adj2" fmla="val 62500"/>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2" name="Rectangle 44">
            <a:extLst>
              <a:ext uri="{FF2B5EF4-FFF2-40B4-BE49-F238E27FC236}">
                <a16:creationId xmlns:a16="http://schemas.microsoft.com/office/drawing/2014/main" id="{EF5CDB32-1D75-4A65-8A0A-A0A6F9939529}"/>
              </a:ext>
            </a:extLst>
          </p:cNvPr>
          <p:cNvSpPr>
            <a:spLocks noChangeArrowheads="1"/>
          </p:cNvSpPr>
          <p:nvPr/>
        </p:nvSpPr>
        <p:spPr bwMode="auto">
          <a:xfrm>
            <a:off x="609600" y="5105400"/>
            <a:ext cx="8305800" cy="134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endParaRPr lang="en-US" altLang="en-US">
              <a:effectLst/>
            </a:endParaRPr>
          </a:p>
          <a:p>
            <a:r>
              <a:rPr lang="fr-FR" altLang="en-US" sz="1600" b="1">
                <a:effectLst/>
                <a:latin typeface="Comic Sans MS" panose="030F0702030302020204" pitchFamily="66" charset="0"/>
              </a:rPr>
              <a:t>   Vérifiez bien le nom du médicament et la tranche d'âge à laquelle il est destiné et</a:t>
            </a:r>
            <a:r>
              <a:rPr lang="en-US" altLang="en-US" sz="1600" b="1">
                <a:effectLst/>
                <a:latin typeface="Comic Sans MS" panose="030F0702030302020204" pitchFamily="66" charset="0"/>
              </a:rPr>
              <a:t> </a:t>
            </a:r>
            <a:r>
              <a:rPr lang="fr-FR" altLang="en-US" sz="1600" b="1">
                <a:effectLst/>
                <a:latin typeface="Comic Sans MS" panose="030F0702030302020204" pitchFamily="66" charset="0"/>
              </a:rPr>
              <a:t>lisez attentivement la notice du médicament que vous allez prendre ; respectez la prescription et la durée du traitement.</a:t>
            </a:r>
            <a:endParaRPr lang="en-US" altLang="en-US" sz="1600" b="1">
              <a:effectLst/>
              <a:latin typeface="Comic Sans MS" panose="030F0702030302020204" pitchFamily="66" charset="0"/>
            </a:endParaRPr>
          </a:p>
          <a:p>
            <a:pPr eaLnBrk="0" hangingPunct="0"/>
            <a:endParaRPr lang="en-US" altLang="en-US" sz="1600" b="1">
              <a:effectLst/>
              <a:latin typeface="Comic Sans MS" panose="030F0702030302020204" pitchFamily="66" charset="0"/>
            </a:endParaRPr>
          </a:p>
        </p:txBody>
      </p:sp>
      <p:pic>
        <p:nvPicPr>
          <p:cNvPr id="22574" name="Picture 46">
            <a:extLst>
              <a:ext uri="{FF2B5EF4-FFF2-40B4-BE49-F238E27FC236}">
                <a16:creationId xmlns:a16="http://schemas.microsoft.com/office/drawing/2014/main" id="{8135C09B-ED31-49F9-8BFE-CF4D1D79A3E9}"/>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400800" y="228600"/>
            <a:ext cx="2362200" cy="182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2549"/>
                                        </p:tgtEl>
                                        <p:attrNameLst>
                                          <p:attrName>style.visibility</p:attrName>
                                        </p:attrNameLst>
                                      </p:cBhvr>
                                      <p:to>
                                        <p:strVal val="visible"/>
                                      </p:to>
                                    </p:set>
                                    <p:animEffect transition="in" filter="fade">
                                      <p:cBhvr>
                                        <p:cTn id="7" dur="500"/>
                                        <p:tgtEl>
                                          <p:spTgt spid="22549"/>
                                        </p:tgtEl>
                                      </p:cBhvr>
                                    </p:animEffect>
                                    <p:anim calcmode="lin" valueType="num">
                                      <p:cBhvr>
                                        <p:cTn id="8" dur="500" fill="hold"/>
                                        <p:tgtEl>
                                          <p:spTgt spid="22549"/>
                                        </p:tgtEl>
                                        <p:attrNameLst>
                                          <p:attrName>ppt_w</p:attrName>
                                        </p:attrNameLst>
                                      </p:cBhvr>
                                      <p:tavLst>
                                        <p:tav tm="0" fmla="#ppt_w*sin(2.5*pi*$)">
                                          <p:val>
                                            <p:fltVal val="0"/>
                                          </p:val>
                                        </p:tav>
                                        <p:tav tm="100000">
                                          <p:val>
                                            <p:fltVal val="1"/>
                                          </p:val>
                                        </p:tav>
                                      </p:tavLst>
                                    </p:anim>
                                    <p:anim calcmode="lin" valueType="num">
                                      <p:cBhvr>
                                        <p:cTn id="9" dur="500" fill="hold"/>
                                        <p:tgtEl>
                                          <p:spTgt spid="22549"/>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22564"/>
                                        </p:tgtEl>
                                        <p:attrNameLst>
                                          <p:attrName>style.visibility</p:attrName>
                                        </p:attrNameLst>
                                      </p:cBhvr>
                                      <p:to>
                                        <p:strVal val="visible"/>
                                      </p:to>
                                    </p:set>
                                    <p:animEffect transition="in" filter="box(in)">
                                      <p:cBhvr>
                                        <p:cTn id="14" dur="500"/>
                                        <p:tgtEl>
                                          <p:spTgt spid="2256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4" presetClass="entr" presetSubtype="0" fill="hold" nodeType="clickEffect">
                                  <p:stCondLst>
                                    <p:cond delay="0"/>
                                  </p:stCondLst>
                                  <p:childTnLst>
                                    <p:set>
                                      <p:cBhvr>
                                        <p:cTn id="18" dur="1" fill="hold">
                                          <p:stCondLst>
                                            <p:cond delay="0"/>
                                          </p:stCondLst>
                                        </p:cTn>
                                        <p:tgtEl>
                                          <p:spTgt spid="22565">
                                            <p:txEl>
                                              <p:pRg st="1" end="1"/>
                                            </p:txEl>
                                          </p:spTgt>
                                        </p:tgtEl>
                                        <p:attrNameLst>
                                          <p:attrName>style.visibility</p:attrName>
                                        </p:attrNameLst>
                                      </p:cBhvr>
                                      <p:to>
                                        <p:strVal val="visible"/>
                                      </p:to>
                                    </p:set>
                                    <p:anim to="" calcmode="lin" valueType="num">
                                      <p:cBhvr>
                                        <p:cTn id="19" dur="1" fill="hold"/>
                                        <p:tgtEl>
                                          <p:spTgt spid="22565">
                                            <p:txEl>
                                              <p:pRg st="1" end="1"/>
                                            </p:txEl>
                                          </p:spTgt>
                                        </p:tgtEl>
                                        <p:attrNameLst>
                                          <p:attrName/>
                                        </p:attrNameLst>
                                      </p:cBhvr>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nodeType="clickEffect">
                                  <p:stCondLst>
                                    <p:cond delay="0"/>
                                  </p:stCondLst>
                                  <p:childTnLst>
                                    <p:set>
                                      <p:cBhvr>
                                        <p:cTn id="23" dur="1" fill="hold">
                                          <p:stCondLst>
                                            <p:cond delay="0"/>
                                          </p:stCondLst>
                                        </p:cTn>
                                        <p:tgtEl>
                                          <p:spTgt spid="22567"/>
                                        </p:tgtEl>
                                        <p:attrNameLst>
                                          <p:attrName>style.visibility</p:attrName>
                                        </p:attrNameLst>
                                      </p:cBhvr>
                                      <p:to>
                                        <p:strVal val="visible"/>
                                      </p:to>
                                    </p:set>
                                    <p:animEffect transition="in" filter="box(in)">
                                      <p:cBhvr>
                                        <p:cTn id="24" dur="500"/>
                                        <p:tgtEl>
                                          <p:spTgt spid="2256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4" presetClass="entr" presetSubtype="0" fill="hold" nodeType="clickEffect">
                                  <p:stCondLst>
                                    <p:cond delay="0"/>
                                  </p:stCondLst>
                                  <p:childTnLst>
                                    <p:set>
                                      <p:cBhvr>
                                        <p:cTn id="28" dur="1" fill="hold">
                                          <p:stCondLst>
                                            <p:cond delay="0"/>
                                          </p:stCondLst>
                                        </p:cTn>
                                        <p:tgtEl>
                                          <p:spTgt spid="22568">
                                            <p:txEl>
                                              <p:pRg st="1" end="1"/>
                                            </p:txEl>
                                          </p:spTgt>
                                        </p:tgtEl>
                                        <p:attrNameLst>
                                          <p:attrName>style.visibility</p:attrName>
                                        </p:attrNameLst>
                                      </p:cBhvr>
                                      <p:to>
                                        <p:strVal val="visible"/>
                                      </p:to>
                                    </p:set>
                                    <p:anim to="" calcmode="lin" valueType="num">
                                      <p:cBhvr>
                                        <p:cTn id="29" dur="1" fill="hold"/>
                                        <p:tgtEl>
                                          <p:spTgt spid="22568">
                                            <p:txEl>
                                              <p:pRg st="1" end="1"/>
                                            </p:txEl>
                                          </p:spTgt>
                                        </p:tgtEl>
                                        <p:attrNameLst>
                                          <p:attrName/>
                                        </p:attrNameLst>
                                      </p:cBhvr>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22569"/>
                                        </p:tgtEl>
                                        <p:attrNameLst>
                                          <p:attrName>style.visibility</p:attrName>
                                        </p:attrNameLst>
                                      </p:cBhvr>
                                      <p:to>
                                        <p:strVal val="visible"/>
                                      </p:to>
                                    </p:set>
                                    <p:animEffect transition="in" filter="box(in)">
                                      <p:cBhvr>
                                        <p:cTn id="34" dur="500"/>
                                        <p:tgtEl>
                                          <p:spTgt spid="2256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4" presetClass="entr" presetSubtype="0" fill="hold" nodeType="clickEffect">
                                  <p:stCondLst>
                                    <p:cond delay="0"/>
                                  </p:stCondLst>
                                  <p:childTnLst>
                                    <p:set>
                                      <p:cBhvr>
                                        <p:cTn id="38" dur="1" fill="hold">
                                          <p:stCondLst>
                                            <p:cond delay="0"/>
                                          </p:stCondLst>
                                        </p:cTn>
                                        <p:tgtEl>
                                          <p:spTgt spid="22570">
                                            <p:txEl>
                                              <p:pRg st="1" end="1"/>
                                            </p:txEl>
                                          </p:spTgt>
                                        </p:tgtEl>
                                        <p:attrNameLst>
                                          <p:attrName>style.visibility</p:attrName>
                                        </p:attrNameLst>
                                      </p:cBhvr>
                                      <p:to>
                                        <p:strVal val="visible"/>
                                      </p:to>
                                    </p:set>
                                    <p:anim to="" calcmode="lin" valueType="num">
                                      <p:cBhvr>
                                        <p:cTn id="39" dur="1" fill="hold"/>
                                        <p:tgtEl>
                                          <p:spTgt spid="22570">
                                            <p:txEl>
                                              <p:pRg st="1" end="1"/>
                                            </p:txEl>
                                          </p:spTgt>
                                        </p:tgtEl>
                                        <p:attrNameLst>
                                          <p:attrName/>
                                        </p:attrNameLst>
                                      </p:cBhvr>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nodeType="clickEffect">
                                  <p:stCondLst>
                                    <p:cond delay="0"/>
                                  </p:stCondLst>
                                  <p:childTnLst>
                                    <p:set>
                                      <p:cBhvr>
                                        <p:cTn id="43" dur="1" fill="hold">
                                          <p:stCondLst>
                                            <p:cond delay="0"/>
                                          </p:stCondLst>
                                        </p:cTn>
                                        <p:tgtEl>
                                          <p:spTgt spid="22571"/>
                                        </p:tgtEl>
                                        <p:attrNameLst>
                                          <p:attrName>style.visibility</p:attrName>
                                        </p:attrNameLst>
                                      </p:cBhvr>
                                      <p:to>
                                        <p:strVal val="visible"/>
                                      </p:to>
                                    </p:set>
                                    <p:animEffect transition="in" filter="box(in)">
                                      <p:cBhvr>
                                        <p:cTn id="44" dur="500"/>
                                        <p:tgtEl>
                                          <p:spTgt spid="2257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4" presetClass="entr" presetSubtype="0" fill="hold" nodeType="clickEffect">
                                  <p:stCondLst>
                                    <p:cond delay="0"/>
                                  </p:stCondLst>
                                  <p:childTnLst>
                                    <p:set>
                                      <p:cBhvr>
                                        <p:cTn id="48" dur="1" fill="hold">
                                          <p:stCondLst>
                                            <p:cond delay="0"/>
                                          </p:stCondLst>
                                        </p:cTn>
                                        <p:tgtEl>
                                          <p:spTgt spid="22572">
                                            <p:txEl>
                                              <p:pRg st="1" end="1"/>
                                            </p:txEl>
                                          </p:spTgt>
                                        </p:tgtEl>
                                        <p:attrNameLst>
                                          <p:attrName>style.visibility</p:attrName>
                                        </p:attrNameLst>
                                      </p:cBhvr>
                                      <p:to>
                                        <p:strVal val="visible"/>
                                      </p:to>
                                    </p:set>
                                    <p:anim to="" calcmode="lin" valueType="num">
                                      <p:cBhvr>
                                        <p:cTn id="49" dur="1" fill="hold"/>
                                        <p:tgtEl>
                                          <p:spTgt spid="22572">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a:extLst>
              <a:ext uri="{FF2B5EF4-FFF2-40B4-BE49-F238E27FC236}">
                <a16:creationId xmlns:a16="http://schemas.microsoft.com/office/drawing/2014/main" id="{05161E53-BD45-42EB-A514-14A3DC34E6EF}"/>
              </a:ext>
            </a:extLst>
          </p:cNvPr>
          <p:cNvSpPr>
            <a:spLocks noChangeArrowheads="1"/>
          </p:cNvSpPr>
          <p:nvPr/>
        </p:nvSpPr>
        <p:spPr bwMode="auto">
          <a:xfrm>
            <a:off x="228600" y="304800"/>
            <a:ext cx="8686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52352" rIns="0" bIns="38088" anchor="ctr">
            <a:spAutoFit/>
          </a:bodyPr>
          <a:lstStyle/>
          <a:p>
            <a:r>
              <a:rPr lang="fr-FR" altLang="en-US" sz="2400" b="1" i="1" u="sng">
                <a:solidFill>
                  <a:schemeClr val="accent2"/>
                </a:solidFill>
                <a:effectLst/>
                <a:latin typeface="Comic Sans MS" panose="030F0702030302020204" pitchFamily="66" charset="0"/>
              </a:rPr>
              <a:t>2.2 Les seniors et les enfants sont les premières victimes</a:t>
            </a:r>
            <a:endParaRPr lang="en-US" altLang="en-US" sz="2400" b="1" i="1" u="sng">
              <a:solidFill>
                <a:schemeClr val="accent2"/>
              </a:solidFill>
              <a:effectLst/>
              <a:latin typeface="Comic Sans MS" panose="030F0702030302020204" pitchFamily="66" charset="0"/>
            </a:endParaRPr>
          </a:p>
          <a:p>
            <a:pPr eaLnBrk="0" hangingPunct="0"/>
            <a:r>
              <a:rPr lang="en-US" altLang="en-US">
                <a:effectLst/>
                <a:latin typeface="Comic Sans MS" panose="030F0702030302020204" pitchFamily="66" charset="0"/>
              </a:rPr>
              <a:t> </a:t>
            </a:r>
          </a:p>
        </p:txBody>
      </p:sp>
      <p:sp>
        <p:nvSpPr>
          <p:cNvPr id="40965" name="Rectangle 5">
            <a:extLst>
              <a:ext uri="{FF2B5EF4-FFF2-40B4-BE49-F238E27FC236}">
                <a16:creationId xmlns:a16="http://schemas.microsoft.com/office/drawing/2014/main" id="{DF50D3A1-CF75-43C0-9C87-B8BEE0EBFDF0}"/>
              </a:ext>
            </a:extLst>
          </p:cNvPr>
          <p:cNvSpPr>
            <a:spLocks noChangeArrowheads="1"/>
          </p:cNvSpPr>
          <p:nvPr/>
        </p:nvSpPr>
        <p:spPr bwMode="auto">
          <a:xfrm>
            <a:off x="3276600" y="1524000"/>
            <a:ext cx="2514600"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fr-FR" altLang="en-US" sz="1600" b="1">
                <a:solidFill>
                  <a:schemeClr val="accent2"/>
                </a:solidFill>
                <a:effectLst/>
                <a:latin typeface="Comic Sans MS" panose="030F0702030302020204" pitchFamily="66" charset="0"/>
              </a:rPr>
              <a:t>   Les personnes âgées et les enfants sont les principales victimes des intoxications accidentelles. Les premières ont souvent une multitude de médicaments à avaler et en ce qui concerne les enfants, leurs parents doivent avoir à l'égard des médicaments la même attitude que celle tenue envers les produits toxiques: faire en sorte que les enfants ne puissent les avaler en les mettant hors de leur portée. </a:t>
            </a:r>
          </a:p>
        </p:txBody>
      </p:sp>
      <p:pic>
        <p:nvPicPr>
          <p:cNvPr id="40966" name="Picture 6">
            <a:extLst>
              <a:ext uri="{FF2B5EF4-FFF2-40B4-BE49-F238E27FC236}">
                <a16:creationId xmlns:a16="http://schemas.microsoft.com/office/drawing/2014/main" id="{8BD2B0B6-9715-4325-89AC-4526DC680846}"/>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2438400"/>
            <a:ext cx="3200400"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75" name="Picture 15">
            <a:extLst>
              <a:ext uri="{FF2B5EF4-FFF2-40B4-BE49-F238E27FC236}">
                <a16:creationId xmlns:a16="http://schemas.microsoft.com/office/drawing/2014/main" id="{207F16D1-2A6C-4436-8F96-E95CD1BB06DD}"/>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228600" y="1295400"/>
            <a:ext cx="2362200"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78" name="Picture 18">
            <a:extLst>
              <a:ext uri="{FF2B5EF4-FFF2-40B4-BE49-F238E27FC236}">
                <a16:creationId xmlns:a16="http://schemas.microsoft.com/office/drawing/2014/main" id="{3235B495-4507-4732-A31D-1BCF35B1A7A6}"/>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5715000" y="1600200"/>
            <a:ext cx="3429000" cy="5257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animEffect transition="in" filter="slide(fromBottom)">
                                      <p:cBhvr>
                                        <p:cTn id="7" dur="500"/>
                                        <p:tgtEl>
                                          <p:spTgt spid="409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40975"/>
                                        </p:tgtEl>
                                        <p:attrNameLst>
                                          <p:attrName>style.visibility</p:attrName>
                                        </p:attrNameLst>
                                      </p:cBhvr>
                                      <p:to>
                                        <p:strVal val="visible"/>
                                      </p:to>
                                    </p:set>
                                    <p:animEffect transition="in" filter="plus(in)">
                                      <p:cBhvr>
                                        <p:cTn id="12" dur="1000"/>
                                        <p:tgtEl>
                                          <p:spTgt spid="409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40966"/>
                                        </p:tgtEl>
                                        <p:attrNameLst>
                                          <p:attrName>style.visibility</p:attrName>
                                        </p:attrNameLst>
                                      </p:cBhvr>
                                      <p:to>
                                        <p:strVal val="visible"/>
                                      </p:to>
                                    </p:set>
                                    <p:animEffect transition="in" filter="slide(fromBottom)">
                                      <p:cBhvr>
                                        <p:cTn id="17" dur="500"/>
                                        <p:tgtEl>
                                          <p:spTgt spid="409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0978"/>
                                        </p:tgtEl>
                                        <p:attrNameLst>
                                          <p:attrName>style.visibility</p:attrName>
                                        </p:attrNameLst>
                                      </p:cBhvr>
                                      <p:to>
                                        <p:strVal val="visible"/>
                                      </p:to>
                                    </p:set>
                                    <p:animEffect transition="in" filter="fade">
                                      <p:cBhvr>
                                        <p:cTn id="22" dur="2000"/>
                                        <p:tgtEl>
                                          <p:spTgt spid="4097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5" presetClass="entr" presetSubtype="0" fill="hold" nodeType="clickEffect">
                                  <p:stCondLst>
                                    <p:cond delay="0"/>
                                  </p:stCondLst>
                                  <p:childTnLst>
                                    <p:set>
                                      <p:cBhvr>
                                        <p:cTn id="26" dur="1" fill="hold">
                                          <p:stCondLst>
                                            <p:cond delay="0"/>
                                          </p:stCondLst>
                                        </p:cTn>
                                        <p:tgtEl>
                                          <p:spTgt spid="40965">
                                            <p:txEl>
                                              <p:pRg st="0" end="0"/>
                                            </p:txEl>
                                          </p:spTgt>
                                        </p:tgtEl>
                                        <p:attrNameLst>
                                          <p:attrName>style.visibility</p:attrName>
                                        </p:attrNameLst>
                                      </p:cBhvr>
                                      <p:to>
                                        <p:strVal val="visible"/>
                                      </p:to>
                                    </p:set>
                                    <p:animEffect transition="in" filter="fade">
                                      <p:cBhvr>
                                        <p:cTn id="27" dur="1000"/>
                                        <p:tgtEl>
                                          <p:spTgt spid="40965">
                                            <p:txEl>
                                              <p:pRg st="0" end="0"/>
                                            </p:txEl>
                                          </p:spTgt>
                                        </p:tgtEl>
                                      </p:cBhvr>
                                    </p:animEffect>
                                    <p:anim calcmode="lin" valueType="num">
                                      <p:cBhvr>
                                        <p:cTn id="28" dur="1000" fill="hold"/>
                                        <p:tgtEl>
                                          <p:spTgt spid="40965">
                                            <p:txEl>
                                              <p:pRg st="0" end="0"/>
                                            </p:txEl>
                                          </p:spTgt>
                                        </p:tgtEl>
                                        <p:attrNameLst>
                                          <p:attrName>style.rotation</p:attrName>
                                        </p:attrNameLst>
                                      </p:cBhvr>
                                      <p:tavLst>
                                        <p:tav tm="0">
                                          <p:val>
                                            <p:fltVal val="720"/>
                                          </p:val>
                                        </p:tav>
                                        <p:tav tm="100000">
                                          <p:val>
                                            <p:fltVal val="0"/>
                                          </p:val>
                                        </p:tav>
                                      </p:tavLst>
                                    </p:anim>
                                    <p:anim calcmode="lin" valueType="num">
                                      <p:cBhvr>
                                        <p:cTn id="29" dur="1000" fill="hold"/>
                                        <p:tgtEl>
                                          <p:spTgt spid="40965">
                                            <p:txEl>
                                              <p:pRg st="0" end="0"/>
                                            </p:txEl>
                                          </p:spTgt>
                                        </p:tgtEl>
                                        <p:attrNameLst>
                                          <p:attrName>ppt_h</p:attrName>
                                        </p:attrNameLst>
                                      </p:cBhvr>
                                      <p:tavLst>
                                        <p:tav tm="0">
                                          <p:val>
                                            <p:fltVal val="0"/>
                                          </p:val>
                                        </p:tav>
                                        <p:tav tm="100000">
                                          <p:val>
                                            <p:strVal val="#ppt_h"/>
                                          </p:val>
                                        </p:tav>
                                      </p:tavLst>
                                    </p:anim>
                                    <p:anim calcmode="lin" valueType="num">
                                      <p:cBhvr>
                                        <p:cTn id="30" dur="1000" fill="hold"/>
                                        <p:tgtEl>
                                          <p:spTgt spid="40965">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FFCC00"/>
            </a:gs>
          </a:gsLst>
          <a:path path="shape">
            <a:fillToRect l="50000" t="50000" r="50000" b="50000"/>
          </a:path>
        </a:gradFill>
        <a:effectLst/>
      </p:bgPr>
    </p:bg>
    <p:spTree>
      <p:nvGrpSpPr>
        <p:cNvPr id="1" name=""/>
        <p:cNvGrpSpPr/>
        <p:nvPr/>
      </p:nvGrpSpPr>
      <p:grpSpPr>
        <a:xfrm>
          <a:off x="0" y="0"/>
          <a:ext cx="0" cy="0"/>
          <a:chOff x="0" y="0"/>
          <a:chExt cx="0" cy="0"/>
        </a:xfrm>
      </p:grpSpPr>
      <p:sp>
        <p:nvSpPr>
          <p:cNvPr id="13317" name="WordArt 5">
            <a:extLst>
              <a:ext uri="{FF2B5EF4-FFF2-40B4-BE49-F238E27FC236}">
                <a16:creationId xmlns:a16="http://schemas.microsoft.com/office/drawing/2014/main" id="{FD66B83E-F044-4734-9224-6AF6CAF5D998}"/>
              </a:ext>
            </a:extLst>
          </p:cNvPr>
          <p:cNvSpPr>
            <a:spLocks noChangeArrowheads="1" noChangeShapeType="1" noTextEdit="1"/>
          </p:cNvSpPr>
          <p:nvPr/>
        </p:nvSpPr>
        <p:spPr bwMode="auto">
          <a:xfrm rot="1006051">
            <a:off x="4191000" y="457200"/>
            <a:ext cx="4953000" cy="1309688"/>
          </a:xfrm>
          <a:prstGeom prst="rect">
            <a:avLst/>
          </a:prstGeom>
        </p:spPr>
        <p:txBody>
          <a:bodyPr wrap="none" fromWordArt="1">
            <a:prstTxWarp prst="textPlain">
              <a:avLst>
                <a:gd name="adj" fmla="val 50000"/>
              </a:avLst>
            </a:prstTxWarp>
          </a:bodyPr>
          <a:lstStyle/>
          <a:p>
            <a:pPr algn="ctr"/>
            <a:r>
              <a:rPr lang="en-US" sz="3600" i="1" kern="10">
                <a:ln w="9525">
                  <a:solidFill>
                    <a:srgbClr val="800000"/>
                  </a:solidFill>
                  <a:round/>
                  <a:headEnd/>
                  <a:tailEnd/>
                </a:ln>
                <a:solidFill>
                  <a:srgbClr val="800000"/>
                </a:solidFill>
                <a:effectLst>
                  <a:outerShdw dist="35921" dir="2700000" algn="ctr" rotWithShape="0">
                    <a:srgbClr val="B2B2B2">
                      <a:alpha val="80000"/>
                    </a:srgbClr>
                  </a:outerShdw>
                </a:effectLst>
                <a:latin typeface="Comic Sans MS" panose="030F0702030302020204" pitchFamily="66" charset="0"/>
              </a:rPr>
              <a:t>Antidotes</a:t>
            </a:r>
          </a:p>
        </p:txBody>
      </p:sp>
      <p:sp>
        <p:nvSpPr>
          <p:cNvPr id="13318" name="Rectangle 6">
            <a:extLst>
              <a:ext uri="{FF2B5EF4-FFF2-40B4-BE49-F238E27FC236}">
                <a16:creationId xmlns:a16="http://schemas.microsoft.com/office/drawing/2014/main" id="{99CB7DCE-810F-4700-BFA3-4E0BCA7415A4}"/>
              </a:ext>
            </a:extLst>
          </p:cNvPr>
          <p:cNvSpPr>
            <a:spLocks noChangeArrowheads="1"/>
          </p:cNvSpPr>
          <p:nvPr/>
        </p:nvSpPr>
        <p:spPr bwMode="auto">
          <a:xfrm>
            <a:off x="457200" y="1600200"/>
            <a:ext cx="36576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52352" rIns="0" bIns="38088" anchor="ctr">
            <a:spAutoFit/>
          </a:bodyPr>
          <a:lstStyle/>
          <a:p>
            <a:r>
              <a:rPr lang="fr-FR" altLang="en-US" sz="2400" b="1" i="1">
                <a:effectLst/>
                <a:latin typeface="Comic Sans MS" panose="030F0702030302020204" pitchFamily="66" charset="0"/>
              </a:rPr>
              <a:t>1)</a:t>
            </a:r>
            <a:r>
              <a:rPr lang="fr-FR" altLang="en-US" sz="2400" b="1">
                <a:effectLst/>
                <a:latin typeface="Comic Sans MS" panose="030F0702030302020204" pitchFamily="66" charset="0"/>
              </a:rPr>
              <a:t> </a:t>
            </a:r>
            <a:r>
              <a:rPr lang="fr-FR" altLang="en-US" sz="2400" b="1" i="1">
                <a:effectLst/>
                <a:latin typeface="Comic Sans MS" panose="030F0702030302020204" pitchFamily="66" charset="0"/>
              </a:rPr>
              <a:t>Calme et rapidité</a:t>
            </a:r>
            <a:endParaRPr lang="en-US" altLang="en-US" sz="2400" b="1" i="1">
              <a:effectLst/>
              <a:latin typeface="Comic Sans MS" panose="030F0702030302020204" pitchFamily="66" charset="0"/>
            </a:endParaRPr>
          </a:p>
          <a:p>
            <a:pPr eaLnBrk="0" hangingPunct="0"/>
            <a:endParaRPr lang="en-US" altLang="en-US" sz="2400" b="1" u="sng">
              <a:effectLst/>
              <a:latin typeface="Comic Sans MS" panose="030F0702030302020204" pitchFamily="66" charset="0"/>
            </a:endParaRPr>
          </a:p>
        </p:txBody>
      </p:sp>
      <p:sp>
        <p:nvSpPr>
          <p:cNvPr id="13319" name="Text Box 7">
            <a:extLst>
              <a:ext uri="{FF2B5EF4-FFF2-40B4-BE49-F238E27FC236}">
                <a16:creationId xmlns:a16="http://schemas.microsoft.com/office/drawing/2014/main" id="{2546FF64-4660-4E0D-AA84-7B9CF14856BC}"/>
              </a:ext>
            </a:extLst>
          </p:cNvPr>
          <p:cNvSpPr txBox="1">
            <a:spLocks noChangeArrowheads="1"/>
          </p:cNvSpPr>
          <p:nvPr/>
        </p:nvSpPr>
        <p:spPr bwMode="auto">
          <a:xfrm>
            <a:off x="685800" y="2133600"/>
            <a:ext cx="487680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1600" b="1">
                <a:solidFill>
                  <a:srgbClr val="0066FF"/>
                </a:solidFill>
                <a:effectLst/>
                <a:latin typeface="Comic Sans MS" panose="030F0702030302020204" pitchFamily="66" charset="0"/>
              </a:rPr>
              <a:t>   Comme lorsqu'on est confronté à n'importe quel accident, il faut d'abord s'efforcer de garder son calme et ne pas agir à la place du médecin. En revanche, il faut surveiller et ne jamais laisser seule une personne qui se trouve dans un état d'agitation anormale.</a:t>
            </a:r>
            <a:endParaRPr lang="en-US" altLang="en-US" sz="1600" b="1">
              <a:solidFill>
                <a:srgbClr val="0066FF"/>
              </a:solidFill>
              <a:effectLst/>
              <a:latin typeface="Comic Sans MS" panose="030F0702030302020204" pitchFamily="66" charset="0"/>
            </a:endParaRPr>
          </a:p>
        </p:txBody>
      </p:sp>
      <p:sp>
        <p:nvSpPr>
          <p:cNvPr id="13320" name="Text Box 8">
            <a:extLst>
              <a:ext uri="{FF2B5EF4-FFF2-40B4-BE49-F238E27FC236}">
                <a16:creationId xmlns:a16="http://schemas.microsoft.com/office/drawing/2014/main" id="{872E5752-4160-476A-827E-46832CB5F50D}"/>
              </a:ext>
            </a:extLst>
          </p:cNvPr>
          <p:cNvSpPr txBox="1">
            <a:spLocks noChangeArrowheads="1"/>
          </p:cNvSpPr>
          <p:nvPr/>
        </p:nvSpPr>
        <p:spPr bwMode="auto">
          <a:xfrm>
            <a:off x="304800" y="4191000"/>
            <a:ext cx="67056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2400" b="1" i="1">
                <a:effectLst/>
                <a:latin typeface="Comic Sans MS" panose="030F0702030302020204" pitchFamily="66" charset="0"/>
              </a:rPr>
              <a:t>2) Quels moyens pour les médecins ?</a:t>
            </a:r>
            <a:endParaRPr lang="en-US" altLang="en-US" sz="2400" b="1" i="1">
              <a:effectLst/>
              <a:latin typeface="Comic Sans MS" panose="030F0702030302020204" pitchFamily="66" charset="0"/>
            </a:endParaRPr>
          </a:p>
          <a:p>
            <a:pPr>
              <a:spcBef>
                <a:spcPct val="50000"/>
              </a:spcBef>
            </a:pPr>
            <a:endParaRPr lang="en-US" altLang="en-US" sz="2400" b="1">
              <a:effectLst/>
              <a:latin typeface="Comic Sans MS" panose="030F0702030302020204" pitchFamily="66" charset="0"/>
            </a:endParaRPr>
          </a:p>
        </p:txBody>
      </p:sp>
      <p:sp>
        <p:nvSpPr>
          <p:cNvPr id="13321" name="Text Box 9">
            <a:extLst>
              <a:ext uri="{FF2B5EF4-FFF2-40B4-BE49-F238E27FC236}">
                <a16:creationId xmlns:a16="http://schemas.microsoft.com/office/drawing/2014/main" id="{A66AE020-EBA9-4506-965F-2B713BE5AC8D}"/>
              </a:ext>
            </a:extLst>
          </p:cNvPr>
          <p:cNvSpPr txBox="1">
            <a:spLocks noChangeArrowheads="1"/>
          </p:cNvSpPr>
          <p:nvPr/>
        </p:nvSpPr>
        <p:spPr bwMode="auto">
          <a:xfrm>
            <a:off x="685800" y="4572000"/>
            <a:ext cx="5638800" cy="158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1600" b="1">
                <a:solidFill>
                  <a:srgbClr val="0066FF"/>
                </a:solidFill>
                <a:effectLst/>
                <a:latin typeface="Comic Sans MS" panose="030F0702030302020204" pitchFamily="66" charset="0"/>
              </a:rPr>
              <a:t>   Certains produits sont utilisés comme antidotes spécifiques d'un médicament donné. Un exemple : celui du paracétamol est la N-acétyl-cystéine administrée en intraveineuse ou oralement. On se contente de surveiller de près la personne et d'attendre que son organisme ait éliminé le produit.</a:t>
            </a:r>
            <a:r>
              <a:rPr lang="en-US" altLang="en-US">
                <a:solidFill>
                  <a:srgbClr val="0066FF"/>
                </a:solidFill>
                <a:effectLst/>
              </a:rPr>
              <a:t> </a:t>
            </a:r>
          </a:p>
        </p:txBody>
      </p:sp>
      <p:pic>
        <p:nvPicPr>
          <p:cNvPr id="13322" name="Picture 10">
            <a:extLst>
              <a:ext uri="{FF2B5EF4-FFF2-40B4-BE49-F238E27FC236}">
                <a16:creationId xmlns:a16="http://schemas.microsoft.com/office/drawing/2014/main" id="{AF531CFE-008E-4911-9B8C-124D9A9CC3B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096000" y="4191000"/>
            <a:ext cx="3048000" cy="2667000"/>
          </a:xfr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24" name="Picture 12">
            <a:extLst>
              <a:ext uri="{FF2B5EF4-FFF2-40B4-BE49-F238E27FC236}">
                <a16:creationId xmlns:a16="http://schemas.microsoft.com/office/drawing/2014/main" id="{CC3B4DB4-42EE-46B5-A3E7-114283DDC39B}"/>
              </a:ext>
            </a:extLst>
          </p:cNvPr>
          <p:cNvPicPr>
            <a:picLocks noGrp="1" noChangeAspect="1" noChangeArrowheads="1"/>
          </p:cNvPicPr>
          <p:nvPr>
            <p:ph sz="half" idx="2"/>
          </p:nvPr>
        </p:nvPicPr>
        <p:blipFill>
          <a:blip r:embed="rId3" cstate="hqprint">
            <a:extLst>
              <a:ext uri="{28A0092B-C50C-407E-A947-70E740481C1C}">
                <a14:useLocalDpi xmlns:a14="http://schemas.microsoft.com/office/drawing/2010/main" val="0"/>
              </a:ext>
            </a:extLst>
          </a:blip>
          <a:srcRect/>
          <a:stretch>
            <a:fillRect/>
          </a:stretch>
        </p:blipFill>
        <p:spPr>
          <a:xfrm rot="19868566">
            <a:off x="0" y="-152400"/>
            <a:ext cx="1981200" cy="2057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randombar(horizontal)">
                                      <p:cBhvr>
                                        <p:cTn id="7" dur="500"/>
                                        <p:tgtEl>
                                          <p:spTgt spid="133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318">
                                            <p:txEl>
                                              <p:pRg st="0" end="0"/>
                                            </p:txEl>
                                          </p:spTgt>
                                        </p:tgtEl>
                                        <p:attrNameLst>
                                          <p:attrName>style.visibility</p:attrName>
                                        </p:attrNameLst>
                                      </p:cBhvr>
                                      <p:to>
                                        <p:strVal val="visible"/>
                                      </p:to>
                                    </p:set>
                                    <p:animEffect transition="in" filter="dissolve">
                                      <p:cBhvr>
                                        <p:cTn id="12" dur="500"/>
                                        <p:tgtEl>
                                          <p:spTgt spid="1331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13319">
                                            <p:txEl>
                                              <p:pRg st="0" end="0"/>
                                            </p:txEl>
                                          </p:spTgt>
                                        </p:tgtEl>
                                        <p:attrNameLst>
                                          <p:attrName>style.visibility</p:attrName>
                                        </p:attrNameLst>
                                      </p:cBhvr>
                                      <p:to>
                                        <p:strVal val="visible"/>
                                      </p:to>
                                    </p:set>
                                    <p:animEffect transition="in" filter="fade">
                                      <p:cBhvr>
                                        <p:cTn id="17" dur="800" decel="100000"/>
                                        <p:tgtEl>
                                          <p:spTgt spid="13319">
                                            <p:txEl>
                                              <p:pRg st="0" end="0"/>
                                            </p:txEl>
                                          </p:spTgt>
                                        </p:tgtEl>
                                      </p:cBhvr>
                                    </p:animEffect>
                                    <p:anim calcmode="lin" valueType="num">
                                      <p:cBhvr>
                                        <p:cTn id="18" dur="800" decel="100000" fill="hold"/>
                                        <p:tgtEl>
                                          <p:spTgt spid="13319">
                                            <p:txEl>
                                              <p:pRg st="0" end="0"/>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3319">
                                            <p:txEl>
                                              <p:pRg st="0" end="0"/>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3319">
                                            <p:txEl>
                                              <p:pRg st="0" end="0"/>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3319">
                                            <p:txEl>
                                              <p:pRg st="0" end="0"/>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3319">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54" presetClass="entr" presetSubtype="0" accel="100000" fill="hold" nodeType="clickEffect">
                                  <p:stCondLst>
                                    <p:cond delay="0"/>
                                  </p:stCondLst>
                                  <p:childTnLst>
                                    <p:set>
                                      <p:cBhvr>
                                        <p:cTn id="26" dur="1" fill="hold">
                                          <p:stCondLst>
                                            <p:cond delay="0"/>
                                          </p:stCondLst>
                                        </p:cTn>
                                        <p:tgtEl>
                                          <p:spTgt spid="13320">
                                            <p:txEl>
                                              <p:pRg st="0" end="0"/>
                                            </p:txEl>
                                          </p:spTgt>
                                        </p:tgtEl>
                                        <p:attrNameLst>
                                          <p:attrName>style.visibility</p:attrName>
                                        </p:attrNameLst>
                                      </p:cBhvr>
                                      <p:to>
                                        <p:strVal val="visible"/>
                                      </p:to>
                                    </p:set>
                                    <p:anim calcmode="lin" valueType="num">
                                      <p:cBhvr>
                                        <p:cTn id="27" dur="500" fill="hold"/>
                                        <p:tgtEl>
                                          <p:spTgt spid="13320">
                                            <p:txEl>
                                              <p:pRg st="0" end="0"/>
                                            </p:txEl>
                                          </p:spTgt>
                                        </p:tgtEl>
                                        <p:attrNameLst>
                                          <p:attrName>ppt_w</p:attrName>
                                        </p:attrNameLst>
                                      </p:cBhvr>
                                      <p:tavLst>
                                        <p:tav tm="0">
                                          <p:val>
                                            <p:strVal val="#ppt_w*0.05"/>
                                          </p:val>
                                        </p:tav>
                                        <p:tav tm="100000">
                                          <p:val>
                                            <p:strVal val="#ppt_w"/>
                                          </p:val>
                                        </p:tav>
                                      </p:tavLst>
                                    </p:anim>
                                    <p:anim calcmode="lin" valueType="num">
                                      <p:cBhvr>
                                        <p:cTn id="28" dur="500" fill="hold"/>
                                        <p:tgtEl>
                                          <p:spTgt spid="13320">
                                            <p:txEl>
                                              <p:pRg st="0" end="0"/>
                                            </p:txEl>
                                          </p:spTgt>
                                        </p:tgtEl>
                                        <p:attrNameLst>
                                          <p:attrName>ppt_h</p:attrName>
                                        </p:attrNameLst>
                                      </p:cBhvr>
                                      <p:tavLst>
                                        <p:tav tm="0">
                                          <p:val>
                                            <p:strVal val="#ppt_h"/>
                                          </p:val>
                                        </p:tav>
                                        <p:tav tm="100000">
                                          <p:val>
                                            <p:strVal val="#ppt_h"/>
                                          </p:val>
                                        </p:tav>
                                      </p:tavLst>
                                    </p:anim>
                                    <p:anim calcmode="lin" valueType="num">
                                      <p:cBhvr>
                                        <p:cTn id="29" dur="500" fill="hold"/>
                                        <p:tgtEl>
                                          <p:spTgt spid="13320">
                                            <p:txEl>
                                              <p:pRg st="0" end="0"/>
                                            </p:txEl>
                                          </p:spTgt>
                                        </p:tgtEl>
                                        <p:attrNameLst>
                                          <p:attrName>ppt_x</p:attrName>
                                        </p:attrNameLst>
                                      </p:cBhvr>
                                      <p:tavLst>
                                        <p:tav tm="0">
                                          <p:val>
                                            <p:strVal val="#ppt_x-.2"/>
                                          </p:val>
                                        </p:tav>
                                        <p:tav tm="100000">
                                          <p:val>
                                            <p:strVal val="#ppt_x"/>
                                          </p:val>
                                        </p:tav>
                                      </p:tavLst>
                                    </p:anim>
                                    <p:anim calcmode="lin" valueType="num">
                                      <p:cBhvr>
                                        <p:cTn id="30" dur="500" fill="hold"/>
                                        <p:tgtEl>
                                          <p:spTgt spid="13320">
                                            <p:txEl>
                                              <p:pRg st="0" end="0"/>
                                            </p:txEl>
                                          </p:spTgt>
                                        </p:tgtEl>
                                        <p:attrNameLst>
                                          <p:attrName>ppt_y</p:attrName>
                                        </p:attrNameLst>
                                      </p:cBhvr>
                                      <p:tavLst>
                                        <p:tav tm="0">
                                          <p:val>
                                            <p:strVal val="#ppt_y"/>
                                          </p:val>
                                        </p:tav>
                                        <p:tav tm="100000">
                                          <p:val>
                                            <p:strVal val="#ppt_y"/>
                                          </p:val>
                                        </p:tav>
                                      </p:tavLst>
                                    </p:anim>
                                    <p:animEffect transition="in" filter="fade">
                                      <p:cBhvr>
                                        <p:cTn id="31" dur="500"/>
                                        <p:tgtEl>
                                          <p:spTgt spid="13320">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8" presetClass="entr" presetSubtype="0" accel="50000" fill="hold" nodeType="clickEffect">
                                  <p:stCondLst>
                                    <p:cond delay="0"/>
                                  </p:stCondLst>
                                  <p:childTnLst>
                                    <p:set>
                                      <p:cBhvr>
                                        <p:cTn id="35" dur="1" fill="hold">
                                          <p:stCondLst>
                                            <p:cond delay="0"/>
                                          </p:stCondLst>
                                        </p:cTn>
                                        <p:tgtEl>
                                          <p:spTgt spid="13321">
                                            <p:txEl>
                                              <p:pRg st="0" end="0"/>
                                            </p:txEl>
                                          </p:spTgt>
                                        </p:tgtEl>
                                        <p:attrNameLst>
                                          <p:attrName>style.visibility</p:attrName>
                                        </p:attrNameLst>
                                      </p:cBhvr>
                                      <p:to>
                                        <p:strVal val="visible"/>
                                      </p:to>
                                    </p:set>
                                    <p:anim calcmode="lin" valueType="num">
                                      <p:cBhvr>
                                        <p:cTn id="36" dur="1000" fill="hold"/>
                                        <p:tgtEl>
                                          <p:spTgt spid="13321">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7" dur="1000" fill="hold"/>
                                        <p:tgtEl>
                                          <p:spTgt spid="13321">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38" dur="1000" fill="hold"/>
                                        <p:tgtEl>
                                          <p:spTgt spid="13321">
                                            <p:txEl>
                                              <p:pRg st="0" end="0"/>
                                            </p:txEl>
                                          </p:spTgt>
                                        </p:tgtEl>
                                        <p:attrNameLst>
                                          <p:attrName>ppt_y</p:attrName>
                                        </p:attrNameLst>
                                      </p:cBhvr>
                                      <p:tavLst>
                                        <p:tav tm="0">
                                          <p:val>
                                            <p:strVal val="#ppt_y"/>
                                          </p:val>
                                        </p:tav>
                                        <p:tav tm="100000">
                                          <p:val>
                                            <p:strVal val="#ppt_y"/>
                                          </p:val>
                                        </p:tav>
                                      </p:tavLst>
                                    </p:anim>
                                    <p:animEffect transition="in" filter="fade">
                                      <p:cBhvr>
                                        <p:cTn id="39" dur="1000"/>
                                        <p:tgtEl>
                                          <p:spTgt spid="13321">
                                            <p:txEl>
                                              <p:pRg st="0" end="0"/>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5" presetClass="entr" presetSubtype="0" fill="hold" nodeType="clickEffect">
                                  <p:stCondLst>
                                    <p:cond delay="0"/>
                                  </p:stCondLst>
                                  <p:childTnLst>
                                    <p:set>
                                      <p:cBhvr>
                                        <p:cTn id="43" dur="1" fill="hold">
                                          <p:stCondLst>
                                            <p:cond delay="0"/>
                                          </p:stCondLst>
                                        </p:cTn>
                                        <p:tgtEl>
                                          <p:spTgt spid="13322"/>
                                        </p:tgtEl>
                                        <p:attrNameLst>
                                          <p:attrName>style.visibility</p:attrName>
                                        </p:attrNameLst>
                                      </p:cBhvr>
                                      <p:to>
                                        <p:strVal val="visible"/>
                                      </p:to>
                                    </p:set>
                                    <p:anim calcmode="lin" valueType="num">
                                      <p:cBhvr>
                                        <p:cTn id="44" dur="1000" fill="hold"/>
                                        <p:tgtEl>
                                          <p:spTgt spid="13322"/>
                                        </p:tgtEl>
                                        <p:attrNameLst>
                                          <p:attrName>ppt_w</p:attrName>
                                        </p:attrNameLst>
                                      </p:cBhvr>
                                      <p:tavLst>
                                        <p:tav tm="0">
                                          <p:val>
                                            <p:fltVal val="0"/>
                                          </p:val>
                                        </p:tav>
                                        <p:tav tm="100000">
                                          <p:val>
                                            <p:strVal val="#ppt_w"/>
                                          </p:val>
                                        </p:tav>
                                      </p:tavLst>
                                    </p:anim>
                                    <p:anim calcmode="lin" valueType="num">
                                      <p:cBhvr>
                                        <p:cTn id="45" dur="1000" fill="hold"/>
                                        <p:tgtEl>
                                          <p:spTgt spid="13322"/>
                                        </p:tgtEl>
                                        <p:attrNameLst>
                                          <p:attrName>ppt_h</p:attrName>
                                        </p:attrNameLst>
                                      </p:cBhvr>
                                      <p:tavLst>
                                        <p:tav tm="0">
                                          <p:val>
                                            <p:fltVal val="0"/>
                                          </p:val>
                                        </p:tav>
                                        <p:tav tm="100000">
                                          <p:val>
                                            <p:strVal val="#ppt_h"/>
                                          </p:val>
                                        </p:tav>
                                      </p:tavLst>
                                    </p:anim>
                                    <p:anim calcmode="lin" valueType="num">
                                      <p:cBhvr>
                                        <p:cTn id="46" dur="1000" fill="hold"/>
                                        <p:tgtEl>
                                          <p:spTgt spid="13322"/>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33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6699"/>
            </a:gs>
          </a:gsLst>
          <a:lin ang="2700000" scaled="1"/>
        </a:gradFill>
        <a:effectLst/>
      </p:bgPr>
    </p:bg>
    <p:spTree>
      <p:nvGrpSpPr>
        <p:cNvPr id="1" name=""/>
        <p:cNvGrpSpPr/>
        <p:nvPr/>
      </p:nvGrpSpPr>
      <p:grpSpPr>
        <a:xfrm>
          <a:off x="0" y="0"/>
          <a:ext cx="0" cy="0"/>
          <a:chOff x="0" y="0"/>
          <a:chExt cx="0" cy="0"/>
        </a:xfrm>
      </p:grpSpPr>
      <p:sp>
        <p:nvSpPr>
          <p:cNvPr id="14340" name="WordArt 4">
            <a:extLst>
              <a:ext uri="{FF2B5EF4-FFF2-40B4-BE49-F238E27FC236}">
                <a16:creationId xmlns:a16="http://schemas.microsoft.com/office/drawing/2014/main" id="{691FB528-E0FB-4710-9F58-ED4A22A0F2E8}"/>
              </a:ext>
            </a:extLst>
          </p:cNvPr>
          <p:cNvSpPr>
            <a:spLocks noChangeArrowheads="1" noChangeShapeType="1" noTextEdit="1"/>
          </p:cNvSpPr>
          <p:nvPr/>
        </p:nvSpPr>
        <p:spPr bwMode="auto">
          <a:xfrm rot="-2286772">
            <a:off x="-609600" y="1143000"/>
            <a:ext cx="4953000" cy="1309688"/>
          </a:xfrm>
          <a:prstGeom prst="rect">
            <a:avLst/>
          </a:prstGeom>
        </p:spPr>
        <p:txBody>
          <a:bodyPr wrap="none" fromWordArt="1">
            <a:prstTxWarp prst="textPlain">
              <a:avLst>
                <a:gd name="adj" fmla="val 50000"/>
              </a:avLst>
            </a:prstTxWarp>
          </a:bodyPr>
          <a:lstStyle/>
          <a:p>
            <a:pPr algn="ctr"/>
            <a:r>
              <a:rPr lang="en-US" sz="3600" i="1" kern="10">
                <a:ln w="9525">
                  <a:solidFill>
                    <a:srgbClr val="800000"/>
                  </a:solidFill>
                  <a:round/>
                  <a:headEnd/>
                  <a:tailEnd/>
                </a:ln>
                <a:solidFill>
                  <a:srgbClr val="800000"/>
                </a:solidFill>
                <a:effectLst>
                  <a:outerShdw dist="35921" dir="2700000" algn="ctr" rotWithShape="0">
                    <a:srgbClr val="B2B2B2">
                      <a:alpha val="80000"/>
                    </a:srgbClr>
                  </a:outerShdw>
                </a:effectLst>
                <a:latin typeface="Comic Sans MS" panose="030F0702030302020204" pitchFamily="66" charset="0"/>
              </a:rPr>
              <a:t>Antidotes</a:t>
            </a:r>
          </a:p>
        </p:txBody>
      </p:sp>
      <p:sp>
        <p:nvSpPr>
          <p:cNvPr id="14341" name="Rectangle 5">
            <a:extLst>
              <a:ext uri="{FF2B5EF4-FFF2-40B4-BE49-F238E27FC236}">
                <a16:creationId xmlns:a16="http://schemas.microsoft.com/office/drawing/2014/main" id="{C203A213-264B-49AB-83AA-018EAF383648}"/>
              </a:ext>
            </a:extLst>
          </p:cNvPr>
          <p:cNvSpPr>
            <a:spLocks noChangeArrowheads="1"/>
          </p:cNvSpPr>
          <p:nvPr/>
        </p:nvSpPr>
        <p:spPr bwMode="auto">
          <a:xfrm>
            <a:off x="152400" y="3886200"/>
            <a:ext cx="6019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fr-FR" altLang="en-US" b="1">
                <a:effectLst/>
                <a:latin typeface="Comic Sans MS" panose="030F0702030302020204" pitchFamily="66" charset="0"/>
              </a:rPr>
              <a:t>   Quand le produit est encore dans le système digestif, d'autres techniques sont plus particulièrement connues :</a:t>
            </a:r>
          </a:p>
        </p:txBody>
      </p:sp>
      <p:sp>
        <p:nvSpPr>
          <p:cNvPr id="14342" name="AutoShape 6">
            <a:extLst>
              <a:ext uri="{FF2B5EF4-FFF2-40B4-BE49-F238E27FC236}">
                <a16:creationId xmlns:a16="http://schemas.microsoft.com/office/drawing/2014/main" id="{B97E3F42-5231-4737-A490-714A6799CDBF}"/>
              </a:ext>
            </a:extLst>
          </p:cNvPr>
          <p:cNvSpPr>
            <a:spLocks noChangeArrowheads="1"/>
          </p:cNvSpPr>
          <p:nvPr/>
        </p:nvSpPr>
        <p:spPr bwMode="auto">
          <a:xfrm>
            <a:off x="228600" y="4953000"/>
            <a:ext cx="457200" cy="457200"/>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3" name="Rectangle 7">
            <a:extLst>
              <a:ext uri="{FF2B5EF4-FFF2-40B4-BE49-F238E27FC236}">
                <a16:creationId xmlns:a16="http://schemas.microsoft.com/office/drawing/2014/main" id="{50A08247-C904-411E-9E03-94D74596E2E6}"/>
              </a:ext>
            </a:extLst>
          </p:cNvPr>
          <p:cNvSpPr>
            <a:spLocks noChangeArrowheads="1"/>
          </p:cNvSpPr>
          <p:nvPr/>
        </p:nvSpPr>
        <p:spPr bwMode="auto">
          <a:xfrm>
            <a:off x="685800" y="4967288"/>
            <a:ext cx="21764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fr-FR" altLang="en-US" sz="1600" b="1">
                <a:effectLst/>
                <a:latin typeface="Comic Sans MS" panose="030F0702030302020204" pitchFamily="66" charset="0"/>
              </a:rPr>
              <a:t>Le lavage gastrique </a:t>
            </a:r>
          </a:p>
        </p:txBody>
      </p:sp>
      <p:sp>
        <p:nvSpPr>
          <p:cNvPr id="14345" name="Rectangle 9">
            <a:extLst>
              <a:ext uri="{FF2B5EF4-FFF2-40B4-BE49-F238E27FC236}">
                <a16:creationId xmlns:a16="http://schemas.microsoft.com/office/drawing/2014/main" id="{F28E690C-0FA6-4A1D-807B-412B0CF1B119}"/>
              </a:ext>
            </a:extLst>
          </p:cNvPr>
          <p:cNvSpPr>
            <a:spLocks noChangeArrowheads="1"/>
          </p:cNvSpPr>
          <p:nvPr/>
        </p:nvSpPr>
        <p:spPr bwMode="auto">
          <a:xfrm>
            <a:off x="685800" y="5653088"/>
            <a:ext cx="69929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fr-FR" altLang="en-US" sz="1600" b="1">
                <a:effectLst/>
                <a:latin typeface="Comic Sans MS" panose="030F0702030302020204" pitchFamily="66" charset="0"/>
              </a:rPr>
              <a:t>Le charbon activé en dose unique “ pour décontaminer la personne ”</a:t>
            </a:r>
            <a:r>
              <a:rPr lang="en-US" altLang="en-US" sz="1600" b="1">
                <a:effectLst/>
                <a:latin typeface="Comic Sans MS" panose="030F0702030302020204" pitchFamily="66" charset="0"/>
              </a:rPr>
              <a:t> </a:t>
            </a:r>
          </a:p>
        </p:txBody>
      </p:sp>
      <p:sp>
        <p:nvSpPr>
          <p:cNvPr id="14346" name="AutoShape 10">
            <a:extLst>
              <a:ext uri="{FF2B5EF4-FFF2-40B4-BE49-F238E27FC236}">
                <a16:creationId xmlns:a16="http://schemas.microsoft.com/office/drawing/2014/main" id="{B3BFE206-950A-484F-B7D8-1D31AA3C4F59}"/>
              </a:ext>
            </a:extLst>
          </p:cNvPr>
          <p:cNvSpPr>
            <a:spLocks noChangeArrowheads="1"/>
          </p:cNvSpPr>
          <p:nvPr/>
        </p:nvSpPr>
        <p:spPr bwMode="auto">
          <a:xfrm>
            <a:off x="228600" y="6248400"/>
            <a:ext cx="457200" cy="457200"/>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7" name="AutoShape 11">
            <a:extLst>
              <a:ext uri="{FF2B5EF4-FFF2-40B4-BE49-F238E27FC236}">
                <a16:creationId xmlns:a16="http://schemas.microsoft.com/office/drawing/2014/main" id="{400DB2A7-74CD-4CE4-9999-572297CC5AF2}"/>
              </a:ext>
            </a:extLst>
          </p:cNvPr>
          <p:cNvSpPr>
            <a:spLocks noChangeArrowheads="1"/>
          </p:cNvSpPr>
          <p:nvPr/>
        </p:nvSpPr>
        <p:spPr bwMode="auto">
          <a:xfrm>
            <a:off x="228600" y="5638800"/>
            <a:ext cx="457200" cy="457200"/>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8" name="Rectangle 12">
            <a:extLst>
              <a:ext uri="{FF2B5EF4-FFF2-40B4-BE49-F238E27FC236}">
                <a16:creationId xmlns:a16="http://schemas.microsoft.com/office/drawing/2014/main" id="{283127BC-B586-493E-A0F6-DFE6A0079658}"/>
              </a:ext>
            </a:extLst>
          </p:cNvPr>
          <p:cNvSpPr>
            <a:spLocks noChangeArrowheads="1"/>
          </p:cNvSpPr>
          <p:nvPr/>
        </p:nvSpPr>
        <p:spPr bwMode="auto">
          <a:xfrm>
            <a:off x="685800" y="6248400"/>
            <a:ext cx="3686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fr-FR" altLang="en-US" sz="1600" b="1">
                <a:effectLst/>
                <a:latin typeface="Comic Sans MS" panose="030F0702030302020204" pitchFamily="66" charset="0"/>
              </a:rPr>
              <a:t>L'accélération du transit intestinal</a:t>
            </a:r>
            <a:r>
              <a:rPr lang="en-US" altLang="en-US">
                <a:effectLst/>
              </a:rPr>
              <a:t> </a:t>
            </a:r>
          </a:p>
        </p:txBody>
      </p:sp>
      <p:pic>
        <p:nvPicPr>
          <p:cNvPr id="14355" name="Picture 19">
            <a:extLst>
              <a:ext uri="{FF2B5EF4-FFF2-40B4-BE49-F238E27FC236}">
                <a16:creationId xmlns:a16="http://schemas.microsoft.com/office/drawing/2014/main" id="{8DCC3153-A4A1-4565-BCCB-1B95BD3B0BC1}"/>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800600" y="0"/>
            <a:ext cx="4343400" cy="3276600"/>
          </a:xfrm>
          <a:noFill/>
          <a:ln w="76200">
            <a:solidFill>
              <a:srgbClr val="8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p:cTn id="7" dur="500" fill="hold"/>
                                        <p:tgtEl>
                                          <p:spTgt spid="14340"/>
                                        </p:tgtEl>
                                        <p:attrNameLst>
                                          <p:attrName>ppt_w</p:attrName>
                                        </p:attrNameLst>
                                      </p:cBhvr>
                                      <p:tavLst>
                                        <p:tav tm="0">
                                          <p:val>
                                            <p:strVal val="#ppt_w*0.05"/>
                                          </p:val>
                                        </p:tav>
                                        <p:tav tm="100000">
                                          <p:val>
                                            <p:strVal val="#ppt_w"/>
                                          </p:val>
                                        </p:tav>
                                      </p:tavLst>
                                    </p:anim>
                                    <p:anim calcmode="lin" valueType="num">
                                      <p:cBhvr>
                                        <p:cTn id="8" dur="500" fill="hold"/>
                                        <p:tgtEl>
                                          <p:spTgt spid="14340"/>
                                        </p:tgtEl>
                                        <p:attrNameLst>
                                          <p:attrName>ppt_h</p:attrName>
                                        </p:attrNameLst>
                                      </p:cBhvr>
                                      <p:tavLst>
                                        <p:tav tm="0">
                                          <p:val>
                                            <p:strVal val="#ppt_h"/>
                                          </p:val>
                                        </p:tav>
                                        <p:tav tm="100000">
                                          <p:val>
                                            <p:strVal val="#ppt_h"/>
                                          </p:val>
                                        </p:tav>
                                      </p:tavLst>
                                    </p:anim>
                                    <p:anim calcmode="lin" valueType="num">
                                      <p:cBhvr>
                                        <p:cTn id="9" dur="500" fill="hold"/>
                                        <p:tgtEl>
                                          <p:spTgt spid="14340"/>
                                        </p:tgtEl>
                                        <p:attrNameLst>
                                          <p:attrName>ppt_x</p:attrName>
                                        </p:attrNameLst>
                                      </p:cBhvr>
                                      <p:tavLst>
                                        <p:tav tm="0">
                                          <p:val>
                                            <p:strVal val="#ppt_x-.2"/>
                                          </p:val>
                                        </p:tav>
                                        <p:tav tm="100000">
                                          <p:val>
                                            <p:strVal val="#ppt_x"/>
                                          </p:val>
                                        </p:tav>
                                      </p:tavLst>
                                    </p:anim>
                                    <p:anim calcmode="lin" valueType="num">
                                      <p:cBhvr>
                                        <p:cTn id="10" dur="500" fill="hold"/>
                                        <p:tgtEl>
                                          <p:spTgt spid="14340"/>
                                        </p:tgtEl>
                                        <p:attrNameLst>
                                          <p:attrName>ppt_y</p:attrName>
                                        </p:attrNameLst>
                                      </p:cBhvr>
                                      <p:tavLst>
                                        <p:tav tm="0">
                                          <p:val>
                                            <p:strVal val="#ppt_y"/>
                                          </p:val>
                                        </p:tav>
                                        <p:tav tm="100000">
                                          <p:val>
                                            <p:strVal val="#ppt_y"/>
                                          </p:val>
                                        </p:tav>
                                      </p:tavLst>
                                    </p:anim>
                                    <p:animEffect transition="in" filter="fade">
                                      <p:cBhvr>
                                        <p:cTn id="11" dur="500"/>
                                        <p:tgtEl>
                                          <p:spTgt spid="1434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14341">
                                            <p:txEl>
                                              <p:pRg st="0" end="0"/>
                                            </p:txEl>
                                          </p:spTgt>
                                        </p:tgtEl>
                                        <p:attrNameLst>
                                          <p:attrName>style.visibility</p:attrName>
                                        </p:attrNameLst>
                                      </p:cBhvr>
                                      <p:to>
                                        <p:strVal val="visible"/>
                                      </p:to>
                                    </p:set>
                                    <p:anim calcmode="lin" valueType="num">
                                      <p:cBhvr>
                                        <p:cTn id="16" dur="500" fill="hold"/>
                                        <p:tgtEl>
                                          <p:spTgt spid="14341">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14341">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14341">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14341">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14341">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5" presetClass="entr" presetSubtype="0" fill="hold" nodeType="clickEffect">
                                  <p:stCondLst>
                                    <p:cond delay="0"/>
                                  </p:stCondLst>
                                  <p:childTnLst>
                                    <p:set>
                                      <p:cBhvr>
                                        <p:cTn id="24" dur="1" fill="hold">
                                          <p:stCondLst>
                                            <p:cond delay="0"/>
                                          </p:stCondLst>
                                        </p:cTn>
                                        <p:tgtEl>
                                          <p:spTgt spid="14342"/>
                                        </p:tgtEl>
                                        <p:attrNameLst>
                                          <p:attrName>style.visibility</p:attrName>
                                        </p:attrNameLst>
                                      </p:cBhvr>
                                      <p:to>
                                        <p:strVal val="visible"/>
                                      </p:to>
                                    </p:set>
                                    <p:animEffect transition="in" filter="fade">
                                      <p:cBhvr>
                                        <p:cTn id="25" dur="1000"/>
                                        <p:tgtEl>
                                          <p:spTgt spid="14342"/>
                                        </p:tgtEl>
                                      </p:cBhvr>
                                    </p:animEffect>
                                    <p:anim calcmode="lin" valueType="num">
                                      <p:cBhvr>
                                        <p:cTn id="26" dur="1000" fill="hold"/>
                                        <p:tgtEl>
                                          <p:spTgt spid="14342"/>
                                        </p:tgtEl>
                                        <p:attrNameLst>
                                          <p:attrName>style.rotation</p:attrName>
                                        </p:attrNameLst>
                                      </p:cBhvr>
                                      <p:tavLst>
                                        <p:tav tm="0">
                                          <p:val>
                                            <p:fltVal val="720"/>
                                          </p:val>
                                        </p:tav>
                                        <p:tav tm="100000">
                                          <p:val>
                                            <p:fltVal val="0"/>
                                          </p:val>
                                        </p:tav>
                                      </p:tavLst>
                                    </p:anim>
                                    <p:anim calcmode="lin" valueType="num">
                                      <p:cBhvr>
                                        <p:cTn id="27" dur="1000" fill="hold"/>
                                        <p:tgtEl>
                                          <p:spTgt spid="14342"/>
                                        </p:tgtEl>
                                        <p:attrNameLst>
                                          <p:attrName>ppt_h</p:attrName>
                                        </p:attrNameLst>
                                      </p:cBhvr>
                                      <p:tavLst>
                                        <p:tav tm="0">
                                          <p:val>
                                            <p:fltVal val="0"/>
                                          </p:val>
                                        </p:tav>
                                        <p:tav tm="100000">
                                          <p:val>
                                            <p:strVal val="#ppt_h"/>
                                          </p:val>
                                        </p:tav>
                                      </p:tavLst>
                                    </p:anim>
                                    <p:anim calcmode="lin" valueType="num">
                                      <p:cBhvr>
                                        <p:cTn id="28" dur="1000" fill="hold"/>
                                        <p:tgtEl>
                                          <p:spTgt spid="14342"/>
                                        </p:tgtEl>
                                        <p:attrNameLst>
                                          <p:attrName>ppt_w</p:attrName>
                                        </p:attrNameLst>
                                      </p:cBhvr>
                                      <p:tavLst>
                                        <p:tav tm="0">
                                          <p:val>
                                            <p:fltVal val="0"/>
                                          </p:val>
                                        </p:tav>
                                        <p:tav tm="100000">
                                          <p:val>
                                            <p:strVal val="#ppt_w"/>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1" presetClass="entr" presetSubtype="0" fill="hold" nodeType="clickEffect">
                                  <p:stCondLst>
                                    <p:cond delay="0"/>
                                  </p:stCondLst>
                                  <p:iterate type="lt">
                                    <p:tmPct val="10000"/>
                                  </p:iterate>
                                  <p:childTnLst>
                                    <p:set>
                                      <p:cBhvr>
                                        <p:cTn id="32" dur="1" fill="hold">
                                          <p:stCondLst>
                                            <p:cond delay="0"/>
                                          </p:stCondLst>
                                        </p:cTn>
                                        <p:tgtEl>
                                          <p:spTgt spid="14343">
                                            <p:txEl>
                                              <p:pRg st="0" end="0"/>
                                            </p:txEl>
                                          </p:spTgt>
                                        </p:tgtEl>
                                        <p:attrNameLst>
                                          <p:attrName>style.visibility</p:attrName>
                                        </p:attrNameLst>
                                      </p:cBhvr>
                                      <p:to>
                                        <p:strVal val="visible"/>
                                      </p:to>
                                    </p:set>
                                    <p:anim calcmode="lin" valueType="num">
                                      <p:cBhvr>
                                        <p:cTn id="33" dur="500" fill="hold"/>
                                        <p:tgtEl>
                                          <p:spTgt spid="1434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4343">
                                            <p:txEl>
                                              <p:pRg st="0" end="0"/>
                                            </p:txEl>
                                          </p:spTgt>
                                        </p:tgtEl>
                                        <p:attrNameLst>
                                          <p:attrName>ppt_y</p:attrName>
                                        </p:attrNameLst>
                                      </p:cBhvr>
                                      <p:tavLst>
                                        <p:tav tm="0">
                                          <p:val>
                                            <p:strVal val="#ppt_y"/>
                                          </p:val>
                                        </p:tav>
                                        <p:tav tm="100000">
                                          <p:val>
                                            <p:strVal val="#ppt_y"/>
                                          </p:val>
                                        </p:tav>
                                      </p:tavLst>
                                    </p:anim>
                                    <p:anim calcmode="lin" valueType="num">
                                      <p:cBhvr>
                                        <p:cTn id="35" dur="500" fill="hold"/>
                                        <p:tgtEl>
                                          <p:spTgt spid="1434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434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4343">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5" presetClass="entr" presetSubtype="0" fill="hold" nodeType="clickEffect">
                                  <p:stCondLst>
                                    <p:cond delay="0"/>
                                  </p:stCondLst>
                                  <p:childTnLst>
                                    <p:set>
                                      <p:cBhvr>
                                        <p:cTn id="41" dur="1" fill="hold">
                                          <p:stCondLst>
                                            <p:cond delay="0"/>
                                          </p:stCondLst>
                                        </p:cTn>
                                        <p:tgtEl>
                                          <p:spTgt spid="14347"/>
                                        </p:tgtEl>
                                        <p:attrNameLst>
                                          <p:attrName>style.visibility</p:attrName>
                                        </p:attrNameLst>
                                      </p:cBhvr>
                                      <p:to>
                                        <p:strVal val="visible"/>
                                      </p:to>
                                    </p:set>
                                    <p:animEffect transition="in" filter="fade">
                                      <p:cBhvr>
                                        <p:cTn id="42" dur="1000"/>
                                        <p:tgtEl>
                                          <p:spTgt spid="14347"/>
                                        </p:tgtEl>
                                      </p:cBhvr>
                                    </p:animEffect>
                                    <p:anim calcmode="lin" valueType="num">
                                      <p:cBhvr>
                                        <p:cTn id="43" dur="1000" fill="hold"/>
                                        <p:tgtEl>
                                          <p:spTgt spid="14347"/>
                                        </p:tgtEl>
                                        <p:attrNameLst>
                                          <p:attrName>style.rotation</p:attrName>
                                        </p:attrNameLst>
                                      </p:cBhvr>
                                      <p:tavLst>
                                        <p:tav tm="0">
                                          <p:val>
                                            <p:fltVal val="720"/>
                                          </p:val>
                                        </p:tav>
                                        <p:tav tm="100000">
                                          <p:val>
                                            <p:fltVal val="0"/>
                                          </p:val>
                                        </p:tav>
                                      </p:tavLst>
                                    </p:anim>
                                    <p:anim calcmode="lin" valueType="num">
                                      <p:cBhvr>
                                        <p:cTn id="44" dur="1000" fill="hold"/>
                                        <p:tgtEl>
                                          <p:spTgt spid="14347"/>
                                        </p:tgtEl>
                                        <p:attrNameLst>
                                          <p:attrName>ppt_h</p:attrName>
                                        </p:attrNameLst>
                                      </p:cBhvr>
                                      <p:tavLst>
                                        <p:tav tm="0">
                                          <p:val>
                                            <p:fltVal val="0"/>
                                          </p:val>
                                        </p:tav>
                                        <p:tav tm="100000">
                                          <p:val>
                                            <p:strVal val="#ppt_h"/>
                                          </p:val>
                                        </p:tav>
                                      </p:tavLst>
                                    </p:anim>
                                    <p:anim calcmode="lin" valueType="num">
                                      <p:cBhvr>
                                        <p:cTn id="45" dur="1000" fill="hold"/>
                                        <p:tgtEl>
                                          <p:spTgt spid="14347"/>
                                        </p:tgtEl>
                                        <p:attrNameLst>
                                          <p:attrName>ppt_w</p:attrName>
                                        </p:attrNameLst>
                                      </p:cBhvr>
                                      <p:tavLst>
                                        <p:tav tm="0">
                                          <p:val>
                                            <p:fltVal val="0"/>
                                          </p:val>
                                        </p:tav>
                                        <p:tav tm="100000">
                                          <p:val>
                                            <p:strVal val="#ppt_w"/>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1" presetClass="entr" presetSubtype="0" fill="hold" nodeType="clickEffect">
                                  <p:stCondLst>
                                    <p:cond delay="0"/>
                                  </p:stCondLst>
                                  <p:iterate type="lt">
                                    <p:tmPct val="10000"/>
                                  </p:iterate>
                                  <p:childTnLst>
                                    <p:set>
                                      <p:cBhvr>
                                        <p:cTn id="49" dur="1" fill="hold">
                                          <p:stCondLst>
                                            <p:cond delay="0"/>
                                          </p:stCondLst>
                                        </p:cTn>
                                        <p:tgtEl>
                                          <p:spTgt spid="14345">
                                            <p:txEl>
                                              <p:pRg st="0" end="0"/>
                                            </p:txEl>
                                          </p:spTgt>
                                        </p:tgtEl>
                                        <p:attrNameLst>
                                          <p:attrName>style.visibility</p:attrName>
                                        </p:attrNameLst>
                                      </p:cBhvr>
                                      <p:to>
                                        <p:strVal val="visible"/>
                                      </p:to>
                                    </p:set>
                                    <p:anim calcmode="lin" valueType="num">
                                      <p:cBhvr>
                                        <p:cTn id="50" dur="500" fill="hold"/>
                                        <p:tgtEl>
                                          <p:spTgt spid="1434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4345">
                                            <p:txEl>
                                              <p:pRg st="0" end="0"/>
                                            </p:txEl>
                                          </p:spTgt>
                                        </p:tgtEl>
                                        <p:attrNameLst>
                                          <p:attrName>ppt_y</p:attrName>
                                        </p:attrNameLst>
                                      </p:cBhvr>
                                      <p:tavLst>
                                        <p:tav tm="0">
                                          <p:val>
                                            <p:strVal val="#ppt_y"/>
                                          </p:val>
                                        </p:tav>
                                        <p:tav tm="100000">
                                          <p:val>
                                            <p:strVal val="#ppt_y"/>
                                          </p:val>
                                        </p:tav>
                                      </p:tavLst>
                                    </p:anim>
                                    <p:anim calcmode="lin" valueType="num">
                                      <p:cBhvr>
                                        <p:cTn id="52" dur="500" fill="hold"/>
                                        <p:tgtEl>
                                          <p:spTgt spid="1434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434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4345">
                                            <p:txEl>
                                              <p:pRg st="0" end="0"/>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5" presetClass="entr" presetSubtype="0" fill="hold" nodeType="clickEffect">
                                  <p:stCondLst>
                                    <p:cond delay="0"/>
                                  </p:stCondLst>
                                  <p:childTnLst>
                                    <p:set>
                                      <p:cBhvr>
                                        <p:cTn id="58" dur="1" fill="hold">
                                          <p:stCondLst>
                                            <p:cond delay="0"/>
                                          </p:stCondLst>
                                        </p:cTn>
                                        <p:tgtEl>
                                          <p:spTgt spid="14346"/>
                                        </p:tgtEl>
                                        <p:attrNameLst>
                                          <p:attrName>style.visibility</p:attrName>
                                        </p:attrNameLst>
                                      </p:cBhvr>
                                      <p:to>
                                        <p:strVal val="visible"/>
                                      </p:to>
                                    </p:set>
                                    <p:animEffect transition="in" filter="fade">
                                      <p:cBhvr>
                                        <p:cTn id="59" dur="1000"/>
                                        <p:tgtEl>
                                          <p:spTgt spid="14346"/>
                                        </p:tgtEl>
                                      </p:cBhvr>
                                    </p:animEffect>
                                    <p:anim calcmode="lin" valueType="num">
                                      <p:cBhvr>
                                        <p:cTn id="60" dur="1000" fill="hold"/>
                                        <p:tgtEl>
                                          <p:spTgt spid="14346"/>
                                        </p:tgtEl>
                                        <p:attrNameLst>
                                          <p:attrName>style.rotation</p:attrName>
                                        </p:attrNameLst>
                                      </p:cBhvr>
                                      <p:tavLst>
                                        <p:tav tm="0">
                                          <p:val>
                                            <p:fltVal val="720"/>
                                          </p:val>
                                        </p:tav>
                                        <p:tav tm="100000">
                                          <p:val>
                                            <p:fltVal val="0"/>
                                          </p:val>
                                        </p:tav>
                                      </p:tavLst>
                                    </p:anim>
                                    <p:anim calcmode="lin" valueType="num">
                                      <p:cBhvr>
                                        <p:cTn id="61" dur="1000" fill="hold"/>
                                        <p:tgtEl>
                                          <p:spTgt spid="14346"/>
                                        </p:tgtEl>
                                        <p:attrNameLst>
                                          <p:attrName>ppt_h</p:attrName>
                                        </p:attrNameLst>
                                      </p:cBhvr>
                                      <p:tavLst>
                                        <p:tav tm="0">
                                          <p:val>
                                            <p:fltVal val="0"/>
                                          </p:val>
                                        </p:tav>
                                        <p:tav tm="100000">
                                          <p:val>
                                            <p:strVal val="#ppt_h"/>
                                          </p:val>
                                        </p:tav>
                                      </p:tavLst>
                                    </p:anim>
                                    <p:anim calcmode="lin" valueType="num">
                                      <p:cBhvr>
                                        <p:cTn id="62" dur="1000" fill="hold"/>
                                        <p:tgtEl>
                                          <p:spTgt spid="14346"/>
                                        </p:tgtEl>
                                        <p:attrNameLst>
                                          <p:attrName>ppt_w</p:attrName>
                                        </p:attrNameLst>
                                      </p:cBhvr>
                                      <p:tavLst>
                                        <p:tav tm="0">
                                          <p:val>
                                            <p:fltVal val="0"/>
                                          </p:val>
                                        </p:tav>
                                        <p:tav tm="100000">
                                          <p:val>
                                            <p:strVal val="#ppt_w"/>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41" presetClass="entr" presetSubtype="0" fill="hold" nodeType="clickEffect">
                                  <p:stCondLst>
                                    <p:cond delay="0"/>
                                  </p:stCondLst>
                                  <p:iterate type="lt">
                                    <p:tmPct val="10000"/>
                                  </p:iterate>
                                  <p:childTnLst>
                                    <p:set>
                                      <p:cBhvr>
                                        <p:cTn id="66" dur="1" fill="hold">
                                          <p:stCondLst>
                                            <p:cond delay="0"/>
                                          </p:stCondLst>
                                        </p:cTn>
                                        <p:tgtEl>
                                          <p:spTgt spid="14348">
                                            <p:txEl>
                                              <p:pRg st="0" end="0"/>
                                            </p:txEl>
                                          </p:spTgt>
                                        </p:tgtEl>
                                        <p:attrNameLst>
                                          <p:attrName>style.visibility</p:attrName>
                                        </p:attrNameLst>
                                      </p:cBhvr>
                                      <p:to>
                                        <p:strVal val="visible"/>
                                      </p:to>
                                    </p:set>
                                    <p:anim calcmode="lin" valueType="num">
                                      <p:cBhvr>
                                        <p:cTn id="67" dur="500" fill="hold"/>
                                        <p:tgtEl>
                                          <p:spTgt spid="1434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14348">
                                            <p:txEl>
                                              <p:pRg st="0" end="0"/>
                                            </p:txEl>
                                          </p:spTgt>
                                        </p:tgtEl>
                                        <p:attrNameLst>
                                          <p:attrName>ppt_y</p:attrName>
                                        </p:attrNameLst>
                                      </p:cBhvr>
                                      <p:tavLst>
                                        <p:tav tm="0">
                                          <p:val>
                                            <p:strVal val="#ppt_y"/>
                                          </p:val>
                                        </p:tav>
                                        <p:tav tm="100000">
                                          <p:val>
                                            <p:strVal val="#ppt_y"/>
                                          </p:val>
                                        </p:tav>
                                      </p:tavLst>
                                    </p:anim>
                                    <p:anim calcmode="lin" valueType="num">
                                      <p:cBhvr>
                                        <p:cTn id="69" dur="500" fill="hold"/>
                                        <p:tgtEl>
                                          <p:spTgt spid="1434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1434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14348">
                                            <p:txEl>
                                              <p:pRg st="0" end="0"/>
                                            </p:txEl>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5" presetClass="entr" presetSubtype="0" fill="hold" nodeType="clickEffect">
                                  <p:stCondLst>
                                    <p:cond delay="0"/>
                                  </p:stCondLst>
                                  <p:childTnLst>
                                    <p:set>
                                      <p:cBhvr>
                                        <p:cTn id="75" dur="1" fill="hold">
                                          <p:stCondLst>
                                            <p:cond delay="0"/>
                                          </p:stCondLst>
                                        </p:cTn>
                                        <p:tgtEl>
                                          <p:spTgt spid="14355"/>
                                        </p:tgtEl>
                                        <p:attrNameLst>
                                          <p:attrName>style.visibility</p:attrName>
                                        </p:attrNameLst>
                                      </p:cBhvr>
                                      <p:to>
                                        <p:strVal val="visible"/>
                                      </p:to>
                                    </p:set>
                                    <p:anim calcmode="lin" valueType="num">
                                      <p:cBhvr>
                                        <p:cTn id="76" dur="500" fill="hold"/>
                                        <p:tgtEl>
                                          <p:spTgt spid="14355"/>
                                        </p:tgtEl>
                                        <p:attrNameLst>
                                          <p:attrName>ppt_w</p:attrName>
                                        </p:attrNameLst>
                                      </p:cBhvr>
                                      <p:tavLst>
                                        <p:tav tm="0">
                                          <p:val>
                                            <p:fltVal val="0"/>
                                          </p:val>
                                        </p:tav>
                                        <p:tav tm="100000">
                                          <p:val>
                                            <p:strVal val="#ppt_w"/>
                                          </p:val>
                                        </p:tav>
                                      </p:tavLst>
                                    </p:anim>
                                    <p:anim calcmode="lin" valueType="num">
                                      <p:cBhvr>
                                        <p:cTn id="77" dur="500" fill="hold"/>
                                        <p:tgtEl>
                                          <p:spTgt spid="14355"/>
                                        </p:tgtEl>
                                        <p:attrNameLst>
                                          <p:attrName>ppt_h</p:attrName>
                                        </p:attrNameLst>
                                      </p:cBhvr>
                                      <p:tavLst>
                                        <p:tav tm="0">
                                          <p:val>
                                            <p:fltVal val="0"/>
                                          </p:val>
                                        </p:tav>
                                        <p:tav tm="100000">
                                          <p:val>
                                            <p:strVal val="#ppt_h"/>
                                          </p:val>
                                        </p:tav>
                                      </p:tavLst>
                                    </p:anim>
                                    <p:anim calcmode="lin" valueType="num">
                                      <p:cBhvr>
                                        <p:cTn id="78" dur="500" fill="hold"/>
                                        <p:tgtEl>
                                          <p:spTgt spid="14355"/>
                                        </p:tgtEl>
                                        <p:attrNameLst>
                                          <p:attrName>ppt_x</p:attrName>
                                        </p:attrNameLst>
                                      </p:cBhvr>
                                      <p:tavLst>
                                        <p:tav tm="0" fmla="#ppt_x+(cos(-2*pi*(1-$))*-#ppt_x-sin(-2*pi*(1-$))*(1-#ppt_y))*(1-$)">
                                          <p:val>
                                            <p:fltVal val="0"/>
                                          </p:val>
                                        </p:tav>
                                        <p:tav tm="100000">
                                          <p:val>
                                            <p:fltVal val="1"/>
                                          </p:val>
                                        </p:tav>
                                      </p:tavLst>
                                    </p:anim>
                                    <p:anim calcmode="lin" valueType="num">
                                      <p:cBhvr>
                                        <p:cTn id="79" dur="500" fill="hold"/>
                                        <p:tgtEl>
                                          <p:spTgt spid="1435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156B13"/>
            </a:gs>
            <a:gs pos="50000">
              <a:srgbClr val="9CB86E"/>
            </a:gs>
            <a:gs pos="100000">
              <a:srgbClr val="DDEBCF"/>
            </a:gs>
          </a:gsLst>
          <a:path path="shape">
            <a:fillToRect l="50000" t="50000" r="50000" b="50000"/>
          </a:path>
        </a:gradFill>
        <a:effectLst/>
      </p:bgPr>
    </p:bg>
    <p:spTree>
      <p:nvGrpSpPr>
        <p:cNvPr id="1" name=""/>
        <p:cNvGrpSpPr/>
        <p:nvPr/>
      </p:nvGrpSpPr>
      <p:grpSpPr>
        <a:xfrm>
          <a:off x="0" y="0"/>
          <a:ext cx="0" cy="0"/>
          <a:chOff x="0" y="0"/>
          <a:chExt cx="0" cy="0"/>
        </a:xfrm>
      </p:grpSpPr>
      <p:sp>
        <p:nvSpPr>
          <p:cNvPr id="15364" name="Rectangle 4">
            <a:extLst>
              <a:ext uri="{FF2B5EF4-FFF2-40B4-BE49-F238E27FC236}">
                <a16:creationId xmlns:a16="http://schemas.microsoft.com/office/drawing/2014/main" id="{EB15077C-7BBF-4574-9138-9A7E13EFBF28}"/>
              </a:ext>
            </a:extLst>
          </p:cNvPr>
          <p:cNvSpPr>
            <a:spLocks noChangeArrowheads="1"/>
          </p:cNvSpPr>
          <p:nvPr/>
        </p:nvSpPr>
        <p:spPr bwMode="auto">
          <a:xfrm>
            <a:off x="3276600" y="304800"/>
            <a:ext cx="58674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52352" rIns="0" bIns="38088" anchor="ctr">
            <a:spAutoFit/>
          </a:bodyPr>
          <a:lstStyle/>
          <a:p>
            <a:r>
              <a:rPr lang="fr-FR" altLang="en-US" sz="2400" b="1" i="1" u="sng">
                <a:solidFill>
                  <a:schemeClr val="bg2"/>
                </a:solidFill>
                <a:effectLst/>
                <a:latin typeface="Comic Sans MS" panose="030F0702030302020204" pitchFamily="66" charset="0"/>
                <a:hlinkClick r:id="rId2" tooltip="Médicaments : attention aux enfants !"/>
              </a:rPr>
              <a:t>Médicaments : attention aux enfants !</a:t>
            </a:r>
            <a:endParaRPr lang="en-US" altLang="en-US" sz="2400" b="1" i="1" u="sng">
              <a:solidFill>
                <a:schemeClr val="bg2"/>
              </a:solidFill>
              <a:effectLst/>
              <a:latin typeface="Comic Sans MS" panose="030F0702030302020204" pitchFamily="66" charset="0"/>
            </a:endParaRPr>
          </a:p>
          <a:p>
            <a:pPr eaLnBrk="0" hangingPunct="0"/>
            <a:endParaRPr lang="en-US" altLang="en-US" sz="2400" b="1" u="sng">
              <a:solidFill>
                <a:schemeClr val="bg2"/>
              </a:solidFill>
              <a:effectLst/>
              <a:latin typeface="Comic Sans MS" panose="030F0702030302020204" pitchFamily="66" charset="0"/>
            </a:endParaRPr>
          </a:p>
        </p:txBody>
      </p:sp>
      <p:sp>
        <p:nvSpPr>
          <p:cNvPr id="15365" name="Rectangle 5">
            <a:extLst>
              <a:ext uri="{FF2B5EF4-FFF2-40B4-BE49-F238E27FC236}">
                <a16:creationId xmlns:a16="http://schemas.microsoft.com/office/drawing/2014/main" id="{02A72FDB-414E-4B61-9E7B-1EBFC2534DD0}"/>
              </a:ext>
            </a:extLst>
          </p:cNvPr>
          <p:cNvSpPr>
            <a:spLocks noChangeArrowheads="1"/>
          </p:cNvSpPr>
          <p:nvPr/>
        </p:nvSpPr>
        <p:spPr bwMode="auto">
          <a:xfrm>
            <a:off x="228600" y="1417638"/>
            <a:ext cx="54864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fr-FR" altLang="en-US" sz="1600" b="1">
                <a:effectLst/>
                <a:latin typeface="Comic Sans MS" panose="030F0702030302020204" pitchFamily="66" charset="0"/>
              </a:rPr>
              <a:t>   L'enfant est davantage exposé que les adultes au mauvais usage des médicaments et les conséquences peuvent être dramatiques. 6 000 appels sont ainsi reçus chaque année par les centres anti-poisons. </a:t>
            </a:r>
          </a:p>
        </p:txBody>
      </p:sp>
      <p:sp>
        <p:nvSpPr>
          <p:cNvPr id="15368" name="WordArt 8">
            <a:extLst>
              <a:ext uri="{FF2B5EF4-FFF2-40B4-BE49-F238E27FC236}">
                <a16:creationId xmlns:a16="http://schemas.microsoft.com/office/drawing/2014/main" id="{BC568919-2259-4619-B20D-20A799F8FD3D}"/>
              </a:ext>
            </a:extLst>
          </p:cNvPr>
          <p:cNvSpPr>
            <a:spLocks noChangeArrowheads="1" noChangeShapeType="1" noTextEdit="1"/>
          </p:cNvSpPr>
          <p:nvPr/>
        </p:nvSpPr>
        <p:spPr bwMode="auto">
          <a:xfrm>
            <a:off x="1219200" y="2667000"/>
            <a:ext cx="1447800" cy="8509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rgbClr val="993366"/>
                </a:solidFill>
                <a:effectLst/>
                <a:latin typeface="Comic Sans MS" panose="030F0702030302020204" pitchFamily="66" charset="0"/>
              </a:rPr>
              <a:t>Donc</a:t>
            </a:r>
          </a:p>
        </p:txBody>
      </p:sp>
      <p:sp>
        <p:nvSpPr>
          <p:cNvPr id="15369" name="Rectangle 9">
            <a:extLst>
              <a:ext uri="{FF2B5EF4-FFF2-40B4-BE49-F238E27FC236}">
                <a16:creationId xmlns:a16="http://schemas.microsoft.com/office/drawing/2014/main" id="{0146B190-785A-4180-9A7B-A8B7EA16DBBE}"/>
              </a:ext>
            </a:extLst>
          </p:cNvPr>
          <p:cNvSpPr>
            <a:spLocks noChangeArrowheads="1"/>
          </p:cNvSpPr>
          <p:nvPr/>
        </p:nvSpPr>
        <p:spPr bwMode="auto">
          <a:xfrm>
            <a:off x="228600" y="3429000"/>
            <a:ext cx="56324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fr-FR" altLang="en-US" sz="1600" b="1">
                <a:effectLst/>
                <a:latin typeface="Comic Sans MS" panose="030F0702030302020204" pitchFamily="66" charset="0"/>
              </a:rPr>
              <a:t>   Fermer les armoires à pharmacie à clef ne suffit parfois pas. Les accidents sont encore trop nombreux.</a:t>
            </a:r>
          </a:p>
        </p:txBody>
      </p:sp>
      <p:pic>
        <p:nvPicPr>
          <p:cNvPr id="15370" name="Picture 10">
            <a:extLst>
              <a:ext uri="{FF2B5EF4-FFF2-40B4-BE49-F238E27FC236}">
                <a16:creationId xmlns:a16="http://schemas.microsoft.com/office/drawing/2014/main" id="{7937F52C-2883-4878-B183-B1FE44E9512A}"/>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019800" y="4419600"/>
            <a:ext cx="3124200" cy="2438400"/>
          </a:xfrm>
          <a:noFill/>
          <a:ln w="88900" cmpd="thickThi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76" name="Picture 16">
            <a:extLst>
              <a:ext uri="{FF2B5EF4-FFF2-40B4-BE49-F238E27FC236}">
                <a16:creationId xmlns:a16="http://schemas.microsoft.com/office/drawing/2014/main" id="{C8ABB820-9657-4BED-821D-8277BCCF8BE9}"/>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019800" y="1828800"/>
            <a:ext cx="3124200" cy="2438400"/>
          </a:xfrm>
          <a:noFill/>
          <a:ln w="88900" cmpd="thickThi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79" name="Picture 19">
            <a:extLst>
              <a:ext uri="{FF2B5EF4-FFF2-40B4-BE49-F238E27FC236}">
                <a16:creationId xmlns:a16="http://schemas.microsoft.com/office/drawing/2014/main" id="{C6D9568A-6B0C-4ABB-8A67-649AA1A206F8}"/>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0" y="4343400"/>
            <a:ext cx="2514600" cy="2514600"/>
          </a:xfrm>
          <a:noFill/>
          <a:ln w="88900" cmpd="thickThi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84" name="WordArt 24">
            <a:extLst>
              <a:ext uri="{FF2B5EF4-FFF2-40B4-BE49-F238E27FC236}">
                <a16:creationId xmlns:a16="http://schemas.microsoft.com/office/drawing/2014/main" id="{B39A07B3-7D6B-4869-A19B-10A5CFD9DA54}"/>
              </a:ext>
            </a:extLst>
          </p:cNvPr>
          <p:cNvSpPr>
            <a:spLocks noChangeArrowheads="1" noChangeShapeType="1" noTextEdit="1"/>
          </p:cNvSpPr>
          <p:nvPr/>
        </p:nvSpPr>
        <p:spPr bwMode="auto">
          <a:xfrm>
            <a:off x="152400" y="228600"/>
            <a:ext cx="2943225" cy="11715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336699"/>
                </a:solidFill>
                <a:effectLst>
                  <a:outerShdw dist="45791" dir="2021404" algn="ctr" rotWithShape="0">
                    <a:srgbClr val="B2B2B2">
                      <a:alpha val="80000"/>
                    </a:srgbClr>
                  </a:outerShdw>
                </a:effectLst>
                <a:latin typeface="Comic Sans MS" panose="030F0702030302020204" pitchFamily="66" charset="0"/>
              </a:rPr>
              <a:t>Chapitre III:</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5384"/>
                                        </p:tgtEl>
                                        <p:attrNameLst>
                                          <p:attrName>style.visibility</p:attrName>
                                        </p:attrNameLst>
                                      </p:cBhvr>
                                      <p:to>
                                        <p:strVal val="visible"/>
                                      </p:to>
                                    </p:set>
                                    <p:animEffect transition="in" filter="circle(in)">
                                      <p:cBhvr>
                                        <p:cTn id="7" dur="500"/>
                                        <p:tgtEl>
                                          <p:spTgt spid="153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5364"/>
                                        </p:tgtEl>
                                        <p:attrNameLst>
                                          <p:attrName>style.visibility</p:attrName>
                                        </p:attrNameLst>
                                      </p:cBhvr>
                                      <p:to>
                                        <p:strVal val="visible"/>
                                      </p:to>
                                    </p:set>
                                    <p:anim to="" calcmode="lin" valueType="num">
                                      <p:cBhvr>
                                        <p:cTn id="12" dur="1" fill="hold"/>
                                        <p:tgtEl>
                                          <p:spTgt spid="15364"/>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5"/>
                                        </p:tgtEl>
                                        <p:attrNameLst>
                                          <p:attrName>style.visibility</p:attrName>
                                        </p:attrNameLst>
                                      </p:cBhvr>
                                      <p:to>
                                        <p:strVal val="visible"/>
                                      </p:to>
                                    </p:set>
                                    <p:animEffect transition="in" filter="fade">
                                      <p:cBhvr>
                                        <p:cTn id="17" dur="500"/>
                                        <p:tgtEl>
                                          <p:spTgt spid="153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15368"/>
                                        </p:tgtEl>
                                        <p:attrNameLst>
                                          <p:attrName>style.visibility</p:attrName>
                                        </p:attrNameLst>
                                      </p:cBhvr>
                                      <p:to>
                                        <p:strVal val="visible"/>
                                      </p:to>
                                    </p:set>
                                    <p:animEffect transition="in" filter="strips(downLeft)">
                                      <p:cBhvr>
                                        <p:cTn id="22" dur="500"/>
                                        <p:tgtEl>
                                          <p:spTgt spid="1536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15369"/>
                                        </p:tgtEl>
                                        <p:attrNameLst>
                                          <p:attrName>style.visibility</p:attrName>
                                        </p:attrNameLst>
                                      </p:cBhvr>
                                      <p:to>
                                        <p:strVal val="visible"/>
                                      </p:to>
                                    </p:set>
                                    <p:anim calcmode="lin" valueType="num">
                                      <p:cBhvr>
                                        <p:cTn id="27" dur="500" fill="hold"/>
                                        <p:tgtEl>
                                          <p:spTgt spid="15369"/>
                                        </p:tgtEl>
                                        <p:attrNameLst>
                                          <p:attrName>ppt_w</p:attrName>
                                        </p:attrNameLst>
                                      </p:cBhvr>
                                      <p:tavLst>
                                        <p:tav tm="0">
                                          <p:val>
                                            <p:strVal val="#ppt_w*0.70"/>
                                          </p:val>
                                        </p:tav>
                                        <p:tav tm="100000">
                                          <p:val>
                                            <p:strVal val="#ppt_w"/>
                                          </p:val>
                                        </p:tav>
                                      </p:tavLst>
                                    </p:anim>
                                    <p:anim calcmode="lin" valueType="num">
                                      <p:cBhvr>
                                        <p:cTn id="28" dur="500" fill="hold"/>
                                        <p:tgtEl>
                                          <p:spTgt spid="15369"/>
                                        </p:tgtEl>
                                        <p:attrNameLst>
                                          <p:attrName>ppt_h</p:attrName>
                                        </p:attrNameLst>
                                      </p:cBhvr>
                                      <p:tavLst>
                                        <p:tav tm="0">
                                          <p:val>
                                            <p:strVal val="#ppt_h"/>
                                          </p:val>
                                        </p:tav>
                                        <p:tav tm="100000">
                                          <p:val>
                                            <p:strVal val="#ppt_h"/>
                                          </p:val>
                                        </p:tav>
                                      </p:tavLst>
                                    </p:anim>
                                    <p:animEffect transition="in" filter="fade">
                                      <p:cBhvr>
                                        <p:cTn id="29" dur="500"/>
                                        <p:tgtEl>
                                          <p:spTgt spid="1536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5" presetClass="entr" presetSubtype="0" fill="hold" nodeType="clickEffect">
                                  <p:stCondLst>
                                    <p:cond delay="0"/>
                                  </p:stCondLst>
                                  <p:childTnLst>
                                    <p:set>
                                      <p:cBhvr>
                                        <p:cTn id="33" dur="1" fill="hold">
                                          <p:stCondLst>
                                            <p:cond delay="0"/>
                                          </p:stCondLst>
                                        </p:cTn>
                                        <p:tgtEl>
                                          <p:spTgt spid="15379"/>
                                        </p:tgtEl>
                                        <p:attrNameLst>
                                          <p:attrName>style.visibility</p:attrName>
                                        </p:attrNameLst>
                                      </p:cBhvr>
                                      <p:to>
                                        <p:strVal val="visible"/>
                                      </p:to>
                                    </p:set>
                                    <p:anim calcmode="lin" valueType="num">
                                      <p:cBhvr>
                                        <p:cTn id="34" dur="500" fill="hold"/>
                                        <p:tgtEl>
                                          <p:spTgt spid="15379"/>
                                        </p:tgtEl>
                                        <p:attrNameLst>
                                          <p:attrName>ppt_w</p:attrName>
                                        </p:attrNameLst>
                                      </p:cBhvr>
                                      <p:tavLst>
                                        <p:tav tm="0">
                                          <p:val>
                                            <p:strVal val="#ppt_w*0.70"/>
                                          </p:val>
                                        </p:tav>
                                        <p:tav tm="100000">
                                          <p:val>
                                            <p:strVal val="#ppt_w"/>
                                          </p:val>
                                        </p:tav>
                                      </p:tavLst>
                                    </p:anim>
                                    <p:anim calcmode="lin" valueType="num">
                                      <p:cBhvr>
                                        <p:cTn id="35" dur="500" fill="hold"/>
                                        <p:tgtEl>
                                          <p:spTgt spid="15379"/>
                                        </p:tgtEl>
                                        <p:attrNameLst>
                                          <p:attrName>ppt_h</p:attrName>
                                        </p:attrNameLst>
                                      </p:cBhvr>
                                      <p:tavLst>
                                        <p:tav tm="0">
                                          <p:val>
                                            <p:strVal val="#ppt_h"/>
                                          </p:val>
                                        </p:tav>
                                        <p:tav tm="100000">
                                          <p:val>
                                            <p:strVal val="#ppt_h"/>
                                          </p:val>
                                        </p:tav>
                                      </p:tavLst>
                                    </p:anim>
                                    <p:animEffect transition="in" filter="fade">
                                      <p:cBhvr>
                                        <p:cTn id="36" dur="500"/>
                                        <p:tgtEl>
                                          <p:spTgt spid="1537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5" presetClass="entr" presetSubtype="0" fill="hold" nodeType="clickEffect">
                                  <p:stCondLst>
                                    <p:cond delay="0"/>
                                  </p:stCondLst>
                                  <p:childTnLst>
                                    <p:set>
                                      <p:cBhvr>
                                        <p:cTn id="40" dur="1" fill="hold">
                                          <p:stCondLst>
                                            <p:cond delay="0"/>
                                          </p:stCondLst>
                                        </p:cTn>
                                        <p:tgtEl>
                                          <p:spTgt spid="15370"/>
                                        </p:tgtEl>
                                        <p:attrNameLst>
                                          <p:attrName>style.visibility</p:attrName>
                                        </p:attrNameLst>
                                      </p:cBhvr>
                                      <p:to>
                                        <p:strVal val="visible"/>
                                      </p:to>
                                    </p:set>
                                    <p:anim calcmode="lin" valueType="num">
                                      <p:cBhvr>
                                        <p:cTn id="41" dur="500" fill="hold"/>
                                        <p:tgtEl>
                                          <p:spTgt spid="15370"/>
                                        </p:tgtEl>
                                        <p:attrNameLst>
                                          <p:attrName>ppt_w</p:attrName>
                                        </p:attrNameLst>
                                      </p:cBhvr>
                                      <p:tavLst>
                                        <p:tav tm="0">
                                          <p:val>
                                            <p:strVal val="#ppt_w*0.70"/>
                                          </p:val>
                                        </p:tav>
                                        <p:tav tm="100000">
                                          <p:val>
                                            <p:strVal val="#ppt_w"/>
                                          </p:val>
                                        </p:tav>
                                      </p:tavLst>
                                    </p:anim>
                                    <p:anim calcmode="lin" valueType="num">
                                      <p:cBhvr>
                                        <p:cTn id="42" dur="500" fill="hold"/>
                                        <p:tgtEl>
                                          <p:spTgt spid="15370"/>
                                        </p:tgtEl>
                                        <p:attrNameLst>
                                          <p:attrName>ppt_h</p:attrName>
                                        </p:attrNameLst>
                                      </p:cBhvr>
                                      <p:tavLst>
                                        <p:tav tm="0">
                                          <p:val>
                                            <p:strVal val="#ppt_h"/>
                                          </p:val>
                                        </p:tav>
                                        <p:tav tm="100000">
                                          <p:val>
                                            <p:strVal val="#ppt_h"/>
                                          </p:val>
                                        </p:tav>
                                      </p:tavLst>
                                    </p:anim>
                                    <p:animEffect transition="in" filter="fade">
                                      <p:cBhvr>
                                        <p:cTn id="43" dur="500"/>
                                        <p:tgtEl>
                                          <p:spTgt spid="1537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5" presetClass="entr" presetSubtype="0" fill="hold" nodeType="clickEffect">
                                  <p:stCondLst>
                                    <p:cond delay="0"/>
                                  </p:stCondLst>
                                  <p:childTnLst>
                                    <p:set>
                                      <p:cBhvr>
                                        <p:cTn id="47" dur="1" fill="hold">
                                          <p:stCondLst>
                                            <p:cond delay="0"/>
                                          </p:stCondLst>
                                        </p:cTn>
                                        <p:tgtEl>
                                          <p:spTgt spid="15376"/>
                                        </p:tgtEl>
                                        <p:attrNameLst>
                                          <p:attrName>style.visibility</p:attrName>
                                        </p:attrNameLst>
                                      </p:cBhvr>
                                      <p:to>
                                        <p:strVal val="visible"/>
                                      </p:to>
                                    </p:set>
                                    <p:anim calcmode="lin" valueType="num">
                                      <p:cBhvr>
                                        <p:cTn id="48" dur="500" fill="hold"/>
                                        <p:tgtEl>
                                          <p:spTgt spid="15376"/>
                                        </p:tgtEl>
                                        <p:attrNameLst>
                                          <p:attrName>ppt_w</p:attrName>
                                        </p:attrNameLst>
                                      </p:cBhvr>
                                      <p:tavLst>
                                        <p:tav tm="0">
                                          <p:val>
                                            <p:strVal val="#ppt_w*0.70"/>
                                          </p:val>
                                        </p:tav>
                                        <p:tav tm="100000">
                                          <p:val>
                                            <p:strVal val="#ppt_w"/>
                                          </p:val>
                                        </p:tav>
                                      </p:tavLst>
                                    </p:anim>
                                    <p:anim calcmode="lin" valueType="num">
                                      <p:cBhvr>
                                        <p:cTn id="49" dur="500" fill="hold"/>
                                        <p:tgtEl>
                                          <p:spTgt spid="15376"/>
                                        </p:tgtEl>
                                        <p:attrNameLst>
                                          <p:attrName>ppt_h</p:attrName>
                                        </p:attrNameLst>
                                      </p:cBhvr>
                                      <p:tavLst>
                                        <p:tav tm="0">
                                          <p:val>
                                            <p:strVal val="#ppt_h"/>
                                          </p:val>
                                        </p:tav>
                                        <p:tav tm="100000">
                                          <p:val>
                                            <p:strVal val="#ppt_h"/>
                                          </p:val>
                                        </p:tav>
                                      </p:tavLst>
                                    </p:anim>
                                    <p:animEffect transition="in" filter="fade">
                                      <p:cBhvr>
                                        <p:cTn id="50" dur="500"/>
                                        <p:tgtEl>
                                          <p:spTgt spid="15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5" grpId="0"/>
      <p:bldP spid="153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16388" name="Rectangle 4">
            <a:extLst>
              <a:ext uri="{FF2B5EF4-FFF2-40B4-BE49-F238E27FC236}">
                <a16:creationId xmlns:a16="http://schemas.microsoft.com/office/drawing/2014/main" id="{B50C6749-D433-4312-A14F-FC9D21BDC788}"/>
              </a:ext>
            </a:extLst>
          </p:cNvPr>
          <p:cNvSpPr>
            <a:spLocks noChangeArrowheads="1"/>
          </p:cNvSpPr>
          <p:nvPr/>
        </p:nvSpPr>
        <p:spPr bwMode="auto">
          <a:xfrm>
            <a:off x="3581400" y="304800"/>
            <a:ext cx="4941888"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52352" rIns="0" bIns="38088" anchor="ctr">
            <a:spAutoFit/>
          </a:bodyPr>
          <a:lstStyle/>
          <a:p>
            <a:r>
              <a:rPr lang="fr-FR" altLang="en-US" sz="2400" b="1" i="1">
                <a:effectLst/>
                <a:latin typeface="Comic Sans MS" panose="030F0702030302020204" pitchFamily="66" charset="0"/>
                <a:hlinkClick r:id="rId2" tooltip="Personnes âgées : attention aux ordonnances à rallonge"/>
              </a:rPr>
              <a:t>Personnes âgées : attention aux ordonnances à rallonge</a:t>
            </a:r>
            <a:endParaRPr lang="en-US" altLang="en-US" sz="2400" b="1" i="1">
              <a:effectLst/>
              <a:latin typeface="Comic Sans MS" panose="030F0702030302020204" pitchFamily="66" charset="0"/>
            </a:endParaRPr>
          </a:p>
          <a:p>
            <a:pPr eaLnBrk="0" hangingPunct="0"/>
            <a:endParaRPr lang="en-US" altLang="en-US">
              <a:effectLst/>
            </a:endParaRPr>
          </a:p>
        </p:txBody>
      </p:sp>
      <p:pic>
        <p:nvPicPr>
          <p:cNvPr id="16389" name="Picture 5">
            <a:extLst>
              <a:ext uri="{FF2B5EF4-FFF2-40B4-BE49-F238E27FC236}">
                <a16:creationId xmlns:a16="http://schemas.microsoft.com/office/drawing/2014/main" id="{033B552C-57B7-4E72-8525-300B9B0A908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172200" y="1676400"/>
            <a:ext cx="2971800" cy="4191000"/>
          </a:xfr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1" name="Picture 7">
            <a:extLst>
              <a:ext uri="{FF2B5EF4-FFF2-40B4-BE49-F238E27FC236}">
                <a16:creationId xmlns:a16="http://schemas.microsoft.com/office/drawing/2014/main" id="{B73CDEB7-B5AF-46EA-B982-4D7F6CC59142}"/>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0" y="3581400"/>
            <a:ext cx="3733800" cy="3276600"/>
          </a:xfrm>
          <a:noFill/>
          <a:ln w="76200">
            <a:solidFill>
              <a:srgbClr val="333399"/>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410" name="Oval 26">
            <a:extLst>
              <a:ext uri="{FF2B5EF4-FFF2-40B4-BE49-F238E27FC236}">
                <a16:creationId xmlns:a16="http://schemas.microsoft.com/office/drawing/2014/main" id="{7E41C21D-7B73-4164-92B2-D988619238D9}"/>
              </a:ext>
            </a:extLst>
          </p:cNvPr>
          <p:cNvSpPr>
            <a:spLocks noChangeArrowheads="1"/>
          </p:cNvSpPr>
          <p:nvPr/>
        </p:nvSpPr>
        <p:spPr bwMode="auto">
          <a:xfrm>
            <a:off x="2743200" y="1600200"/>
            <a:ext cx="4191000" cy="4114800"/>
          </a:xfrm>
          <a:prstGeom prst="ellipse">
            <a:avLst/>
          </a:prstGeom>
          <a:solidFill>
            <a:srgbClr val="00CCFF">
              <a:alpha val="32001"/>
            </a:srgbClr>
          </a:solidFill>
          <a:ln w="101600">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1" name="Text Box 27">
            <a:extLst>
              <a:ext uri="{FF2B5EF4-FFF2-40B4-BE49-F238E27FC236}">
                <a16:creationId xmlns:a16="http://schemas.microsoft.com/office/drawing/2014/main" id="{AA6E67C8-3385-442E-B7D8-D18F1A8BF9C5}"/>
              </a:ext>
            </a:extLst>
          </p:cNvPr>
          <p:cNvSpPr txBox="1">
            <a:spLocks noChangeArrowheads="1"/>
          </p:cNvSpPr>
          <p:nvPr/>
        </p:nvSpPr>
        <p:spPr bwMode="auto">
          <a:xfrm>
            <a:off x="3200400" y="2209800"/>
            <a:ext cx="3429000" cy="3148013"/>
          </a:xfrm>
          <a:prstGeom prst="rect">
            <a:avLst/>
          </a:prstGeom>
          <a:noFill/>
          <a:ln>
            <a:noFill/>
          </a:ln>
          <a:effectLst/>
          <a:extLst>
            <a:ext uri="{909E8E84-426E-40DD-AFC4-6F175D3DCCD1}">
              <a14:hiddenFill xmlns:a14="http://schemas.microsoft.com/office/drawing/2010/main">
                <a:solidFill>
                  <a:srgbClr val="00CCFF">
                    <a:alpha val="32001"/>
                  </a:srgbClr>
                </a:solidFill>
              </a14:hiddenFill>
            </a:ext>
            <a:ext uri="{91240B29-F687-4F45-9708-019B960494DF}">
              <a14:hiddenLine xmlns:a14="http://schemas.microsoft.com/office/drawing/2010/main" w="101600">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1600" b="1">
                <a:effectLst/>
              </a:rPr>
              <a:t>   </a:t>
            </a:r>
            <a:r>
              <a:rPr lang="fr-FR" altLang="en-US" sz="1600" b="1">
                <a:effectLst/>
                <a:latin typeface="Comic Sans MS" panose="030F0702030302020204" pitchFamily="66" charset="0"/>
              </a:rPr>
              <a:t>Les personnes âgées sont particulièrement exposées aux effets secondaires des médicaments. Rhumatismes, hypertension, troubles du sommeil, diabète, ostéoporose, douleurs… avec l'âge, les ordonnances s'allongent. Près de la moitié des médicaments sont consommés en France par des personnes de plus de 60 ans.</a:t>
            </a:r>
            <a:r>
              <a:rPr lang="en-US" altLang="en-US" sz="1600" b="1">
                <a:effectLst/>
                <a:latin typeface="Comic Sans MS" panose="030F0702030302020204" pitchFamily="66" charset="0"/>
              </a:rPr>
              <a:t> </a:t>
            </a:r>
          </a:p>
          <a:p>
            <a:pPr>
              <a:spcBef>
                <a:spcPct val="50000"/>
              </a:spcBef>
            </a:pPr>
            <a:endParaRPr lang="en-US" altLang="en-US" sz="1600">
              <a:effectLst/>
              <a:latin typeface="Comic Sans MS" panose="030F0702030302020204" pitchFamily="66" charset="0"/>
            </a:endParaRPr>
          </a:p>
        </p:txBody>
      </p:sp>
      <p:sp>
        <p:nvSpPr>
          <p:cNvPr id="16412" name="WordArt 28">
            <a:extLst>
              <a:ext uri="{FF2B5EF4-FFF2-40B4-BE49-F238E27FC236}">
                <a16:creationId xmlns:a16="http://schemas.microsoft.com/office/drawing/2014/main" id="{F03CD907-54B7-4167-870B-F02357DB7A1A}"/>
              </a:ext>
            </a:extLst>
          </p:cNvPr>
          <p:cNvSpPr>
            <a:spLocks noChangeArrowheads="1" noChangeShapeType="1" noTextEdit="1"/>
          </p:cNvSpPr>
          <p:nvPr/>
        </p:nvSpPr>
        <p:spPr bwMode="auto">
          <a:xfrm>
            <a:off x="152400" y="304800"/>
            <a:ext cx="3124200" cy="1066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8000"/>
                </a:solidFill>
                <a:effectLst>
                  <a:outerShdw dist="45791" dir="2021404" algn="ctr" rotWithShape="0">
                    <a:srgbClr val="B2B2B2">
                      <a:alpha val="80000"/>
                    </a:srgbClr>
                  </a:outerShdw>
                </a:effectLst>
                <a:latin typeface="Comic Sans MS" panose="030F0702030302020204" pitchFamily="66" charset="0"/>
              </a:rPr>
              <a:t>Chapitre IV:</a:t>
            </a: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412"/>
                                        </p:tgtEl>
                                        <p:attrNameLst>
                                          <p:attrName>style.visibility</p:attrName>
                                        </p:attrNameLst>
                                      </p:cBhvr>
                                      <p:to>
                                        <p:strVal val="visible"/>
                                      </p:to>
                                    </p:set>
                                    <p:animEffect transition="in" filter="dissolve">
                                      <p:cBhvr>
                                        <p:cTn id="7" dur="500"/>
                                        <p:tgtEl>
                                          <p:spTgt spid="164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randombar(horizontal)">
                                      <p:cBhvr>
                                        <p:cTn id="12" dur="500"/>
                                        <p:tgtEl>
                                          <p:spTgt spid="163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16391"/>
                                        </p:tgtEl>
                                        <p:attrNameLst>
                                          <p:attrName>style.visibility</p:attrName>
                                        </p:attrNameLst>
                                      </p:cBhvr>
                                      <p:to>
                                        <p:strVal val="visible"/>
                                      </p:to>
                                    </p:set>
                                    <p:animEffect transition="in" filter="fade">
                                      <p:cBhvr>
                                        <p:cTn id="17" dur="400" decel="100000"/>
                                        <p:tgtEl>
                                          <p:spTgt spid="16391"/>
                                        </p:tgtEl>
                                      </p:cBhvr>
                                    </p:animEffect>
                                    <p:anim calcmode="lin" valueType="num">
                                      <p:cBhvr>
                                        <p:cTn id="18" dur="400" decel="100000" fill="hold"/>
                                        <p:tgtEl>
                                          <p:spTgt spid="16391"/>
                                        </p:tgtEl>
                                        <p:attrNameLst>
                                          <p:attrName>style.rotation</p:attrName>
                                        </p:attrNameLst>
                                      </p:cBhvr>
                                      <p:tavLst>
                                        <p:tav tm="0">
                                          <p:val>
                                            <p:fltVal val="-90"/>
                                          </p:val>
                                        </p:tav>
                                        <p:tav tm="100000">
                                          <p:val>
                                            <p:fltVal val="0"/>
                                          </p:val>
                                        </p:tav>
                                      </p:tavLst>
                                    </p:anim>
                                    <p:anim calcmode="lin" valueType="num">
                                      <p:cBhvr>
                                        <p:cTn id="19" dur="400" decel="100000" fill="hold"/>
                                        <p:tgtEl>
                                          <p:spTgt spid="16391"/>
                                        </p:tgtEl>
                                        <p:attrNameLst>
                                          <p:attrName>ppt_x</p:attrName>
                                        </p:attrNameLst>
                                      </p:cBhvr>
                                      <p:tavLst>
                                        <p:tav tm="0">
                                          <p:val>
                                            <p:strVal val="#ppt_x+0.4"/>
                                          </p:val>
                                        </p:tav>
                                        <p:tav tm="100000">
                                          <p:val>
                                            <p:strVal val="#ppt_x-0.05"/>
                                          </p:val>
                                        </p:tav>
                                      </p:tavLst>
                                    </p:anim>
                                    <p:anim calcmode="lin" valueType="num">
                                      <p:cBhvr>
                                        <p:cTn id="20" dur="400" decel="100000" fill="hold"/>
                                        <p:tgtEl>
                                          <p:spTgt spid="16391"/>
                                        </p:tgtEl>
                                        <p:attrNameLst>
                                          <p:attrName>ppt_y</p:attrName>
                                        </p:attrNameLst>
                                      </p:cBhvr>
                                      <p:tavLst>
                                        <p:tav tm="0">
                                          <p:val>
                                            <p:strVal val="#ppt_y-0.4"/>
                                          </p:val>
                                        </p:tav>
                                        <p:tav tm="100000">
                                          <p:val>
                                            <p:strVal val="#ppt_y+0.1"/>
                                          </p:val>
                                        </p:tav>
                                      </p:tavLst>
                                    </p:anim>
                                    <p:anim calcmode="lin" valueType="num">
                                      <p:cBhvr>
                                        <p:cTn id="21" dur="100" accel="100000" fill="hold">
                                          <p:stCondLst>
                                            <p:cond delay="400"/>
                                          </p:stCondLst>
                                        </p:cTn>
                                        <p:tgtEl>
                                          <p:spTgt spid="16391"/>
                                        </p:tgtEl>
                                        <p:attrNameLst>
                                          <p:attrName>ppt_x</p:attrName>
                                        </p:attrNameLst>
                                      </p:cBhvr>
                                      <p:tavLst>
                                        <p:tav tm="0">
                                          <p:val>
                                            <p:strVal val="#ppt_x-0.05"/>
                                          </p:val>
                                        </p:tav>
                                        <p:tav tm="100000">
                                          <p:val>
                                            <p:strVal val="#ppt_x"/>
                                          </p:val>
                                        </p:tav>
                                      </p:tavLst>
                                    </p:anim>
                                    <p:anim calcmode="lin" valueType="num">
                                      <p:cBhvr>
                                        <p:cTn id="22" dur="100" accel="100000" fill="hold">
                                          <p:stCondLst>
                                            <p:cond delay="400"/>
                                          </p:stCondLst>
                                        </p:cTn>
                                        <p:tgtEl>
                                          <p:spTgt spid="16391"/>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nodeType="clickEffect">
                                  <p:stCondLst>
                                    <p:cond delay="0"/>
                                  </p:stCondLst>
                                  <p:childTnLst>
                                    <p:set>
                                      <p:cBhvr>
                                        <p:cTn id="26" dur="1" fill="hold">
                                          <p:stCondLst>
                                            <p:cond delay="0"/>
                                          </p:stCondLst>
                                        </p:cTn>
                                        <p:tgtEl>
                                          <p:spTgt spid="16389"/>
                                        </p:tgtEl>
                                        <p:attrNameLst>
                                          <p:attrName>style.visibility</p:attrName>
                                        </p:attrNameLst>
                                      </p:cBhvr>
                                      <p:to>
                                        <p:strVal val="visible"/>
                                      </p:to>
                                    </p:set>
                                    <p:animEffect transition="in" filter="fade">
                                      <p:cBhvr>
                                        <p:cTn id="27" dur="400" decel="100000"/>
                                        <p:tgtEl>
                                          <p:spTgt spid="16389"/>
                                        </p:tgtEl>
                                      </p:cBhvr>
                                    </p:animEffect>
                                    <p:anim calcmode="lin" valueType="num">
                                      <p:cBhvr>
                                        <p:cTn id="28" dur="400" decel="100000" fill="hold"/>
                                        <p:tgtEl>
                                          <p:spTgt spid="16389"/>
                                        </p:tgtEl>
                                        <p:attrNameLst>
                                          <p:attrName>style.rotation</p:attrName>
                                        </p:attrNameLst>
                                      </p:cBhvr>
                                      <p:tavLst>
                                        <p:tav tm="0">
                                          <p:val>
                                            <p:fltVal val="-90"/>
                                          </p:val>
                                        </p:tav>
                                        <p:tav tm="100000">
                                          <p:val>
                                            <p:fltVal val="0"/>
                                          </p:val>
                                        </p:tav>
                                      </p:tavLst>
                                    </p:anim>
                                    <p:anim calcmode="lin" valueType="num">
                                      <p:cBhvr>
                                        <p:cTn id="29" dur="400" decel="100000" fill="hold"/>
                                        <p:tgtEl>
                                          <p:spTgt spid="16389"/>
                                        </p:tgtEl>
                                        <p:attrNameLst>
                                          <p:attrName>ppt_x</p:attrName>
                                        </p:attrNameLst>
                                      </p:cBhvr>
                                      <p:tavLst>
                                        <p:tav tm="0">
                                          <p:val>
                                            <p:strVal val="#ppt_x+0.4"/>
                                          </p:val>
                                        </p:tav>
                                        <p:tav tm="100000">
                                          <p:val>
                                            <p:strVal val="#ppt_x-0.05"/>
                                          </p:val>
                                        </p:tav>
                                      </p:tavLst>
                                    </p:anim>
                                    <p:anim calcmode="lin" valueType="num">
                                      <p:cBhvr>
                                        <p:cTn id="30" dur="400" decel="100000" fill="hold"/>
                                        <p:tgtEl>
                                          <p:spTgt spid="16389"/>
                                        </p:tgtEl>
                                        <p:attrNameLst>
                                          <p:attrName>ppt_y</p:attrName>
                                        </p:attrNameLst>
                                      </p:cBhvr>
                                      <p:tavLst>
                                        <p:tav tm="0">
                                          <p:val>
                                            <p:strVal val="#ppt_y-0.4"/>
                                          </p:val>
                                        </p:tav>
                                        <p:tav tm="100000">
                                          <p:val>
                                            <p:strVal val="#ppt_y+0.1"/>
                                          </p:val>
                                        </p:tav>
                                      </p:tavLst>
                                    </p:anim>
                                    <p:anim calcmode="lin" valueType="num">
                                      <p:cBhvr>
                                        <p:cTn id="31" dur="100" accel="100000" fill="hold">
                                          <p:stCondLst>
                                            <p:cond delay="400"/>
                                          </p:stCondLst>
                                        </p:cTn>
                                        <p:tgtEl>
                                          <p:spTgt spid="16389"/>
                                        </p:tgtEl>
                                        <p:attrNameLst>
                                          <p:attrName>ppt_x</p:attrName>
                                        </p:attrNameLst>
                                      </p:cBhvr>
                                      <p:tavLst>
                                        <p:tav tm="0">
                                          <p:val>
                                            <p:strVal val="#ppt_x-0.05"/>
                                          </p:val>
                                        </p:tav>
                                        <p:tav tm="100000">
                                          <p:val>
                                            <p:strVal val="#ppt_x"/>
                                          </p:val>
                                        </p:tav>
                                      </p:tavLst>
                                    </p:anim>
                                    <p:anim calcmode="lin" valueType="num">
                                      <p:cBhvr>
                                        <p:cTn id="32" dur="100" accel="100000" fill="hold">
                                          <p:stCondLst>
                                            <p:cond delay="400"/>
                                          </p:stCondLst>
                                        </p:cTn>
                                        <p:tgtEl>
                                          <p:spTgt spid="16389"/>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5" presetClass="entr" presetSubtype="0" fill="hold" nodeType="clickEffect">
                                  <p:stCondLst>
                                    <p:cond delay="0"/>
                                  </p:stCondLst>
                                  <p:childTnLst>
                                    <p:set>
                                      <p:cBhvr>
                                        <p:cTn id="36" dur="1" fill="hold">
                                          <p:stCondLst>
                                            <p:cond delay="0"/>
                                          </p:stCondLst>
                                        </p:cTn>
                                        <p:tgtEl>
                                          <p:spTgt spid="16410"/>
                                        </p:tgtEl>
                                        <p:attrNameLst>
                                          <p:attrName>style.visibility</p:attrName>
                                        </p:attrNameLst>
                                      </p:cBhvr>
                                      <p:to>
                                        <p:strVal val="visible"/>
                                      </p:to>
                                    </p:set>
                                    <p:anim calcmode="lin" valueType="num">
                                      <p:cBhvr>
                                        <p:cTn id="37" dur="250" decel="50000" fill="hold">
                                          <p:stCondLst>
                                            <p:cond delay="0"/>
                                          </p:stCondLst>
                                        </p:cTn>
                                        <p:tgtEl>
                                          <p:spTgt spid="16410"/>
                                        </p:tgtEl>
                                        <p:attrNameLst>
                                          <p:attrName>style.rotation</p:attrName>
                                        </p:attrNameLst>
                                      </p:cBhvr>
                                      <p:tavLst>
                                        <p:tav tm="0">
                                          <p:val>
                                            <p:fltVal val="-90"/>
                                          </p:val>
                                        </p:tav>
                                        <p:tav tm="100000">
                                          <p:val>
                                            <p:fltVal val="0"/>
                                          </p:val>
                                        </p:tav>
                                      </p:tavLst>
                                    </p:anim>
                                    <p:anim calcmode="lin" valueType="num">
                                      <p:cBhvr>
                                        <p:cTn id="38" dur="250" decel="50000" fill="hold">
                                          <p:stCondLst>
                                            <p:cond delay="0"/>
                                          </p:stCondLst>
                                        </p:cTn>
                                        <p:tgtEl>
                                          <p:spTgt spid="16410"/>
                                        </p:tgtEl>
                                        <p:attrNameLst>
                                          <p:attrName>ppt_w</p:attrName>
                                        </p:attrNameLst>
                                      </p:cBhvr>
                                      <p:tavLst>
                                        <p:tav tm="0">
                                          <p:val>
                                            <p:strVal val="#ppt_w"/>
                                          </p:val>
                                        </p:tav>
                                        <p:tav tm="100000">
                                          <p:val>
                                            <p:strVal val="#ppt_w*.05"/>
                                          </p:val>
                                        </p:tav>
                                      </p:tavLst>
                                    </p:anim>
                                    <p:anim calcmode="lin" valueType="num">
                                      <p:cBhvr>
                                        <p:cTn id="39" dur="250" accel="50000" fill="hold">
                                          <p:stCondLst>
                                            <p:cond delay="250"/>
                                          </p:stCondLst>
                                        </p:cTn>
                                        <p:tgtEl>
                                          <p:spTgt spid="16410"/>
                                        </p:tgtEl>
                                        <p:attrNameLst>
                                          <p:attrName>ppt_w</p:attrName>
                                        </p:attrNameLst>
                                      </p:cBhvr>
                                      <p:tavLst>
                                        <p:tav tm="0">
                                          <p:val>
                                            <p:strVal val="#ppt_w*.05"/>
                                          </p:val>
                                        </p:tav>
                                        <p:tav tm="100000">
                                          <p:val>
                                            <p:strVal val="#ppt_w"/>
                                          </p:val>
                                        </p:tav>
                                      </p:tavLst>
                                    </p:anim>
                                    <p:anim calcmode="lin" valueType="num">
                                      <p:cBhvr>
                                        <p:cTn id="40" dur="500" fill="hold"/>
                                        <p:tgtEl>
                                          <p:spTgt spid="16410"/>
                                        </p:tgtEl>
                                        <p:attrNameLst>
                                          <p:attrName>ppt_h</p:attrName>
                                        </p:attrNameLst>
                                      </p:cBhvr>
                                      <p:tavLst>
                                        <p:tav tm="0">
                                          <p:val>
                                            <p:strVal val="#ppt_h"/>
                                          </p:val>
                                        </p:tav>
                                        <p:tav tm="100000">
                                          <p:val>
                                            <p:strVal val="#ppt_h"/>
                                          </p:val>
                                        </p:tav>
                                      </p:tavLst>
                                    </p:anim>
                                    <p:anim calcmode="lin" valueType="num">
                                      <p:cBhvr>
                                        <p:cTn id="41" dur="250" decel="50000" fill="hold">
                                          <p:stCondLst>
                                            <p:cond delay="0"/>
                                          </p:stCondLst>
                                        </p:cTn>
                                        <p:tgtEl>
                                          <p:spTgt spid="16410"/>
                                        </p:tgtEl>
                                        <p:attrNameLst>
                                          <p:attrName>ppt_x</p:attrName>
                                        </p:attrNameLst>
                                      </p:cBhvr>
                                      <p:tavLst>
                                        <p:tav tm="0">
                                          <p:val>
                                            <p:strVal val="#ppt_x+.4"/>
                                          </p:val>
                                        </p:tav>
                                        <p:tav tm="100000">
                                          <p:val>
                                            <p:strVal val="#ppt_x"/>
                                          </p:val>
                                        </p:tav>
                                      </p:tavLst>
                                    </p:anim>
                                    <p:anim calcmode="lin" valueType="num">
                                      <p:cBhvr>
                                        <p:cTn id="42" dur="250" decel="50000" fill="hold">
                                          <p:stCondLst>
                                            <p:cond delay="0"/>
                                          </p:stCondLst>
                                        </p:cTn>
                                        <p:tgtEl>
                                          <p:spTgt spid="16410"/>
                                        </p:tgtEl>
                                        <p:attrNameLst>
                                          <p:attrName>ppt_y</p:attrName>
                                        </p:attrNameLst>
                                      </p:cBhvr>
                                      <p:tavLst>
                                        <p:tav tm="0">
                                          <p:val>
                                            <p:strVal val="#ppt_y-.2"/>
                                          </p:val>
                                        </p:tav>
                                        <p:tav tm="100000">
                                          <p:val>
                                            <p:strVal val="#ppt_y+.1"/>
                                          </p:val>
                                        </p:tav>
                                      </p:tavLst>
                                    </p:anim>
                                    <p:anim calcmode="lin" valueType="num">
                                      <p:cBhvr>
                                        <p:cTn id="43" dur="250" accel="50000" fill="hold">
                                          <p:stCondLst>
                                            <p:cond delay="250"/>
                                          </p:stCondLst>
                                        </p:cTn>
                                        <p:tgtEl>
                                          <p:spTgt spid="16410"/>
                                        </p:tgtEl>
                                        <p:attrNameLst>
                                          <p:attrName>ppt_y</p:attrName>
                                        </p:attrNameLst>
                                      </p:cBhvr>
                                      <p:tavLst>
                                        <p:tav tm="0">
                                          <p:val>
                                            <p:strVal val="#ppt_y+.1"/>
                                          </p:val>
                                        </p:tav>
                                        <p:tav tm="100000">
                                          <p:val>
                                            <p:strVal val="#ppt_y"/>
                                          </p:val>
                                        </p:tav>
                                      </p:tavLst>
                                    </p:anim>
                                    <p:animEffect transition="in" filter="fade">
                                      <p:cBhvr>
                                        <p:cTn id="44" dur="500" decel="50000">
                                          <p:stCondLst>
                                            <p:cond delay="0"/>
                                          </p:stCondLst>
                                        </p:cTn>
                                        <p:tgtEl>
                                          <p:spTgt spid="1641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9" presetClass="entr" presetSubtype="0" decel="100000" fill="hold" grpId="0" nodeType="clickEffect">
                                  <p:stCondLst>
                                    <p:cond delay="0"/>
                                  </p:stCondLst>
                                  <p:childTnLst>
                                    <p:set>
                                      <p:cBhvr>
                                        <p:cTn id="48" dur="1" fill="hold">
                                          <p:stCondLst>
                                            <p:cond delay="0"/>
                                          </p:stCondLst>
                                        </p:cTn>
                                        <p:tgtEl>
                                          <p:spTgt spid="16411"/>
                                        </p:tgtEl>
                                        <p:attrNameLst>
                                          <p:attrName>style.visibility</p:attrName>
                                        </p:attrNameLst>
                                      </p:cBhvr>
                                      <p:to>
                                        <p:strVal val="visible"/>
                                      </p:to>
                                    </p:set>
                                    <p:anim calcmode="lin" valueType="num">
                                      <p:cBhvr>
                                        <p:cTn id="49" dur="500" fill="hold"/>
                                        <p:tgtEl>
                                          <p:spTgt spid="16411"/>
                                        </p:tgtEl>
                                        <p:attrNameLst>
                                          <p:attrName>ppt_w</p:attrName>
                                        </p:attrNameLst>
                                      </p:cBhvr>
                                      <p:tavLst>
                                        <p:tav tm="0">
                                          <p:val>
                                            <p:fltVal val="0"/>
                                          </p:val>
                                        </p:tav>
                                        <p:tav tm="100000">
                                          <p:val>
                                            <p:strVal val="#ppt_w"/>
                                          </p:val>
                                        </p:tav>
                                      </p:tavLst>
                                    </p:anim>
                                    <p:anim calcmode="lin" valueType="num">
                                      <p:cBhvr>
                                        <p:cTn id="50" dur="500" fill="hold"/>
                                        <p:tgtEl>
                                          <p:spTgt spid="16411"/>
                                        </p:tgtEl>
                                        <p:attrNameLst>
                                          <p:attrName>ppt_h</p:attrName>
                                        </p:attrNameLst>
                                      </p:cBhvr>
                                      <p:tavLst>
                                        <p:tav tm="0">
                                          <p:val>
                                            <p:fltVal val="0"/>
                                          </p:val>
                                        </p:tav>
                                        <p:tav tm="100000">
                                          <p:val>
                                            <p:strVal val="#ppt_h"/>
                                          </p:val>
                                        </p:tav>
                                      </p:tavLst>
                                    </p:anim>
                                    <p:anim calcmode="lin" valueType="num">
                                      <p:cBhvr>
                                        <p:cTn id="51" dur="500" fill="hold"/>
                                        <p:tgtEl>
                                          <p:spTgt spid="16411"/>
                                        </p:tgtEl>
                                        <p:attrNameLst>
                                          <p:attrName>style.rotation</p:attrName>
                                        </p:attrNameLst>
                                      </p:cBhvr>
                                      <p:tavLst>
                                        <p:tav tm="0">
                                          <p:val>
                                            <p:fltVal val="360"/>
                                          </p:val>
                                        </p:tav>
                                        <p:tav tm="100000">
                                          <p:val>
                                            <p:fltVal val="0"/>
                                          </p:val>
                                        </p:tav>
                                      </p:tavLst>
                                    </p:anim>
                                    <p:animEffect transition="in" filter="fade">
                                      <p:cBhvr>
                                        <p:cTn id="52" dur="500"/>
                                        <p:tgtEl>
                                          <p:spTgt spid="16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4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WordArt 4">
            <a:extLst>
              <a:ext uri="{FF2B5EF4-FFF2-40B4-BE49-F238E27FC236}">
                <a16:creationId xmlns:a16="http://schemas.microsoft.com/office/drawing/2014/main" id="{28B340F1-9A03-46EA-B5A2-B9BC91D6F7DC}"/>
              </a:ext>
            </a:extLst>
          </p:cNvPr>
          <p:cNvSpPr>
            <a:spLocks noChangeArrowheads="1" noChangeShapeType="1" noTextEdit="1"/>
          </p:cNvSpPr>
          <p:nvPr/>
        </p:nvSpPr>
        <p:spPr bwMode="auto">
          <a:xfrm>
            <a:off x="1447800" y="457200"/>
            <a:ext cx="6296025" cy="5715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CC99"/>
              </a:contourClr>
            </a:sp3d>
          </a:bodyPr>
          <a:lstStyle/>
          <a:p>
            <a:pPr algn="ctr"/>
            <a:r>
              <a:rPr lang="en-US" sz="3200" kern="10">
                <a:ln w="9525">
                  <a:round/>
                  <a:headEnd/>
                  <a:tailEnd/>
                </a:ln>
                <a:blipFill dpi="0" rotWithShape="0">
                  <a:blip r:embed="rId2"/>
                  <a:srcRect/>
                  <a:tile tx="0" ty="0" sx="100000" sy="100000" flip="none" algn="tl"/>
                </a:blipFill>
                <a:effectLst/>
                <a:latin typeface="Comic Sans MS" panose="030F0702030302020204" pitchFamily="66" charset="0"/>
              </a:rPr>
              <a:t>4.1 Des organes moins performantes</a:t>
            </a:r>
          </a:p>
        </p:txBody>
      </p:sp>
      <p:sp>
        <p:nvSpPr>
          <p:cNvPr id="17413" name="Text Box 5">
            <a:extLst>
              <a:ext uri="{FF2B5EF4-FFF2-40B4-BE49-F238E27FC236}">
                <a16:creationId xmlns:a16="http://schemas.microsoft.com/office/drawing/2014/main" id="{5F4A0542-2776-489B-A569-2429DE781140}"/>
              </a:ext>
            </a:extLst>
          </p:cNvPr>
          <p:cNvSpPr txBox="1">
            <a:spLocks noChangeArrowheads="1"/>
          </p:cNvSpPr>
          <p:nvPr/>
        </p:nvSpPr>
        <p:spPr bwMode="auto">
          <a:xfrm>
            <a:off x="152400" y="2667000"/>
            <a:ext cx="1524000" cy="2219325"/>
          </a:xfrm>
          <a:prstGeom prst="rect">
            <a:avLst/>
          </a:prstGeom>
          <a:noFill/>
          <a:ln>
            <a:noFill/>
          </a:ln>
          <a:effectLst/>
          <a:extLst>
            <a:ext uri="{909E8E84-426E-40DD-AFC4-6F175D3DCCD1}">
              <a14:hiddenFill xmlns:a14="http://schemas.microsoft.com/office/drawing/2010/main">
                <a:solidFill>
                  <a:srgbClr val="00CCFF">
                    <a:alpha val="32001"/>
                  </a:srgbClr>
                </a:solidFill>
              </a14:hiddenFill>
            </a:ext>
            <a:ext uri="{91240B29-F687-4F45-9708-019B960494DF}">
              <a14:hiddenLine xmlns:a14="http://schemas.microsoft.com/office/drawing/2010/main" w="101600">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1400" b="1">
                <a:effectLst/>
                <a:latin typeface="Comic Sans MS" panose="030F0702030302020204" pitchFamily="66" charset="0"/>
              </a:rPr>
              <a:t>Plusieurs facteurs rendent les personnes âgées plus sensibles aux effets secondaires des traitements.</a:t>
            </a:r>
            <a:r>
              <a:rPr lang="en-US" altLang="en-US" sz="1400">
                <a:effectLst/>
              </a:rPr>
              <a:t> </a:t>
            </a:r>
          </a:p>
        </p:txBody>
      </p:sp>
      <p:sp>
        <p:nvSpPr>
          <p:cNvPr id="17438" name="Text Box 30">
            <a:extLst>
              <a:ext uri="{FF2B5EF4-FFF2-40B4-BE49-F238E27FC236}">
                <a16:creationId xmlns:a16="http://schemas.microsoft.com/office/drawing/2014/main" id="{788064BC-21B7-4134-BE61-ACB2577C9E97}"/>
              </a:ext>
            </a:extLst>
          </p:cNvPr>
          <p:cNvSpPr txBox="1">
            <a:spLocks noChangeArrowheads="1"/>
          </p:cNvSpPr>
          <p:nvPr/>
        </p:nvSpPr>
        <p:spPr bwMode="auto">
          <a:xfrm>
            <a:off x="2667000" y="1828800"/>
            <a:ext cx="3505200" cy="1262063"/>
          </a:xfrm>
          <a:prstGeom prst="rect">
            <a:avLst/>
          </a:prstGeom>
          <a:noFill/>
          <a:ln>
            <a:noFill/>
          </a:ln>
          <a:effectLst/>
          <a:extLst>
            <a:ext uri="{909E8E84-426E-40DD-AFC4-6F175D3DCCD1}">
              <a14:hiddenFill xmlns:a14="http://schemas.microsoft.com/office/drawing/2010/main">
                <a:solidFill>
                  <a:srgbClr val="00CCFF">
                    <a:alpha val="32001"/>
                  </a:srgbClr>
                </a:solidFill>
              </a14:hiddenFill>
            </a:ext>
            <a:ext uri="{91240B29-F687-4F45-9708-019B960494DF}">
              <a14:hiddenLine xmlns:a14="http://schemas.microsoft.com/office/drawing/2010/main" w="101600">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1400" b="1">
                <a:effectLst/>
                <a:latin typeface="Comic Sans MS" panose="030F0702030302020204" pitchFamily="66" charset="0"/>
              </a:rPr>
              <a:t>Le foie et le rein, les deux organes assurant la dégradation et l'élimination des médicaments, sont moins efficaces avec l'âge.</a:t>
            </a:r>
            <a:endParaRPr lang="en-US" altLang="en-US" sz="1400" b="1">
              <a:effectLst/>
              <a:latin typeface="Comic Sans MS" panose="030F0702030302020204" pitchFamily="66" charset="0"/>
            </a:endParaRPr>
          </a:p>
          <a:p>
            <a:pPr>
              <a:spcBef>
                <a:spcPct val="50000"/>
              </a:spcBef>
            </a:pPr>
            <a:endParaRPr lang="en-US" altLang="en-US" sz="1400" b="1">
              <a:effectLst/>
              <a:latin typeface="Comic Sans MS" panose="030F0702030302020204" pitchFamily="66" charset="0"/>
            </a:endParaRPr>
          </a:p>
        </p:txBody>
      </p:sp>
      <p:sp>
        <p:nvSpPr>
          <p:cNvPr id="17439" name="Text Box 31">
            <a:extLst>
              <a:ext uri="{FF2B5EF4-FFF2-40B4-BE49-F238E27FC236}">
                <a16:creationId xmlns:a16="http://schemas.microsoft.com/office/drawing/2014/main" id="{3ACBCFA2-9F8A-40ED-B3BB-314C2423CC58}"/>
              </a:ext>
            </a:extLst>
          </p:cNvPr>
          <p:cNvSpPr txBox="1">
            <a:spLocks noChangeArrowheads="1"/>
          </p:cNvSpPr>
          <p:nvPr/>
        </p:nvSpPr>
        <p:spPr bwMode="auto">
          <a:xfrm>
            <a:off x="2667000" y="2895600"/>
            <a:ext cx="3581400" cy="1687513"/>
          </a:xfrm>
          <a:prstGeom prst="rect">
            <a:avLst/>
          </a:prstGeom>
          <a:noFill/>
          <a:ln>
            <a:noFill/>
          </a:ln>
          <a:effectLst/>
          <a:extLst>
            <a:ext uri="{909E8E84-426E-40DD-AFC4-6F175D3DCCD1}">
              <a14:hiddenFill xmlns:a14="http://schemas.microsoft.com/office/drawing/2010/main">
                <a:solidFill>
                  <a:srgbClr val="00CCFF">
                    <a:alpha val="32001"/>
                  </a:srgbClr>
                </a:solidFill>
              </a14:hiddenFill>
            </a:ext>
            <a:ext uri="{91240B29-F687-4F45-9708-019B960494DF}">
              <a14:hiddenLine xmlns:a14="http://schemas.microsoft.com/office/drawing/2010/main" w="101600">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SzPct val="100000"/>
              <a:buFont typeface="Symbol" panose="05050102010706020507" pitchFamily="18" charset="2"/>
              <a:buNone/>
            </a:pPr>
            <a:r>
              <a:rPr lang="fr-FR" altLang="en-US" sz="1400" b="1">
                <a:effectLst/>
                <a:latin typeface="Comic Sans MS" panose="030F0702030302020204" pitchFamily="66" charset="0"/>
              </a:rPr>
              <a:t>La toxicité des médicaments pour certains organes est d'autant plus importante que ceux-ci sont déjà le siège de lésions. Cela explique que de nombreuses complications sont plus fréquentes avec l'âge.</a:t>
            </a:r>
            <a:endParaRPr lang="en-US" altLang="en-US" sz="1400" b="1">
              <a:effectLst/>
              <a:latin typeface="Comic Sans MS" panose="030F0702030302020204" pitchFamily="66" charset="0"/>
            </a:endParaRPr>
          </a:p>
          <a:p>
            <a:pPr>
              <a:spcBef>
                <a:spcPct val="50000"/>
              </a:spcBef>
            </a:pPr>
            <a:endParaRPr lang="en-US" altLang="en-US" sz="1400" b="1">
              <a:effectLst/>
              <a:latin typeface="Comic Sans MS" panose="030F0702030302020204" pitchFamily="66" charset="0"/>
            </a:endParaRPr>
          </a:p>
        </p:txBody>
      </p:sp>
      <p:sp>
        <p:nvSpPr>
          <p:cNvPr id="17441" name="Text Box 33">
            <a:extLst>
              <a:ext uri="{FF2B5EF4-FFF2-40B4-BE49-F238E27FC236}">
                <a16:creationId xmlns:a16="http://schemas.microsoft.com/office/drawing/2014/main" id="{CE326833-521D-46B0-8CF3-51241A9D60B7}"/>
              </a:ext>
            </a:extLst>
          </p:cNvPr>
          <p:cNvSpPr txBox="1">
            <a:spLocks noChangeArrowheads="1"/>
          </p:cNvSpPr>
          <p:nvPr/>
        </p:nvSpPr>
        <p:spPr bwMode="auto">
          <a:xfrm>
            <a:off x="2667000" y="4419600"/>
            <a:ext cx="4038600" cy="942975"/>
          </a:xfrm>
          <a:prstGeom prst="rect">
            <a:avLst/>
          </a:prstGeom>
          <a:noFill/>
          <a:ln>
            <a:noFill/>
          </a:ln>
          <a:effectLst/>
          <a:extLst>
            <a:ext uri="{909E8E84-426E-40DD-AFC4-6F175D3DCCD1}">
              <a14:hiddenFill xmlns:a14="http://schemas.microsoft.com/office/drawing/2010/main">
                <a:solidFill>
                  <a:srgbClr val="00CCFF">
                    <a:alpha val="32001"/>
                  </a:srgbClr>
                </a:solidFill>
              </a14:hiddenFill>
            </a:ext>
            <a:ext uri="{91240B29-F687-4F45-9708-019B960494DF}">
              <a14:hiddenLine xmlns:a14="http://schemas.microsoft.com/office/drawing/2010/main" w="101600">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1400" b="1">
                <a:effectLst/>
                <a:latin typeface="Comic Sans MS" panose="030F0702030302020204" pitchFamily="66" charset="0"/>
              </a:rPr>
              <a:t>Les chutes sont un risque important pour la personne âgée. Elles sont favorisées par de nombreux médicaments, notamment les somnifères .</a:t>
            </a:r>
            <a:endParaRPr lang="en-US" altLang="en-US" sz="1400" b="1">
              <a:effectLst/>
              <a:latin typeface="Comic Sans MS" panose="030F0702030302020204" pitchFamily="66" charset="0"/>
            </a:endParaRPr>
          </a:p>
        </p:txBody>
      </p:sp>
      <p:sp>
        <p:nvSpPr>
          <p:cNvPr id="17442" name="Text Box 34">
            <a:extLst>
              <a:ext uri="{FF2B5EF4-FFF2-40B4-BE49-F238E27FC236}">
                <a16:creationId xmlns:a16="http://schemas.microsoft.com/office/drawing/2014/main" id="{6A9EFCEA-585F-4FD5-92AC-3DEE770E0BC8}"/>
              </a:ext>
            </a:extLst>
          </p:cNvPr>
          <p:cNvSpPr txBox="1">
            <a:spLocks noChangeArrowheads="1"/>
          </p:cNvSpPr>
          <p:nvPr/>
        </p:nvSpPr>
        <p:spPr bwMode="auto">
          <a:xfrm>
            <a:off x="2667000" y="5410200"/>
            <a:ext cx="3657600" cy="1474788"/>
          </a:xfrm>
          <a:prstGeom prst="rect">
            <a:avLst/>
          </a:prstGeom>
          <a:noFill/>
          <a:ln>
            <a:noFill/>
          </a:ln>
          <a:effectLst/>
          <a:extLst>
            <a:ext uri="{909E8E84-426E-40DD-AFC4-6F175D3DCCD1}">
              <a14:hiddenFill xmlns:a14="http://schemas.microsoft.com/office/drawing/2010/main">
                <a:solidFill>
                  <a:srgbClr val="00CCFF">
                    <a:alpha val="32001"/>
                  </a:srgbClr>
                </a:solidFill>
              </a14:hiddenFill>
            </a:ext>
            <a:ext uri="{91240B29-F687-4F45-9708-019B960494DF}">
              <a14:hiddenLine xmlns:a14="http://schemas.microsoft.com/office/drawing/2010/main" w="101600">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SzPct val="100000"/>
              <a:buFont typeface="Symbol" panose="05050102010706020507" pitchFamily="18" charset="2"/>
              <a:buNone/>
            </a:pPr>
            <a:r>
              <a:rPr lang="fr-FR" altLang="en-US" sz="1400" b="1">
                <a:effectLst/>
                <a:latin typeface="Comic Sans MS" panose="030F0702030302020204" pitchFamily="66" charset="0"/>
              </a:rPr>
              <a:t>La dénutrition et la déshydratation sont fréquentes chez les personnes âgées. Elles augmentent la concentration et les effets toxiques des médicaments.</a:t>
            </a:r>
            <a:endParaRPr lang="en-US" altLang="en-US" sz="1400" b="1">
              <a:effectLst/>
              <a:latin typeface="Comic Sans MS" panose="030F0702030302020204" pitchFamily="66" charset="0"/>
            </a:endParaRPr>
          </a:p>
          <a:p>
            <a:pPr>
              <a:spcBef>
                <a:spcPct val="50000"/>
              </a:spcBef>
            </a:pPr>
            <a:endParaRPr lang="en-US" altLang="en-US" sz="1400" b="1">
              <a:effectLst/>
              <a:latin typeface="Comic Sans MS" panose="030F0702030302020204" pitchFamily="66" charset="0"/>
            </a:endParaRPr>
          </a:p>
        </p:txBody>
      </p:sp>
      <p:sp>
        <p:nvSpPr>
          <p:cNvPr id="17443" name="AutoShape 35">
            <a:extLst>
              <a:ext uri="{FF2B5EF4-FFF2-40B4-BE49-F238E27FC236}">
                <a16:creationId xmlns:a16="http://schemas.microsoft.com/office/drawing/2014/main" id="{3687A0A8-5FFB-4B7E-B2D8-7B1F2B5F21C9}"/>
              </a:ext>
            </a:extLst>
          </p:cNvPr>
          <p:cNvSpPr>
            <a:spLocks noChangeArrowheads="1"/>
          </p:cNvSpPr>
          <p:nvPr/>
        </p:nvSpPr>
        <p:spPr bwMode="auto">
          <a:xfrm>
            <a:off x="1752600" y="1905000"/>
            <a:ext cx="762000" cy="228600"/>
          </a:xfrm>
          <a:prstGeom prst="chevron">
            <a:avLst>
              <a:gd name="adj" fmla="val 83333"/>
            </a:avLst>
          </a:prstGeom>
          <a:solidFill>
            <a:srgbClr val="C0C0C0">
              <a:alpha val="32001"/>
            </a:srgbClr>
          </a:solidFill>
          <a:ln w="1016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44" name="AutoShape 36">
            <a:extLst>
              <a:ext uri="{FF2B5EF4-FFF2-40B4-BE49-F238E27FC236}">
                <a16:creationId xmlns:a16="http://schemas.microsoft.com/office/drawing/2014/main" id="{51E22F88-1402-4637-9EC1-09B3BD749C2C}"/>
              </a:ext>
            </a:extLst>
          </p:cNvPr>
          <p:cNvSpPr>
            <a:spLocks noChangeArrowheads="1"/>
          </p:cNvSpPr>
          <p:nvPr/>
        </p:nvSpPr>
        <p:spPr bwMode="auto">
          <a:xfrm>
            <a:off x="1752600" y="2971800"/>
            <a:ext cx="762000" cy="228600"/>
          </a:xfrm>
          <a:prstGeom prst="chevron">
            <a:avLst>
              <a:gd name="adj" fmla="val 83333"/>
            </a:avLst>
          </a:prstGeom>
          <a:solidFill>
            <a:srgbClr val="C0C0C0">
              <a:alpha val="32001"/>
            </a:srgbClr>
          </a:solidFill>
          <a:ln w="1016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45" name="AutoShape 37">
            <a:extLst>
              <a:ext uri="{FF2B5EF4-FFF2-40B4-BE49-F238E27FC236}">
                <a16:creationId xmlns:a16="http://schemas.microsoft.com/office/drawing/2014/main" id="{1766B12A-B11A-4FCC-B78A-AF631F753C5F}"/>
              </a:ext>
            </a:extLst>
          </p:cNvPr>
          <p:cNvSpPr>
            <a:spLocks noChangeArrowheads="1"/>
          </p:cNvSpPr>
          <p:nvPr/>
        </p:nvSpPr>
        <p:spPr bwMode="auto">
          <a:xfrm>
            <a:off x="1828800" y="4495800"/>
            <a:ext cx="762000" cy="228600"/>
          </a:xfrm>
          <a:prstGeom prst="chevron">
            <a:avLst>
              <a:gd name="adj" fmla="val 77160"/>
            </a:avLst>
          </a:prstGeom>
          <a:solidFill>
            <a:srgbClr val="C0C0C0">
              <a:alpha val="32001"/>
            </a:srgbClr>
          </a:solidFill>
          <a:ln w="1016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46" name="AutoShape 38">
            <a:extLst>
              <a:ext uri="{FF2B5EF4-FFF2-40B4-BE49-F238E27FC236}">
                <a16:creationId xmlns:a16="http://schemas.microsoft.com/office/drawing/2014/main" id="{B60D2470-B97C-4C85-A0B1-19F82CA5E20D}"/>
              </a:ext>
            </a:extLst>
          </p:cNvPr>
          <p:cNvSpPr>
            <a:spLocks noChangeArrowheads="1"/>
          </p:cNvSpPr>
          <p:nvPr/>
        </p:nvSpPr>
        <p:spPr bwMode="auto">
          <a:xfrm>
            <a:off x="1828800" y="5486400"/>
            <a:ext cx="762000" cy="228600"/>
          </a:xfrm>
          <a:prstGeom prst="chevron">
            <a:avLst>
              <a:gd name="adj" fmla="val 83333"/>
            </a:avLst>
          </a:prstGeom>
          <a:solidFill>
            <a:srgbClr val="C0C0C0">
              <a:alpha val="32001"/>
            </a:srgbClr>
          </a:solidFill>
          <a:ln w="1016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7447" name="Picture 39">
            <a:extLst>
              <a:ext uri="{FF2B5EF4-FFF2-40B4-BE49-F238E27FC236}">
                <a16:creationId xmlns:a16="http://schemas.microsoft.com/office/drawing/2014/main" id="{D8E828E5-9D9E-4163-9525-8BD65939338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172200" y="1295400"/>
            <a:ext cx="2819400" cy="236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49" name="Picture 41">
            <a:extLst>
              <a:ext uri="{FF2B5EF4-FFF2-40B4-BE49-F238E27FC236}">
                <a16:creationId xmlns:a16="http://schemas.microsoft.com/office/drawing/2014/main" id="{D616B4E1-04FC-4CDE-8964-2C3E69A67714}"/>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629400" y="4038600"/>
            <a:ext cx="2514600" cy="281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p:cTn id="7" dur="500" decel="50000" fill="hold">
                                          <p:stCondLst>
                                            <p:cond delay="0"/>
                                          </p:stCondLst>
                                        </p:cTn>
                                        <p:tgtEl>
                                          <p:spTgt spid="174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4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412"/>
                                        </p:tgtEl>
                                        <p:attrNameLst>
                                          <p:attrName>ppt_w</p:attrName>
                                        </p:attrNameLst>
                                      </p:cBhvr>
                                      <p:tavLst>
                                        <p:tav tm="0">
                                          <p:val>
                                            <p:strVal val="#ppt_w*.05"/>
                                          </p:val>
                                        </p:tav>
                                        <p:tav tm="100000">
                                          <p:val>
                                            <p:strVal val="#ppt_w"/>
                                          </p:val>
                                        </p:tav>
                                      </p:tavLst>
                                    </p:anim>
                                    <p:anim calcmode="lin" valueType="num">
                                      <p:cBhvr>
                                        <p:cTn id="10" dur="1000" fill="hold"/>
                                        <p:tgtEl>
                                          <p:spTgt spid="174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4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4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4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41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4" presetClass="entr" presetSubtype="0" fill="hold" nodeType="clickEffect">
                                  <p:stCondLst>
                                    <p:cond delay="0"/>
                                  </p:stCondLst>
                                  <p:childTnLst>
                                    <p:set>
                                      <p:cBhvr>
                                        <p:cTn id="18" dur="1" fill="hold">
                                          <p:stCondLst>
                                            <p:cond delay="0"/>
                                          </p:stCondLst>
                                        </p:cTn>
                                        <p:tgtEl>
                                          <p:spTgt spid="17413">
                                            <p:txEl>
                                              <p:pRg st="0" end="0"/>
                                            </p:txEl>
                                          </p:spTgt>
                                        </p:tgtEl>
                                        <p:attrNameLst>
                                          <p:attrName>style.visibility</p:attrName>
                                        </p:attrNameLst>
                                      </p:cBhvr>
                                      <p:to>
                                        <p:strVal val="visible"/>
                                      </p:to>
                                    </p:set>
                                    <p:anim from="(-#ppt_w/2)" to="(#ppt_x)" calcmode="lin" valueType="num">
                                      <p:cBhvr>
                                        <p:cTn id="19" dur="600" fill="hold">
                                          <p:stCondLst>
                                            <p:cond delay="0"/>
                                          </p:stCondLst>
                                        </p:cTn>
                                        <p:tgtEl>
                                          <p:spTgt spid="17413">
                                            <p:txEl>
                                              <p:pRg st="0" end="0"/>
                                            </p:txEl>
                                          </p:spTgt>
                                        </p:tgtEl>
                                        <p:attrNameLst>
                                          <p:attrName>ppt_x</p:attrName>
                                        </p:attrNameLst>
                                      </p:cBhvr>
                                    </p:anim>
                                    <p:anim from="0" to="-1.0" calcmode="lin" valueType="num">
                                      <p:cBhvr>
                                        <p:cTn id="20" dur="200" decel="50000" autoRev="1" fill="hold">
                                          <p:stCondLst>
                                            <p:cond delay="600"/>
                                          </p:stCondLst>
                                        </p:cTn>
                                        <p:tgtEl>
                                          <p:spTgt spid="17413">
                                            <p:txEl>
                                              <p:pRg st="0" end="0"/>
                                            </p:txEl>
                                          </p:spTgt>
                                        </p:tgtEl>
                                        <p:attrNameLst>
                                          <p:attrName>xshear</p:attrName>
                                        </p:attrNameLst>
                                      </p:cBhvr>
                                    </p:anim>
                                    <p:animScale>
                                      <p:cBhvr>
                                        <p:cTn id="21" dur="200" decel="100000" autoRev="1" fill="hold">
                                          <p:stCondLst>
                                            <p:cond delay="600"/>
                                          </p:stCondLst>
                                        </p:cTn>
                                        <p:tgtEl>
                                          <p:spTgt spid="17413">
                                            <p:txEl>
                                              <p:pRg st="0" end="0"/>
                                            </p:txEl>
                                          </p:spTgt>
                                        </p:tgtEl>
                                      </p:cBhvr>
                                      <p:from x="100000" y="100000"/>
                                      <p:to x="80000" y="100000"/>
                                    </p:animScale>
                                    <p:anim by="(#ppt_h/3+#ppt_w*0.1)" calcmode="lin" valueType="num">
                                      <p:cBhvr additive="sum">
                                        <p:cTn id="22" dur="200" decel="100000" autoRev="1" fill="hold">
                                          <p:stCondLst>
                                            <p:cond delay="600"/>
                                          </p:stCondLst>
                                        </p:cTn>
                                        <p:tgtEl>
                                          <p:spTgt spid="17413">
                                            <p:txEl>
                                              <p:pRg st="0" end="0"/>
                                            </p:txEl>
                                          </p:spTgt>
                                        </p:tgtEl>
                                        <p:attrNameLst>
                                          <p:attrName>ppt_x</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51" presetClass="entr" presetSubtype="0" fill="hold" nodeType="clickEffect">
                                  <p:stCondLst>
                                    <p:cond delay="0"/>
                                  </p:stCondLst>
                                  <p:childTnLst>
                                    <p:set>
                                      <p:cBhvr>
                                        <p:cTn id="26" dur="1" fill="hold">
                                          <p:stCondLst>
                                            <p:cond delay="0"/>
                                          </p:stCondLst>
                                        </p:cTn>
                                        <p:tgtEl>
                                          <p:spTgt spid="17443"/>
                                        </p:tgtEl>
                                        <p:attrNameLst>
                                          <p:attrName>style.visibility</p:attrName>
                                        </p:attrNameLst>
                                      </p:cBhvr>
                                      <p:to>
                                        <p:strVal val="visible"/>
                                      </p:to>
                                    </p:set>
                                    <p:animEffect transition="in" filter="fade">
                                      <p:cBhvr>
                                        <p:cTn id="27" dur="385" decel="100000"/>
                                        <p:tgtEl>
                                          <p:spTgt spid="17443"/>
                                        </p:tgtEl>
                                      </p:cBhvr>
                                    </p:animEffect>
                                    <p:animScale>
                                      <p:cBhvr>
                                        <p:cTn id="28" dur="385" decel="100000"/>
                                        <p:tgtEl>
                                          <p:spTgt spid="17443"/>
                                        </p:tgtEl>
                                      </p:cBhvr>
                                      <p:from x="10000" y="10000"/>
                                      <p:to x="200000" y="450000"/>
                                    </p:animScale>
                                    <p:animScale>
                                      <p:cBhvr>
                                        <p:cTn id="29" dur="615" accel="100000" fill="hold">
                                          <p:stCondLst>
                                            <p:cond delay="385"/>
                                          </p:stCondLst>
                                        </p:cTn>
                                        <p:tgtEl>
                                          <p:spTgt spid="17443"/>
                                        </p:tgtEl>
                                      </p:cBhvr>
                                      <p:from x="200000" y="450000"/>
                                      <p:to x="100000" y="100000"/>
                                    </p:animScale>
                                    <p:set>
                                      <p:cBhvr>
                                        <p:cTn id="30" dur="385" fill="hold"/>
                                        <p:tgtEl>
                                          <p:spTgt spid="17443"/>
                                        </p:tgtEl>
                                        <p:attrNameLst>
                                          <p:attrName>ppt_x</p:attrName>
                                        </p:attrNameLst>
                                      </p:cBhvr>
                                      <p:to>
                                        <p:strVal val="(0.5)"/>
                                      </p:to>
                                    </p:set>
                                    <p:anim from="(0.5)" to="(#ppt_x)" calcmode="lin" valueType="num">
                                      <p:cBhvr>
                                        <p:cTn id="31" dur="615" accel="100000" fill="hold">
                                          <p:stCondLst>
                                            <p:cond delay="385"/>
                                          </p:stCondLst>
                                        </p:cTn>
                                        <p:tgtEl>
                                          <p:spTgt spid="17443"/>
                                        </p:tgtEl>
                                        <p:attrNameLst>
                                          <p:attrName>ppt_x</p:attrName>
                                        </p:attrNameLst>
                                      </p:cBhvr>
                                    </p:anim>
                                    <p:set>
                                      <p:cBhvr>
                                        <p:cTn id="32" dur="385" fill="hold"/>
                                        <p:tgtEl>
                                          <p:spTgt spid="17443"/>
                                        </p:tgtEl>
                                        <p:attrNameLst>
                                          <p:attrName>ppt_y</p:attrName>
                                        </p:attrNameLst>
                                      </p:cBhvr>
                                      <p:to>
                                        <p:strVal val="(#ppt_y+0.4)"/>
                                      </p:to>
                                    </p:set>
                                    <p:anim from="(#ppt_y+0.4)" to="(#ppt_y)" calcmode="lin" valueType="num">
                                      <p:cBhvr>
                                        <p:cTn id="33" dur="615" accel="100000" fill="hold">
                                          <p:stCondLst>
                                            <p:cond delay="385"/>
                                          </p:stCondLst>
                                        </p:cTn>
                                        <p:tgtEl>
                                          <p:spTgt spid="17443"/>
                                        </p:tgtEl>
                                        <p:attrNameLst>
                                          <p:attrName>ppt_y</p:attrName>
                                        </p:attrNameLst>
                                      </p:cBhvr>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7" presetClass="entr" presetSubtype="0" fill="hold" nodeType="clickEffect">
                                  <p:stCondLst>
                                    <p:cond delay="0"/>
                                  </p:stCondLst>
                                  <p:iterate type="lt">
                                    <p:tmPct val="50000"/>
                                  </p:iterate>
                                  <p:childTnLst>
                                    <p:set>
                                      <p:cBhvr>
                                        <p:cTn id="37" dur="1" fill="hold">
                                          <p:stCondLst>
                                            <p:cond delay="0"/>
                                          </p:stCondLst>
                                        </p:cTn>
                                        <p:tgtEl>
                                          <p:spTgt spid="17438">
                                            <p:txEl>
                                              <p:pRg st="0" end="0"/>
                                            </p:txEl>
                                          </p:spTgt>
                                        </p:tgtEl>
                                        <p:attrNameLst>
                                          <p:attrName>style.visibility</p:attrName>
                                        </p:attrNameLst>
                                      </p:cBhvr>
                                      <p:to>
                                        <p:strVal val="visible"/>
                                      </p:to>
                                    </p:set>
                                    <p:anim calcmode="discrete" valueType="clr">
                                      <p:cBhvr override="childStyle">
                                        <p:cTn id="38" dur="80"/>
                                        <p:tgtEl>
                                          <p:spTgt spid="1743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17438">
                                            <p:txEl>
                                              <p:pRg st="0" end="0"/>
                                            </p:txEl>
                                          </p:spTgt>
                                        </p:tgtEl>
                                        <p:attrNameLst>
                                          <p:attrName>fillcolor</p:attrName>
                                        </p:attrNameLst>
                                      </p:cBhvr>
                                      <p:tavLst>
                                        <p:tav tm="0">
                                          <p:val>
                                            <p:clrVal>
                                              <a:schemeClr val="accent2"/>
                                            </p:clrVal>
                                          </p:val>
                                        </p:tav>
                                        <p:tav tm="50000">
                                          <p:val>
                                            <p:clrVal>
                                              <a:schemeClr val="hlink"/>
                                            </p:clrVal>
                                          </p:val>
                                        </p:tav>
                                      </p:tavLst>
                                    </p:anim>
                                    <p:set>
                                      <p:cBhvr>
                                        <p:cTn id="40" dur="80"/>
                                        <p:tgtEl>
                                          <p:spTgt spid="17438">
                                            <p:txEl>
                                              <p:pRg st="0" end="0"/>
                                            </p:txEl>
                                          </p:spTgt>
                                        </p:tgtEl>
                                        <p:attrNameLst>
                                          <p:attrName>fill.type</p:attrName>
                                        </p:attrNameLst>
                                      </p:cBhvr>
                                      <p:to>
                                        <p:strVal val="solid"/>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35" presetClass="entr" presetSubtype="0" fill="hold" nodeType="clickEffect">
                                  <p:stCondLst>
                                    <p:cond delay="0"/>
                                  </p:stCondLst>
                                  <p:childTnLst>
                                    <p:set>
                                      <p:cBhvr>
                                        <p:cTn id="44" dur="1" fill="hold">
                                          <p:stCondLst>
                                            <p:cond delay="0"/>
                                          </p:stCondLst>
                                        </p:cTn>
                                        <p:tgtEl>
                                          <p:spTgt spid="17447"/>
                                        </p:tgtEl>
                                        <p:attrNameLst>
                                          <p:attrName>style.visibility</p:attrName>
                                        </p:attrNameLst>
                                      </p:cBhvr>
                                      <p:to>
                                        <p:strVal val="visible"/>
                                      </p:to>
                                    </p:set>
                                    <p:animEffect transition="in" filter="fade">
                                      <p:cBhvr>
                                        <p:cTn id="45" dur="1000"/>
                                        <p:tgtEl>
                                          <p:spTgt spid="17447"/>
                                        </p:tgtEl>
                                      </p:cBhvr>
                                    </p:animEffect>
                                    <p:anim calcmode="lin" valueType="num">
                                      <p:cBhvr>
                                        <p:cTn id="46" dur="1000" fill="hold"/>
                                        <p:tgtEl>
                                          <p:spTgt spid="17447"/>
                                        </p:tgtEl>
                                        <p:attrNameLst>
                                          <p:attrName>style.rotation</p:attrName>
                                        </p:attrNameLst>
                                      </p:cBhvr>
                                      <p:tavLst>
                                        <p:tav tm="0">
                                          <p:val>
                                            <p:fltVal val="720"/>
                                          </p:val>
                                        </p:tav>
                                        <p:tav tm="100000">
                                          <p:val>
                                            <p:fltVal val="0"/>
                                          </p:val>
                                        </p:tav>
                                      </p:tavLst>
                                    </p:anim>
                                    <p:anim calcmode="lin" valueType="num">
                                      <p:cBhvr>
                                        <p:cTn id="47" dur="1000" fill="hold"/>
                                        <p:tgtEl>
                                          <p:spTgt spid="17447"/>
                                        </p:tgtEl>
                                        <p:attrNameLst>
                                          <p:attrName>ppt_h</p:attrName>
                                        </p:attrNameLst>
                                      </p:cBhvr>
                                      <p:tavLst>
                                        <p:tav tm="0">
                                          <p:val>
                                            <p:fltVal val="0"/>
                                          </p:val>
                                        </p:tav>
                                        <p:tav tm="100000">
                                          <p:val>
                                            <p:strVal val="#ppt_h"/>
                                          </p:val>
                                        </p:tav>
                                      </p:tavLst>
                                    </p:anim>
                                    <p:anim calcmode="lin" valueType="num">
                                      <p:cBhvr>
                                        <p:cTn id="48" dur="1000" fill="hold"/>
                                        <p:tgtEl>
                                          <p:spTgt spid="17447"/>
                                        </p:tgtEl>
                                        <p:attrNameLst>
                                          <p:attrName>ppt_w</p:attrName>
                                        </p:attrNameLst>
                                      </p:cBhvr>
                                      <p:tavLst>
                                        <p:tav tm="0">
                                          <p:val>
                                            <p:fltVal val="0"/>
                                          </p:val>
                                        </p:tav>
                                        <p:tav tm="100000">
                                          <p:val>
                                            <p:strVal val="#ppt_w"/>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35" presetClass="entr" presetSubtype="0" fill="hold" nodeType="clickEffect">
                                  <p:stCondLst>
                                    <p:cond delay="0"/>
                                  </p:stCondLst>
                                  <p:childTnLst>
                                    <p:set>
                                      <p:cBhvr>
                                        <p:cTn id="52" dur="1" fill="hold">
                                          <p:stCondLst>
                                            <p:cond delay="0"/>
                                          </p:stCondLst>
                                        </p:cTn>
                                        <p:tgtEl>
                                          <p:spTgt spid="17449"/>
                                        </p:tgtEl>
                                        <p:attrNameLst>
                                          <p:attrName>style.visibility</p:attrName>
                                        </p:attrNameLst>
                                      </p:cBhvr>
                                      <p:to>
                                        <p:strVal val="visible"/>
                                      </p:to>
                                    </p:set>
                                    <p:animEffect transition="in" filter="fade">
                                      <p:cBhvr>
                                        <p:cTn id="53" dur="1000"/>
                                        <p:tgtEl>
                                          <p:spTgt spid="17449"/>
                                        </p:tgtEl>
                                      </p:cBhvr>
                                    </p:animEffect>
                                    <p:anim calcmode="lin" valueType="num">
                                      <p:cBhvr>
                                        <p:cTn id="54" dur="1000" fill="hold"/>
                                        <p:tgtEl>
                                          <p:spTgt spid="17449"/>
                                        </p:tgtEl>
                                        <p:attrNameLst>
                                          <p:attrName>style.rotation</p:attrName>
                                        </p:attrNameLst>
                                      </p:cBhvr>
                                      <p:tavLst>
                                        <p:tav tm="0">
                                          <p:val>
                                            <p:fltVal val="720"/>
                                          </p:val>
                                        </p:tav>
                                        <p:tav tm="100000">
                                          <p:val>
                                            <p:fltVal val="0"/>
                                          </p:val>
                                        </p:tav>
                                      </p:tavLst>
                                    </p:anim>
                                    <p:anim calcmode="lin" valueType="num">
                                      <p:cBhvr>
                                        <p:cTn id="55" dur="1000" fill="hold"/>
                                        <p:tgtEl>
                                          <p:spTgt spid="17449"/>
                                        </p:tgtEl>
                                        <p:attrNameLst>
                                          <p:attrName>ppt_h</p:attrName>
                                        </p:attrNameLst>
                                      </p:cBhvr>
                                      <p:tavLst>
                                        <p:tav tm="0">
                                          <p:val>
                                            <p:fltVal val="0"/>
                                          </p:val>
                                        </p:tav>
                                        <p:tav tm="100000">
                                          <p:val>
                                            <p:strVal val="#ppt_h"/>
                                          </p:val>
                                        </p:tav>
                                      </p:tavLst>
                                    </p:anim>
                                    <p:anim calcmode="lin" valueType="num">
                                      <p:cBhvr>
                                        <p:cTn id="56" dur="1000" fill="hold"/>
                                        <p:tgtEl>
                                          <p:spTgt spid="17449"/>
                                        </p:tgtEl>
                                        <p:attrNameLst>
                                          <p:attrName>ppt_w</p:attrName>
                                        </p:attrNameLst>
                                      </p:cBhvr>
                                      <p:tavLst>
                                        <p:tav tm="0">
                                          <p:val>
                                            <p:fltVal val="0"/>
                                          </p:val>
                                        </p:tav>
                                        <p:tav tm="100000">
                                          <p:val>
                                            <p:strVal val="#ppt_w"/>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51" presetClass="entr" presetSubtype="0" fill="hold" nodeType="clickEffect">
                                  <p:stCondLst>
                                    <p:cond delay="0"/>
                                  </p:stCondLst>
                                  <p:childTnLst>
                                    <p:set>
                                      <p:cBhvr>
                                        <p:cTn id="60" dur="1" fill="hold">
                                          <p:stCondLst>
                                            <p:cond delay="0"/>
                                          </p:stCondLst>
                                        </p:cTn>
                                        <p:tgtEl>
                                          <p:spTgt spid="17444"/>
                                        </p:tgtEl>
                                        <p:attrNameLst>
                                          <p:attrName>style.visibility</p:attrName>
                                        </p:attrNameLst>
                                      </p:cBhvr>
                                      <p:to>
                                        <p:strVal val="visible"/>
                                      </p:to>
                                    </p:set>
                                    <p:animEffect transition="in" filter="fade">
                                      <p:cBhvr>
                                        <p:cTn id="61" dur="385" decel="100000"/>
                                        <p:tgtEl>
                                          <p:spTgt spid="17444"/>
                                        </p:tgtEl>
                                      </p:cBhvr>
                                    </p:animEffect>
                                    <p:animScale>
                                      <p:cBhvr>
                                        <p:cTn id="62" dur="385" decel="100000"/>
                                        <p:tgtEl>
                                          <p:spTgt spid="17444"/>
                                        </p:tgtEl>
                                      </p:cBhvr>
                                      <p:from x="10000" y="10000"/>
                                      <p:to x="200000" y="450000"/>
                                    </p:animScale>
                                    <p:animScale>
                                      <p:cBhvr>
                                        <p:cTn id="63" dur="615" accel="100000" fill="hold">
                                          <p:stCondLst>
                                            <p:cond delay="385"/>
                                          </p:stCondLst>
                                        </p:cTn>
                                        <p:tgtEl>
                                          <p:spTgt spid="17444"/>
                                        </p:tgtEl>
                                      </p:cBhvr>
                                      <p:from x="200000" y="450000"/>
                                      <p:to x="100000" y="100000"/>
                                    </p:animScale>
                                    <p:set>
                                      <p:cBhvr>
                                        <p:cTn id="64" dur="385" fill="hold"/>
                                        <p:tgtEl>
                                          <p:spTgt spid="17444"/>
                                        </p:tgtEl>
                                        <p:attrNameLst>
                                          <p:attrName>ppt_x</p:attrName>
                                        </p:attrNameLst>
                                      </p:cBhvr>
                                      <p:to>
                                        <p:strVal val="(0.5)"/>
                                      </p:to>
                                    </p:set>
                                    <p:anim from="(0.5)" to="(#ppt_x)" calcmode="lin" valueType="num">
                                      <p:cBhvr>
                                        <p:cTn id="65" dur="615" accel="100000" fill="hold">
                                          <p:stCondLst>
                                            <p:cond delay="385"/>
                                          </p:stCondLst>
                                        </p:cTn>
                                        <p:tgtEl>
                                          <p:spTgt spid="17444"/>
                                        </p:tgtEl>
                                        <p:attrNameLst>
                                          <p:attrName>ppt_x</p:attrName>
                                        </p:attrNameLst>
                                      </p:cBhvr>
                                    </p:anim>
                                    <p:set>
                                      <p:cBhvr>
                                        <p:cTn id="66" dur="385" fill="hold"/>
                                        <p:tgtEl>
                                          <p:spTgt spid="17444"/>
                                        </p:tgtEl>
                                        <p:attrNameLst>
                                          <p:attrName>ppt_y</p:attrName>
                                        </p:attrNameLst>
                                      </p:cBhvr>
                                      <p:to>
                                        <p:strVal val="(#ppt_y+0.4)"/>
                                      </p:to>
                                    </p:set>
                                    <p:anim from="(#ppt_y+0.4)" to="(#ppt_y)" calcmode="lin" valueType="num">
                                      <p:cBhvr>
                                        <p:cTn id="67" dur="615" accel="100000" fill="hold">
                                          <p:stCondLst>
                                            <p:cond delay="385"/>
                                          </p:stCondLst>
                                        </p:cTn>
                                        <p:tgtEl>
                                          <p:spTgt spid="17444"/>
                                        </p:tgtEl>
                                        <p:attrNameLst>
                                          <p:attrName>ppt_y</p:attrName>
                                        </p:attrNameLst>
                                      </p:cBhvr>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7" presetClass="entr" presetSubtype="0" fill="hold" nodeType="clickEffect">
                                  <p:stCondLst>
                                    <p:cond delay="0"/>
                                  </p:stCondLst>
                                  <p:iterate type="lt">
                                    <p:tmPct val="50000"/>
                                  </p:iterate>
                                  <p:childTnLst>
                                    <p:set>
                                      <p:cBhvr>
                                        <p:cTn id="71" dur="1" fill="hold">
                                          <p:stCondLst>
                                            <p:cond delay="0"/>
                                          </p:stCondLst>
                                        </p:cTn>
                                        <p:tgtEl>
                                          <p:spTgt spid="17439">
                                            <p:txEl>
                                              <p:pRg st="0" end="0"/>
                                            </p:txEl>
                                          </p:spTgt>
                                        </p:tgtEl>
                                        <p:attrNameLst>
                                          <p:attrName>style.visibility</p:attrName>
                                        </p:attrNameLst>
                                      </p:cBhvr>
                                      <p:to>
                                        <p:strVal val="visible"/>
                                      </p:to>
                                    </p:set>
                                    <p:anim calcmode="discrete" valueType="clr">
                                      <p:cBhvr override="childStyle">
                                        <p:cTn id="72" dur="80"/>
                                        <p:tgtEl>
                                          <p:spTgt spid="174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3" dur="80"/>
                                        <p:tgtEl>
                                          <p:spTgt spid="17439">
                                            <p:txEl>
                                              <p:pRg st="0" end="0"/>
                                            </p:txEl>
                                          </p:spTgt>
                                        </p:tgtEl>
                                        <p:attrNameLst>
                                          <p:attrName>fillcolor</p:attrName>
                                        </p:attrNameLst>
                                      </p:cBhvr>
                                      <p:tavLst>
                                        <p:tav tm="0">
                                          <p:val>
                                            <p:clrVal>
                                              <a:schemeClr val="accent2"/>
                                            </p:clrVal>
                                          </p:val>
                                        </p:tav>
                                        <p:tav tm="50000">
                                          <p:val>
                                            <p:clrVal>
                                              <a:schemeClr val="hlink"/>
                                            </p:clrVal>
                                          </p:val>
                                        </p:tav>
                                      </p:tavLst>
                                    </p:anim>
                                    <p:set>
                                      <p:cBhvr>
                                        <p:cTn id="74" dur="80"/>
                                        <p:tgtEl>
                                          <p:spTgt spid="17439">
                                            <p:txEl>
                                              <p:pRg st="0" end="0"/>
                                            </p:txEl>
                                          </p:spTgt>
                                        </p:tgtEl>
                                        <p:attrNameLst>
                                          <p:attrName>fill.type</p:attrName>
                                        </p:attrNameLst>
                                      </p:cBhvr>
                                      <p:to>
                                        <p:strVal val="solid"/>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51" presetClass="entr" presetSubtype="0" fill="hold" nodeType="clickEffect">
                                  <p:stCondLst>
                                    <p:cond delay="0"/>
                                  </p:stCondLst>
                                  <p:childTnLst>
                                    <p:set>
                                      <p:cBhvr>
                                        <p:cTn id="78" dur="1" fill="hold">
                                          <p:stCondLst>
                                            <p:cond delay="0"/>
                                          </p:stCondLst>
                                        </p:cTn>
                                        <p:tgtEl>
                                          <p:spTgt spid="17445"/>
                                        </p:tgtEl>
                                        <p:attrNameLst>
                                          <p:attrName>style.visibility</p:attrName>
                                        </p:attrNameLst>
                                      </p:cBhvr>
                                      <p:to>
                                        <p:strVal val="visible"/>
                                      </p:to>
                                    </p:set>
                                    <p:animEffect transition="in" filter="fade">
                                      <p:cBhvr>
                                        <p:cTn id="79" dur="385" decel="100000"/>
                                        <p:tgtEl>
                                          <p:spTgt spid="17445"/>
                                        </p:tgtEl>
                                      </p:cBhvr>
                                    </p:animEffect>
                                    <p:animScale>
                                      <p:cBhvr>
                                        <p:cTn id="80" dur="385" decel="100000"/>
                                        <p:tgtEl>
                                          <p:spTgt spid="17445"/>
                                        </p:tgtEl>
                                      </p:cBhvr>
                                      <p:from x="10000" y="10000"/>
                                      <p:to x="200000" y="450000"/>
                                    </p:animScale>
                                    <p:animScale>
                                      <p:cBhvr>
                                        <p:cTn id="81" dur="615" accel="100000" fill="hold">
                                          <p:stCondLst>
                                            <p:cond delay="385"/>
                                          </p:stCondLst>
                                        </p:cTn>
                                        <p:tgtEl>
                                          <p:spTgt spid="17445"/>
                                        </p:tgtEl>
                                      </p:cBhvr>
                                      <p:from x="200000" y="450000"/>
                                      <p:to x="100000" y="100000"/>
                                    </p:animScale>
                                    <p:set>
                                      <p:cBhvr>
                                        <p:cTn id="82" dur="385" fill="hold"/>
                                        <p:tgtEl>
                                          <p:spTgt spid="17445"/>
                                        </p:tgtEl>
                                        <p:attrNameLst>
                                          <p:attrName>ppt_x</p:attrName>
                                        </p:attrNameLst>
                                      </p:cBhvr>
                                      <p:to>
                                        <p:strVal val="(0.5)"/>
                                      </p:to>
                                    </p:set>
                                    <p:anim from="(0.5)" to="(#ppt_x)" calcmode="lin" valueType="num">
                                      <p:cBhvr>
                                        <p:cTn id="83" dur="615" accel="100000" fill="hold">
                                          <p:stCondLst>
                                            <p:cond delay="385"/>
                                          </p:stCondLst>
                                        </p:cTn>
                                        <p:tgtEl>
                                          <p:spTgt spid="17445"/>
                                        </p:tgtEl>
                                        <p:attrNameLst>
                                          <p:attrName>ppt_x</p:attrName>
                                        </p:attrNameLst>
                                      </p:cBhvr>
                                    </p:anim>
                                    <p:set>
                                      <p:cBhvr>
                                        <p:cTn id="84" dur="385" fill="hold"/>
                                        <p:tgtEl>
                                          <p:spTgt spid="17445"/>
                                        </p:tgtEl>
                                        <p:attrNameLst>
                                          <p:attrName>ppt_y</p:attrName>
                                        </p:attrNameLst>
                                      </p:cBhvr>
                                      <p:to>
                                        <p:strVal val="(#ppt_y+0.4)"/>
                                      </p:to>
                                    </p:set>
                                    <p:anim from="(#ppt_y+0.4)" to="(#ppt_y)" calcmode="lin" valueType="num">
                                      <p:cBhvr>
                                        <p:cTn id="85" dur="615" accel="100000" fill="hold">
                                          <p:stCondLst>
                                            <p:cond delay="385"/>
                                          </p:stCondLst>
                                        </p:cTn>
                                        <p:tgtEl>
                                          <p:spTgt spid="17445"/>
                                        </p:tgtEl>
                                        <p:attrNameLst>
                                          <p:attrName>ppt_y</p:attrName>
                                        </p:attrNameLst>
                                      </p:cBhvr>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7" presetClass="entr" presetSubtype="0" fill="hold" nodeType="clickEffect">
                                  <p:stCondLst>
                                    <p:cond delay="0"/>
                                  </p:stCondLst>
                                  <p:iterate type="lt">
                                    <p:tmPct val="50000"/>
                                  </p:iterate>
                                  <p:childTnLst>
                                    <p:set>
                                      <p:cBhvr>
                                        <p:cTn id="89" dur="1" fill="hold">
                                          <p:stCondLst>
                                            <p:cond delay="0"/>
                                          </p:stCondLst>
                                        </p:cTn>
                                        <p:tgtEl>
                                          <p:spTgt spid="17441">
                                            <p:txEl>
                                              <p:pRg st="0" end="0"/>
                                            </p:txEl>
                                          </p:spTgt>
                                        </p:tgtEl>
                                        <p:attrNameLst>
                                          <p:attrName>style.visibility</p:attrName>
                                        </p:attrNameLst>
                                      </p:cBhvr>
                                      <p:to>
                                        <p:strVal val="visible"/>
                                      </p:to>
                                    </p:set>
                                    <p:anim calcmode="discrete" valueType="clr">
                                      <p:cBhvr override="childStyle">
                                        <p:cTn id="90" dur="80"/>
                                        <p:tgtEl>
                                          <p:spTgt spid="1744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1" dur="80"/>
                                        <p:tgtEl>
                                          <p:spTgt spid="17441">
                                            <p:txEl>
                                              <p:pRg st="0" end="0"/>
                                            </p:txEl>
                                          </p:spTgt>
                                        </p:tgtEl>
                                        <p:attrNameLst>
                                          <p:attrName>fillcolor</p:attrName>
                                        </p:attrNameLst>
                                      </p:cBhvr>
                                      <p:tavLst>
                                        <p:tav tm="0">
                                          <p:val>
                                            <p:clrVal>
                                              <a:schemeClr val="accent2"/>
                                            </p:clrVal>
                                          </p:val>
                                        </p:tav>
                                        <p:tav tm="50000">
                                          <p:val>
                                            <p:clrVal>
                                              <a:schemeClr val="hlink"/>
                                            </p:clrVal>
                                          </p:val>
                                        </p:tav>
                                      </p:tavLst>
                                    </p:anim>
                                    <p:set>
                                      <p:cBhvr>
                                        <p:cTn id="92" dur="80"/>
                                        <p:tgtEl>
                                          <p:spTgt spid="17441">
                                            <p:txEl>
                                              <p:pRg st="0" end="0"/>
                                            </p:txEl>
                                          </p:spTgt>
                                        </p:tgtEl>
                                        <p:attrNameLst>
                                          <p:attrName>fill.type</p:attrName>
                                        </p:attrNameLst>
                                      </p:cBhvr>
                                      <p:to>
                                        <p:strVal val="solid"/>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51" presetClass="entr" presetSubtype="0" fill="hold" nodeType="clickEffect">
                                  <p:stCondLst>
                                    <p:cond delay="0"/>
                                  </p:stCondLst>
                                  <p:childTnLst>
                                    <p:set>
                                      <p:cBhvr>
                                        <p:cTn id="96" dur="1" fill="hold">
                                          <p:stCondLst>
                                            <p:cond delay="0"/>
                                          </p:stCondLst>
                                        </p:cTn>
                                        <p:tgtEl>
                                          <p:spTgt spid="17446"/>
                                        </p:tgtEl>
                                        <p:attrNameLst>
                                          <p:attrName>style.visibility</p:attrName>
                                        </p:attrNameLst>
                                      </p:cBhvr>
                                      <p:to>
                                        <p:strVal val="visible"/>
                                      </p:to>
                                    </p:set>
                                    <p:animEffect transition="in" filter="fade">
                                      <p:cBhvr>
                                        <p:cTn id="97" dur="385" decel="100000"/>
                                        <p:tgtEl>
                                          <p:spTgt spid="17446"/>
                                        </p:tgtEl>
                                      </p:cBhvr>
                                    </p:animEffect>
                                    <p:animScale>
                                      <p:cBhvr>
                                        <p:cTn id="98" dur="385" decel="100000"/>
                                        <p:tgtEl>
                                          <p:spTgt spid="17446"/>
                                        </p:tgtEl>
                                      </p:cBhvr>
                                      <p:from x="10000" y="10000"/>
                                      <p:to x="200000" y="450000"/>
                                    </p:animScale>
                                    <p:animScale>
                                      <p:cBhvr>
                                        <p:cTn id="99" dur="615" accel="100000" fill="hold">
                                          <p:stCondLst>
                                            <p:cond delay="385"/>
                                          </p:stCondLst>
                                        </p:cTn>
                                        <p:tgtEl>
                                          <p:spTgt spid="17446"/>
                                        </p:tgtEl>
                                      </p:cBhvr>
                                      <p:from x="200000" y="450000"/>
                                      <p:to x="100000" y="100000"/>
                                    </p:animScale>
                                    <p:set>
                                      <p:cBhvr>
                                        <p:cTn id="100" dur="385" fill="hold"/>
                                        <p:tgtEl>
                                          <p:spTgt spid="17446"/>
                                        </p:tgtEl>
                                        <p:attrNameLst>
                                          <p:attrName>ppt_x</p:attrName>
                                        </p:attrNameLst>
                                      </p:cBhvr>
                                      <p:to>
                                        <p:strVal val="(0.5)"/>
                                      </p:to>
                                    </p:set>
                                    <p:anim from="(0.5)" to="(#ppt_x)" calcmode="lin" valueType="num">
                                      <p:cBhvr>
                                        <p:cTn id="101" dur="615" accel="100000" fill="hold">
                                          <p:stCondLst>
                                            <p:cond delay="385"/>
                                          </p:stCondLst>
                                        </p:cTn>
                                        <p:tgtEl>
                                          <p:spTgt spid="17446"/>
                                        </p:tgtEl>
                                        <p:attrNameLst>
                                          <p:attrName>ppt_x</p:attrName>
                                        </p:attrNameLst>
                                      </p:cBhvr>
                                    </p:anim>
                                    <p:set>
                                      <p:cBhvr>
                                        <p:cTn id="102" dur="385" fill="hold"/>
                                        <p:tgtEl>
                                          <p:spTgt spid="17446"/>
                                        </p:tgtEl>
                                        <p:attrNameLst>
                                          <p:attrName>ppt_y</p:attrName>
                                        </p:attrNameLst>
                                      </p:cBhvr>
                                      <p:to>
                                        <p:strVal val="(#ppt_y+0.4)"/>
                                      </p:to>
                                    </p:set>
                                    <p:anim from="(#ppt_y+0.4)" to="(#ppt_y)" calcmode="lin" valueType="num">
                                      <p:cBhvr>
                                        <p:cTn id="103" dur="615" accel="100000" fill="hold">
                                          <p:stCondLst>
                                            <p:cond delay="385"/>
                                          </p:stCondLst>
                                        </p:cTn>
                                        <p:tgtEl>
                                          <p:spTgt spid="17446"/>
                                        </p:tgtEl>
                                        <p:attrNameLst>
                                          <p:attrName>ppt_y</p:attrName>
                                        </p:attrNameLst>
                                      </p:cBhvr>
                                    </p:anim>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7" presetClass="entr" presetSubtype="0" fill="hold" nodeType="clickEffect">
                                  <p:stCondLst>
                                    <p:cond delay="0"/>
                                  </p:stCondLst>
                                  <p:iterate type="lt">
                                    <p:tmPct val="50000"/>
                                  </p:iterate>
                                  <p:childTnLst>
                                    <p:set>
                                      <p:cBhvr>
                                        <p:cTn id="107" dur="1" fill="hold">
                                          <p:stCondLst>
                                            <p:cond delay="0"/>
                                          </p:stCondLst>
                                        </p:cTn>
                                        <p:tgtEl>
                                          <p:spTgt spid="17442">
                                            <p:txEl>
                                              <p:pRg st="0" end="0"/>
                                            </p:txEl>
                                          </p:spTgt>
                                        </p:tgtEl>
                                        <p:attrNameLst>
                                          <p:attrName>style.visibility</p:attrName>
                                        </p:attrNameLst>
                                      </p:cBhvr>
                                      <p:to>
                                        <p:strVal val="visible"/>
                                      </p:to>
                                    </p:set>
                                    <p:anim calcmode="discrete" valueType="clr">
                                      <p:cBhvr override="childStyle">
                                        <p:cTn id="108" dur="80"/>
                                        <p:tgtEl>
                                          <p:spTgt spid="1744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09" dur="80"/>
                                        <p:tgtEl>
                                          <p:spTgt spid="17442">
                                            <p:txEl>
                                              <p:pRg st="0" end="0"/>
                                            </p:txEl>
                                          </p:spTgt>
                                        </p:tgtEl>
                                        <p:attrNameLst>
                                          <p:attrName>fillcolor</p:attrName>
                                        </p:attrNameLst>
                                      </p:cBhvr>
                                      <p:tavLst>
                                        <p:tav tm="0">
                                          <p:val>
                                            <p:clrVal>
                                              <a:schemeClr val="accent2"/>
                                            </p:clrVal>
                                          </p:val>
                                        </p:tav>
                                        <p:tav tm="50000">
                                          <p:val>
                                            <p:clrVal>
                                              <a:schemeClr val="hlink"/>
                                            </p:clrVal>
                                          </p:val>
                                        </p:tav>
                                      </p:tavLst>
                                    </p:anim>
                                    <p:set>
                                      <p:cBhvr>
                                        <p:cTn id="110" dur="80"/>
                                        <p:tgtEl>
                                          <p:spTgt spid="1744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65" name="Picture 45">
            <a:extLst>
              <a:ext uri="{FF2B5EF4-FFF2-40B4-BE49-F238E27FC236}">
                <a16:creationId xmlns:a16="http://schemas.microsoft.com/office/drawing/2014/main" id="{6A294EC0-FF51-46A0-9A6A-BC660E41D92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943600" y="228600"/>
            <a:ext cx="3200400" cy="6400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67" name="WordArt 47">
            <a:extLst>
              <a:ext uri="{FF2B5EF4-FFF2-40B4-BE49-F238E27FC236}">
                <a16:creationId xmlns:a16="http://schemas.microsoft.com/office/drawing/2014/main" id="{49B773F0-FC76-4671-883A-3D7CD4D869A3}"/>
              </a:ext>
            </a:extLst>
          </p:cNvPr>
          <p:cNvSpPr>
            <a:spLocks noChangeArrowheads="1" noChangeShapeType="1" noTextEdit="1"/>
          </p:cNvSpPr>
          <p:nvPr/>
        </p:nvSpPr>
        <p:spPr bwMode="auto">
          <a:xfrm>
            <a:off x="2362200" y="457200"/>
            <a:ext cx="4419600" cy="1752600"/>
          </a:xfrm>
          <a:prstGeom prst="rect">
            <a:avLst/>
          </a:prstGeom>
        </p:spPr>
        <p:txBody>
          <a:bodyPr wrap="none" fromWordArt="1">
            <a:prstTxWarp prst="textPlain">
              <a:avLst>
                <a:gd name="adj" fmla="val 50000"/>
              </a:avLst>
            </a:prstTxWarp>
          </a:bodyPr>
          <a:lstStyle/>
          <a:p>
            <a:pPr algn="ctr"/>
            <a:r>
              <a:rPr lang="en-US" sz="3200" kern="10">
                <a:ln w="12700">
                  <a:solidFill>
                    <a:srgbClr val="EAEAEA"/>
                  </a:solidFill>
                  <a:round/>
                  <a:headEnd/>
                  <a:tailEnd/>
                </a:ln>
                <a:solidFill>
                  <a:srgbClr val="3366FF"/>
                </a:solidFill>
                <a:effectLst>
                  <a:outerShdw dist="35921" dir="2700000" sy="50000" kx="2115830" algn="bl" rotWithShape="0">
                    <a:srgbClr val="C0C0C0">
                      <a:alpha val="80000"/>
                    </a:srgbClr>
                  </a:outerShdw>
                </a:effectLst>
                <a:latin typeface="Comic Sans MS" panose="030F0702030302020204" pitchFamily="66" charset="0"/>
              </a:rPr>
              <a:t>4.2 Faire un choix</a:t>
            </a:r>
          </a:p>
        </p:txBody>
      </p:sp>
      <p:sp>
        <p:nvSpPr>
          <p:cNvPr id="56368" name="Rectangle 48">
            <a:extLst>
              <a:ext uri="{FF2B5EF4-FFF2-40B4-BE49-F238E27FC236}">
                <a16:creationId xmlns:a16="http://schemas.microsoft.com/office/drawing/2014/main" id="{09C0572B-DE77-41A6-967D-B3D1E795D922}"/>
              </a:ext>
            </a:extLst>
          </p:cNvPr>
          <p:cNvSpPr>
            <a:spLocks noChangeArrowheads="1"/>
          </p:cNvSpPr>
          <p:nvPr/>
        </p:nvSpPr>
        <p:spPr bwMode="auto">
          <a:xfrm>
            <a:off x="381000" y="2971800"/>
            <a:ext cx="6934200" cy="366713"/>
          </a:xfrm>
          <a:prstGeom prst="rect">
            <a:avLst/>
          </a:prstGeom>
          <a:noFill/>
          <a:ln>
            <a:noFill/>
          </a:ln>
          <a:effectLst/>
          <a:extLst>
            <a:ext uri="{909E8E84-426E-40DD-AFC4-6F175D3DCCD1}">
              <a14:hiddenFill xmlns:a14="http://schemas.microsoft.com/office/drawing/2010/main">
                <a:solidFill>
                  <a:srgbClr val="00CCFF">
                    <a:alpha val="32001"/>
                  </a:srgbClr>
                </a:solidFill>
              </a14:hiddenFill>
            </a:ext>
            <a:ext uri="{91240B29-F687-4F45-9708-019B960494DF}">
              <a14:hiddenLine xmlns:a14="http://schemas.microsoft.com/office/drawing/2010/main" w="101600">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en-US" b="1">
                <a:effectLst/>
              </a:rPr>
              <a:t>Certaines précautions peuvent limiter les risques d'accident.</a:t>
            </a:r>
          </a:p>
        </p:txBody>
      </p:sp>
      <p:sp>
        <p:nvSpPr>
          <p:cNvPr id="56369" name="Text Box 49">
            <a:extLst>
              <a:ext uri="{FF2B5EF4-FFF2-40B4-BE49-F238E27FC236}">
                <a16:creationId xmlns:a16="http://schemas.microsoft.com/office/drawing/2014/main" id="{6CA658CC-2BEB-452C-8327-4877658FD0A5}"/>
              </a:ext>
            </a:extLst>
          </p:cNvPr>
          <p:cNvSpPr txBox="1">
            <a:spLocks noChangeArrowheads="1"/>
          </p:cNvSpPr>
          <p:nvPr/>
        </p:nvSpPr>
        <p:spPr bwMode="auto">
          <a:xfrm>
            <a:off x="304800" y="3581400"/>
            <a:ext cx="8839200" cy="3665538"/>
          </a:xfrm>
          <a:prstGeom prst="rect">
            <a:avLst/>
          </a:prstGeom>
          <a:noFill/>
          <a:ln>
            <a:noFill/>
          </a:ln>
          <a:effectLst/>
          <a:extLst>
            <a:ext uri="{909E8E84-426E-40DD-AFC4-6F175D3DCCD1}">
              <a14:hiddenFill xmlns:a14="http://schemas.microsoft.com/office/drawing/2010/main">
                <a:solidFill>
                  <a:srgbClr val="00CCFF">
                    <a:alpha val="32001"/>
                  </a:srgbClr>
                </a:solidFill>
              </a14:hiddenFill>
            </a:ext>
            <a:ext uri="{91240B29-F687-4F45-9708-019B960494DF}">
              <a14:hiddenLine xmlns:a14="http://schemas.microsoft.com/office/drawing/2010/main" w="101600">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SzPct val="100000"/>
              <a:buFont typeface="Symbol" panose="05050102010706020507" pitchFamily="18" charset="2"/>
              <a:buChar char=""/>
            </a:pPr>
            <a:r>
              <a:rPr lang="fr-FR" altLang="en-US" b="1">
                <a:solidFill>
                  <a:srgbClr val="0066FF"/>
                </a:solidFill>
                <a:effectLst/>
                <a:latin typeface="Comic Sans MS" panose="030F0702030302020204" pitchFamily="66" charset="0"/>
              </a:rPr>
              <a:t>Lors de toute consultation, il est indispensable de préciser au médecin les médicaments déjà prescrits.</a:t>
            </a:r>
          </a:p>
          <a:p>
            <a:pPr>
              <a:spcBef>
                <a:spcPct val="50000"/>
              </a:spcBef>
              <a:buSzPct val="100000"/>
              <a:buFont typeface="Symbol" panose="05050102010706020507" pitchFamily="18" charset="2"/>
              <a:buChar char=""/>
            </a:pPr>
            <a:r>
              <a:rPr lang="fr-FR" altLang="en-US" b="1">
                <a:solidFill>
                  <a:srgbClr val="0066FF"/>
                </a:solidFill>
                <a:effectLst/>
                <a:latin typeface="Comic Sans MS" panose="030F0702030302020204" pitchFamily="66" charset="0"/>
              </a:rPr>
              <a:t>Les doses doivent tenir compte du poids et de l'âge de la personne. Pour les traitements chroniques, il est souvent utile de commencer à dose faible et d'augmenter progressivement la posologie jusqu'à l'effet thérapeutique souhaité.</a:t>
            </a:r>
            <a:r>
              <a:rPr lang="fr-FR" altLang="en-US" b="1">
                <a:solidFill>
                  <a:srgbClr val="0066FF"/>
                </a:solidFill>
                <a:effectLst>
                  <a:outerShdw blurRad="38100" dist="38100" dir="2700000" algn="tl">
                    <a:srgbClr val="C0C0C0"/>
                  </a:outerShdw>
                </a:effectLst>
                <a:latin typeface="Comic Sans MS" panose="030F0702030302020204" pitchFamily="66" charset="0"/>
              </a:rPr>
              <a:t> </a:t>
            </a:r>
          </a:p>
          <a:p>
            <a:pPr>
              <a:spcBef>
                <a:spcPct val="50000"/>
              </a:spcBef>
              <a:buSzPct val="100000"/>
              <a:buFont typeface="Symbol" panose="05050102010706020507" pitchFamily="18" charset="2"/>
              <a:buChar char=""/>
            </a:pPr>
            <a:r>
              <a:rPr lang="fr-FR" altLang="en-US" b="1">
                <a:solidFill>
                  <a:srgbClr val="0066FF"/>
                </a:solidFill>
                <a:effectLst/>
                <a:latin typeface="Comic Sans MS" panose="030F0702030302020204" pitchFamily="66" charset="0"/>
              </a:rPr>
              <a:t>Il est important de beaucoup boire afin d'éviter une déshydratation qui majorerait les effets toxiques.</a:t>
            </a:r>
            <a:endParaRPr lang="en-US" altLang="en-US" b="1">
              <a:solidFill>
                <a:srgbClr val="0066FF"/>
              </a:solidFill>
              <a:effectLst/>
              <a:latin typeface="Comic Sans MS" panose="030F0702030302020204" pitchFamily="66" charset="0"/>
            </a:endParaRPr>
          </a:p>
          <a:p>
            <a:pPr>
              <a:spcBef>
                <a:spcPct val="50000"/>
              </a:spcBef>
              <a:buSzPct val="100000"/>
              <a:buFont typeface="Symbol" panose="05050102010706020507" pitchFamily="18" charset="2"/>
              <a:buChar char=""/>
            </a:pPr>
            <a:r>
              <a:rPr lang="fr-FR" altLang="en-US" b="1">
                <a:solidFill>
                  <a:srgbClr val="0066FF"/>
                </a:solidFill>
                <a:effectLst/>
                <a:latin typeface="Comic Sans MS" panose="030F0702030302020204" pitchFamily="66" charset="0"/>
              </a:rPr>
              <a:t>Enfin, les personnes âgées qui prennent déjà plusieurs traitements doivent éviter au maximum l'automédication.</a:t>
            </a:r>
            <a:endParaRPr lang="en-US" altLang="en-US" b="1">
              <a:solidFill>
                <a:srgbClr val="0066FF"/>
              </a:solidFill>
              <a:effectLst/>
              <a:latin typeface="Comic Sans MS" panose="030F0702030302020204" pitchFamily="66" charset="0"/>
            </a:endParaRPr>
          </a:p>
          <a:p>
            <a:pPr>
              <a:spcBef>
                <a:spcPct val="50000"/>
              </a:spcBef>
              <a:buSzPct val="100000"/>
              <a:buFont typeface="Symbol" panose="05050102010706020507" pitchFamily="18" charset="2"/>
              <a:buChar char=""/>
            </a:pPr>
            <a:endParaRPr lang="en-US" altLang="en-US">
              <a:solidFill>
                <a:srgbClr val="0066FF"/>
              </a:solidFill>
              <a:effectLst/>
            </a:endParaRPr>
          </a:p>
        </p:txBody>
      </p:sp>
      <p:pic>
        <p:nvPicPr>
          <p:cNvPr id="56370" name="Picture 50">
            <a:extLst>
              <a:ext uri="{FF2B5EF4-FFF2-40B4-BE49-F238E27FC236}">
                <a16:creationId xmlns:a16="http://schemas.microsoft.com/office/drawing/2014/main" id="{DFA824D1-1A04-4F59-AD92-2009555C29A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0"/>
            <a:ext cx="2209800" cy="2971800"/>
          </a:xfrm>
          <a:solidFill>
            <a:schemeClr val="tx1">
              <a:alpha val="0"/>
            </a:schemeClr>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56367"/>
                                        </p:tgtEl>
                                        <p:attrNameLst>
                                          <p:attrName>style.visibility</p:attrName>
                                        </p:attrNameLst>
                                      </p:cBhvr>
                                      <p:to>
                                        <p:strVal val="visible"/>
                                      </p:to>
                                    </p:set>
                                    <p:anim calcmode="lin" valueType="num">
                                      <p:cBhvr>
                                        <p:cTn id="7" dur="500" fill="hold"/>
                                        <p:tgtEl>
                                          <p:spTgt spid="56367"/>
                                        </p:tgtEl>
                                        <p:attrNameLst>
                                          <p:attrName>ppt_w</p:attrName>
                                        </p:attrNameLst>
                                      </p:cBhvr>
                                      <p:tavLst>
                                        <p:tav tm="0">
                                          <p:val>
                                            <p:strVal val="#ppt_w*0.70"/>
                                          </p:val>
                                        </p:tav>
                                        <p:tav tm="100000">
                                          <p:val>
                                            <p:strVal val="#ppt_w"/>
                                          </p:val>
                                        </p:tav>
                                      </p:tavLst>
                                    </p:anim>
                                    <p:anim calcmode="lin" valueType="num">
                                      <p:cBhvr>
                                        <p:cTn id="8" dur="500" fill="hold"/>
                                        <p:tgtEl>
                                          <p:spTgt spid="56367"/>
                                        </p:tgtEl>
                                        <p:attrNameLst>
                                          <p:attrName>ppt_h</p:attrName>
                                        </p:attrNameLst>
                                      </p:cBhvr>
                                      <p:tavLst>
                                        <p:tav tm="0">
                                          <p:val>
                                            <p:strVal val="#ppt_h"/>
                                          </p:val>
                                        </p:tav>
                                        <p:tav tm="100000">
                                          <p:val>
                                            <p:strVal val="#ppt_h"/>
                                          </p:val>
                                        </p:tav>
                                      </p:tavLst>
                                    </p:anim>
                                    <p:animEffect transition="in" filter="fade">
                                      <p:cBhvr>
                                        <p:cTn id="9" dur="500"/>
                                        <p:tgtEl>
                                          <p:spTgt spid="5636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6" fill="hold" nodeType="clickEffect">
                                  <p:stCondLst>
                                    <p:cond delay="0"/>
                                  </p:stCondLst>
                                  <p:childTnLst>
                                    <p:set>
                                      <p:cBhvr>
                                        <p:cTn id="13" dur="1" fill="hold">
                                          <p:stCondLst>
                                            <p:cond delay="0"/>
                                          </p:stCondLst>
                                        </p:cTn>
                                        <p:tgtEl>
                                          <p:spTgt spid="56370"/>
                                        </p:tgtEl>
                                        <p:attrNameLst>
                                          <p:attrName>style.visibility</p:attrName>
                                        </p:attrNameLst>
                                      </p:cBhvr>
                                      <p:to>
                                        <p:strVal val="visible"/>
                                      </p:to>
                                    </p:set>
                                    <p:animEffect transition="in" filter="barn(inHorizontal)">
                                      <p:cBhvr>
                                        <p:cTn id="14" dur="500"/>
                                        <p:tgtEl>
                                          <p:spTgt spid="5637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6" fill="hold" nodeType="clickEffect">
                                  <p:stCondLst>
                                    <p:cond delay="0"/>
                                  </p:stCondLst>
                                  <p:childTnLst>
                                    <p:set>
                                      <p:cBhvr>
                                        <p:cTn id="18" dur="1" fill="hold">
                                          <p:stCondLst>
                                            <p:cond delay="0"/>
                                          </p:stCondLst>
                                        </p:cTn>
                                        <p:tgtEl>
                                          <p:spTgt spid="56365"/>
                                        </p:tgtEl>
                                        <p:attrNameLst>
                                          <p:attrName>style.visibility</p:attrName>
                                        </p:attrNameLst>
                                      </p:cBhvr>
                                      <p:to>
                                        <p:strVal val="visible"/>
                                      </p:to>
                                    </p:set>
                                    <p:animEffect transition="in" filter="barn(inHorizontal)">
                                      <p:cBhvr>
                                        <p:cTn id="19" dur="500"/>
                                        <p:tgtEl>
                                          <p:spTgt spid="5636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56368">
                                            <p:txEl>
                                              <p:pRg st="0" end="0"/>
                                            </p:txEl>
                                          </p:spTgt>
                                        </p:tgtEl>
                                        <p:attrNameLst>
                                          <p:attrName>style.visibility</p:attrName>
                                        </p:attrNameLst>
                                      </p:cBhvr>
                                      <p:to>
                                        <p:strVal val="visible"/>
                                      </p:to>
                                    </p:set>
                                    <p:animEffect transition="in" filter="checkerboard(across)">
                                      <p:cBhvr>
                                        <p:cTn id="24" dur="500"/>
                                        <p:tgtEl>
                                          <p:spTgt spid="56368">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5" presetClass="entr" presetSubtype="0" fill="hold" nodeType="clickEffect">
                                  <p:stCondLst>
                                    <p:cond delay="0"/>
                                  </p:stCondLst>
                                  <p:childTnLst>
                                    <p:set>
                                      <p:cBhvr>
                                        <p:cTn id="28" dur="1" fill="hold">
                                          <p:stCondLst>
                                            <p:cond delay="0"/>
                                          </p:stCondLst>
                                        </p:cTn>
                                        <p:tgtEl>
                                          <p:spTgt spid="56369">
                                            <p:txEl>
                                              <p:pRg st="0" end="0"/>
                                            </p:txEl>
                                          </p:spTgt>
                                        </p:tgtEl>
                                        <p:attrNameLst>
                                          <p:attrName>style.visibility</p:attrName>
                                        </p:attrNameLst>
                                      </p:cBhvr>
                                      <p:to>
                                        <p:strVal val="visible"/>
                                      </p:to>
                                    </p:set>
                                    <p:anim calcmode="lin" valueType="num">
                                      <p:cBhvr>
                                        <p:cTn id="29" dur="500" fill="hold"/>
                                        <p:tgtEl>
                                          <p:spTgt spid="56369">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56369">
                                            <p:txEl>
                                              <p:pRg st="0" end="0"/>
                                            </p:txEl>
                                          </p:spTgt>
                                        </p:tgtEl>
                                        <p:attrNameLst>
                                          <p:attrName>ppt_h</p:attrName>
                                        </p:attrNameLst>
                                      </p:cBhvr>
                                      <p:tavLst>
                                        <p:tav tm="0">
                                          <p:val>
                                            <p:fltVal val="0"/>
                                          </p:val>
                                        </p:tav>
                                        <p:tav tm="100000">
                                          <p:val>
                                            <p:strVal val="#ppt_h"/>
                                          </p:val>
                                        </p:tav>
                                      </p:tavLst>
                                    </p:anim>
                                    <p:anim calcmode="lin" valueType="num">
                                      <p:cBhvr>
                                        <p:cTn id="31" dur="500" fill="hold"/>
                                        <p:tgtEl>
                                          <p:spTgt spid="5636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2" dur="500" fill="hold"/>
                                        <p:tgtEl>
                                          <p:spTgt spid="56369">
                                            <p:txEl>
                                              <p:pRg st="0" end="0"/>
                                            </p:txEl>
                                          </p:spTgt>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nodeType="withEffect">
                                  <p:stCondLst>
                                    <p:cond delay="0"/>
                                  </p:stCondLst>
                                  <p:childTnLst>
                                    <p:set>
                                      <p:cBhvr>
                                        <p:cTn id="34" dur="1" fill="hold">
                                          <p:stCondLst>
                                            <p:cond delay="0"/>
                                          </p:stCondLst>
                                        </p:cTn>
                                        <p:tgtEl>
                                          <p:spTgt spid="56369">
                                            <p:txEl>
                                              <p:pRg st="1" end="1"/>
                                            </p:txEl>
                                          </p:spTgt>
                                        </p:tgtEl>
                                        <p:attrNameLst>
                                          <p:attrName>style.visibility</p:attrName>
                                        </p:attrNameLst>
                                      </p:cBhvr>
                                      <p:to>
                                        <p:strVal val="visible"/>
                                      </p:to>
                                    </p:set>
                                    <p:anim calcmode="lin" valueType="num">
                                      <p:cBhvr>
                                        <p:cTn id="35" dur="500" fill="hold"/>
                                        <p:tgtEl>
                                          <p:spTgt spid="56369">
                                            <p:txEl>
                                              <p:pRg st="1" end="1"/>
                                            </p:txEl>
                                          </p:spTgt>
                                        </p:tgtEl>
                                        <p:attrNameLst>
                                          <p:attrName>ppt_w</p:attrName>
                                        </p:attrNameLst>
                                      </p:cBhvr>
                                      <p:tavLst>
                                        <p:tav tm="0">
                                          <p:val>
                                            <p:fltVal val="0"/>
                                          </p:val>
                                        </p:tav>
                                        <p:tav tm="100000">
                                          <p:val>
                                            <p:strVal val="#ppt_w"/>
                                          </p:val>
                                        </p:tav>
                                      </p:tavLst>
                                    </p:anim>
                                    <p:anim calcmode="lin" valueType="num">
                                      <p:cBhvr>
                                        <p:cTn id="36" dur="500" fill="hold"/>
                                        <p:tgtEl>
                                          <p:spTgt spid="56369">
                                            <p:txEl>
                                              <p:pRg st="1" end="1"/>
                                            </p:txEl>
                                          </p:spTgt>
                                        </p:tgtEl>
                                        <p:attrNameLst>
                                          <p:attrName>ppt_h</p:attrName>
                                        </p:attrNameLst>
                                      </p:cBhvr>
                                      <p:tavLst>
                                        <p:tav tm="0">
                                          <p:val>
                                            <p:fltVal val="0"/>
                                          </p:val>
                                        </p:tav>
                                        <p:tav tm="100000">
                                          <p:val>
                                            <p:strVal val="#ppt_h"/>
                                          </p:val>
                                        </p:tav>
                                      </p:tavLst>
                                    </p:anim>
                                    <p:anim calcmode="lin" valueType="num">
                                      <p:cBhvr>
                                        <p:cTn id="37" dur="500" fill="hold"/>
                                        <p:tgtEl>
                                          <p:spTgt spid="5636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8" dur="500" fill="hold"/>
                                        <p:tgtEl>
                                          <p:spTgt spid="56369">
                                            <p:txEl>
                                              <p:pRg st="1" end="1"/>
                                            </p:txEl>
                                          </p:spTgt>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nodeType="withEffect">
                                  <p:stCondLst>
                                    <p:cond delay="0"/>
                                  </p:stCondLst>
                                  <p:childTnLst>
                                    <p:set>
                                      <p:cBhvr>
                                        <p:cTn id="40" dur="1" fill="hold">
                                          <p:stCondLst>
                                            <p:cond delay="0"/>
                                          </p:stCondLst>
                                        </p:cTn>
                                        <p:tgtEl>
                                          <p:spTgt spid="56369">
                                            <p:txEl>
                                              <p:pRg st="2" end="2"/>
                                            </p:txEl>
                                          </p:spTgt>
                                        </p:tgtEl>
                                        <p:attrNameLst>
                                          <p:attrName>style.visibility</p:attrName>
                                        </p:attrNameLst>
                                      </p:cBhvr>
                                      <p:to>
                                        <p:strVal val="visible"/>
                                      </p:to>
                                    </p:set>
                                    <p:anim calcmode="lin" valueType="num">
                                      <p:cBhvr>
                                        <p:cTn id="41" dur="500" fill="hold"/>
                                        <p:tgtEl>
                                          <p:spTgt spid="56369">
                                            <p:txEl>
                                              <p:pRg st="2" end="2"/>
                                            </p:txEl>
                                          </p:spTgt>
                                        </p:tgtEl>
                                        <p:attrNameLst>
                                          <p:attrName>ppt_w</p:attrName>
                                        </p:attrNameLst>
                                      </p:cBhvr>
                                      <p:tavLst>
                                        <p:tav tm="0">
                                          <p:val>
                                            <p:fltVal val="0"/>
                                          </p:val>
                                        </p:tav>
                                        <p:tav tm="100000">
                                          <p:val>
                                            <p:strVal val="#ppt_w"/>
                                          </p:val>
                                        </p:tav>
                                      </p:tavLst>
                                    </p:anim>
                                    <p:anim calcmode="lin" valueType="num">
                                      <p:cBhvr>
                                        <p:cTn id="42" dur="500" fill="hold"/>
                                        <p:tgtEl>
                                          <p:spTgt spid="56369">
                                            <p:txEl>
                                              <p:pRg st="2" end="2"/>
                                            </p:txEl>
                                          </p:spTgt>
                                        </p:tgtEl>
                                        <p:attrNameLst>
                                          <p:attrName>ppt_h</p:attrName>
                                        </p:attrNameLst>
                                      </p:cBhvr>
                                      <p:tavLst>
                                        <p:tav tm="0">
                                          <p:val>
                                            <p:fltVal val="0"/>
                                          </p:val>
                                        </p:tav>
                                        <p:tav tm="100000">
                                          <p:val>
                                            <p:strVal val="#ppt_h"/>
                                          </p:val>
                                        </p:tav>
                                      </p:tavLst>
                                    </p:anim>
                                    <p:anim calcmode="lin" valueType="num">
                                      <p:cBhvr>
                                        <p:cTn id="43" dur="500" fill="hold"/>
                                        <p:tgtEl>
                                          <p:spTgt spid="5636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4" dur="500" fill="hold"/>
                                        <p:tgtEl>
                                          <p:spTgt spid="56369">
                                            <p:txEl>
                                              <p:pRg st="2" end="2"/>
                                            </p:txEl>
                                          </p:spTgt>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nodeType="withEffect">
                                  <p:stCondLst>
                                    <p:cond delay="0"/>
                                  </p:stCondLst>
                                  <p:childTnLst>
                                    <p:set>
                                      <p:cBhvr>
                                        <p:cTn id="46" dur="1" fill="hold">
                                          <p:stCondLst>
                                            <p:cond delay="0"/>
                                          </p:stCondLst>
                                        </p:cTn>
                                        <p:tgtEl>
                                          <p:spTgt spid="56369">
                                            <p:txEl>
                                              <p:pRg st="3" end="3"/>
                                            </p:txEl>
                                          </p:spTgt>
                                        </p:tgtEl>
                                        <p:attrNameLst>
                                          <p:attrName>style.visibility</p:attrName>
                                        </p:attrNameLst>
                                      </p:cBhvr>
                                      <p:to>
                                        <p:strVal val="visible"/>
                                      </p:to>
                                    </p:set>
                                    <p:anim calcmode="lin" valueType="num">
                                      <p:cBhvr>
                                        <p:cTn id="47" dur="500" fill="hold"/>
                                        <p:tgtEl>
                                          <p:spTgt spid="56369">
                                            <p:txEl>
                                              <p:pRg st="3" end="3"/>
                                            </p:txEl>
                                          </p:spTgt>
                                        </p:tgtEl>
                                        <p:attrNameLst>
                                          <p:attrName>ppt_w</p:attrName>
                                        </p:attrNameLst>
                                      </p:cBhvr>
                                      <p:tavLst>
                                        <p:tav tm="0">
                                          <p:val>
                                            <p:fltVal val="0"/>
                                          </p:val>
                                        </p:tav>
                                        <p:tav tm="100000">
                                          <p:val>
                                            <p:strVal val="#ppt_w"/>
                                          </p:val>
                                        </p:tav>
                                      </p:tavLst>
                                    </p:anim>
                                    <p:anim calcmode="lin" valueType="num">
                                      <p:cBhvr>
                                        <p:cTn id="48" dur="500" fill="hold"/>
                                        <p:tgtEl>
                                          <p:spTgt spid="56369">
                                            <p:txEl>
                                              <p:pRg st="3" end="3"/>
                                            </p:txEl>
                                          </p:spTgt>
                                        </p:tgtEl>
                                        <p:attrNameLst>
                                          <p:attrName>ppt_h</p:attrName>
                                        </p:attrNameLst>
                                      </p:cBhvr>
                                      <p:tavLst>
                                        <p:tav tm="0">
                                          <p:val>
                                            <p:fltVal val="0"/>
                                          </p:val>
                                        </p:tav>
                                        <p:tav tm="100000">
                                          <p:val>
                                            <p:strVal val="#ppt_h"/>
                                          </p:val>
                                        </p:tav>
                                      </p:tavLst>
                                    </p:anim>
                                    <p:anim calcmode="lin" valueType="num">
                                      <p:cBhvr>
                                        <p:cTn id="49" dur="500" fill="hold"/>
                                        <p:tgtEl>
                                          <p:spTgt spid="5636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50" dur="500" fill="hold"/>
                                        <p:tgtEl>
                                          <p:spTgt spid="56369">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99CC"/>
            </a:gs>
          </a:gsLst>
          <a:path path="rect">
            <a:fillToRect l="100000" t="100000"/>
          </a:path>
        </a:gradFill>
        <a:effectLst/>
      </p:bgPr>
    </p:bg>
    <p:spTree>
      <p:nvGrpSpPr>
        <p:cNvPr id="1" name=""/>
        <p:cNvGrpSpPr/>
        <p:nvPr/>
      </p:nvGrpSpPr>
      <p:grpSpPr>
        <a:xfrm>
          <a:off x="0" y="0"/>
          <a:ext cx="0" cy="0"/>
          <a:chOff x="0" y="0"/>
          <a:chExt cx="0" cy="0"/>
        </a:xfrm>
      </p:grpSpPr>
      <p:sp>
        <p:nvSpPr>
          <p:cNvPr id="57348" name="Text Box 4">
            <a:hlinkHover r:id="" action="ppaction://hlinkshowjump?jump=nextslide"/>
            <a:extLst>
              <a:ext uri="{FF2B5EF4-FFF2-40B4-BE49-F238E27FC236}">
                <a16:creationId xmlns:a16="http://schemas.microsoft.com/office/drawing/2014/main" id="{9BFA8A0B-B833-494D-A549-8E5CFCC031C2}"/>
              </a:ext>
            </a:extLst>
          </p:cNvPr>
          <p:cNvSpPr txBox="1">
            <a:spLocks noChangeArrowheads="1"/>
          </p:cNvSpPr>
          <p:nvPr/>
        </p:nvSpPr>
        <p:spPr bwMode="auto">
          <a:xfrm>
            <a:off x="3352800" y="457200"/>
            <a:ext cx="5791200" cy="584200"/>
          </a:xfrm>
          <a:prstGeom prst="rect">
            <a:avLst/>
          </a:prstGeom>
          <a:noFill/>
          <a:ln w="127000" cmpd="dbl">
            <a:solidFill>
              <a:srgbClr val="800080"/>
            </a:solidFill>
            <a:miter lim="800000"/>
            <a:headEnd/>
            <a:tailEnd/>
          </a:ln>
          <a:effectLst/>
          <a:extLst>
            <a:ext uri="{909E8E84-426E-40DD-AFC4-6F175D3DCCD1}">
              <a14:hiddenFill xmlns:a14="http://schemas.microsoft.com/office/drawing/2010/main">
                <a:solidFill>
                  <a:srgbClr val="00CCFF">
                    <a:alpha val="32001"/>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effectLst/>
                <a:latin typeface="Comic Sans MS" panose="030F0702030302020204" pitchFamily="66" charset="0"/>
              </a:rPr>
              <a:t>Zoom sur l’hépatite m</a:t>
            </a:r>
            <a:r>
              <a:rPr lang="en-US" altLang="en-US" sz="2400" b="1">
                <a:effectLst/>
                <a:latin typeface="Comic Sans MS" panose="030F0702030302020204" pitchFamily="66" charset="0"/>
                <a:cs typeface="Arial" panose="020B0604020202020204" pitchFamily="34" charset="0"/>
              </a:rPr>
              <a:t>édicamenteuse</a:t>
            </a:r>
          </a:p>
        </p:txBody>
      </p:sp>
      <p:pic>
        <p:nvPicPr>
          <p:cNvPr id="57349" name="Picture 5">
            <a:extLst>
              <a:ext uri="{FF2B5EF4-FFF2-40B4-BE49-F238E27FC236}">
                <a16:creationId xmlns:a16="http://schemas.microsoft.com/office/drawing/2014/main" id="{0DBFF575-57A4-4D28-B5EF-FA7EC2C9297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3429000"/>
            <a:ext cx="4572000" cy="3429000"/>
          </a:xfr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351" name="Rectangle 7">
            <a:extLst>
              <a:ext uri="{FF2B5EF4-FFF2-40B4-BE49-F238E27FC236}">
                <a16:creationId xmlns:a16="http://schemas.microsoft.com/office/drawing/2014/main" id="{2D134C8D-3280-4D90-A247-64003519BE8C}"/>
              </a:ext>
            </a:extLst>
          </p:cNvPr>
          <p:cNvSpPr>
            <a:spLocks noChangeArrowheads="1"/>
          </p:cNvSpPr>
          <p:nvPr/>
        </p:nvSpPr>
        <p:spPr bwMode="auto">
          <a:xfrm>
            <a:off x="152400" y="1676400"/>
            <a:ext cx="4495800" cy="1314450"/>
          </a:xfrm>
          <a:prstGeom prst="rect">
            <a:avLst/>
          </a:prstGeom>
          <a:noFill/>
          <a:ln>
            <a:noFill/>
          </a:ln>
          <a:effectLst/>
          <a:extLst>
            <a:ext uri="{909E8E84-426E-40DD-AFC4-6F175D3DCCD1}">
              <a14:hiddenFill xmlns:a14="http://schemas.microsoft.com/office/drawing/2010/main">
                <a:solidFill>
                  <a:srgbClr val="00CCFF">
                    <a:alpha val="32001"/>
                  </a:srgbClr>
                </a:solidFill>
              </a14:hiddenFill>
            </a:ext>
            <a:ext uri="{91240B29-F687-4F45-9708-019B960494DF}">
              <a14:hiddenLine xmlns:a14="http://schemas.microsoft.com/office/drawing/2010/main" w="101600">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fr-FR" altLang="en-US" sz="1600" b="1">
                <a:effectLst/>
                <a:latin typeface="Comic Sans MS" panose="030F0702030302020204" pitchFamily="66" charset="0"/>
              </a:rPr>
              <a:t>   Inflammation du foie liée à une prise de médicaments l'hépatite médicamenteuse peut se manifester sous plusieurs formes et avoir des conséquences importantes sur la santé.</a:t>
            </a:r>
          </a:p>
        </p:txBody>
      </p:sp>
      <p:sp>
        <p:nvSpPr>
          <p:cNvPr id="57353" name="Rectangle 9">
            <a:extLst>
              <a:ext uri="{FF2B5EF4-FFF2-40B4-BE49-F238E27FC236}">
                <a16:creationId xmlns:a16="http://schemas.microsoft.com/office/drawing/2014/main" id="{D3FBFDCF-0D8A-489B-A7E1-B090BC4E6864}"/>
              </a:ext>
            </a:extLst>
          </p:cNvPr>
          <p:cNvSpPr>
            <a:spLocks noChangeArrowheads="1"/>
          </p:cNvSpPr>
          <p:nvPr/>
        </p:nvSpPr>
        <p:spPr bwMode="auto">
          <a:xfrm>
            <a:off x="-4576763" y="2428875"/>
            <a:ext cx="9144001" cy="0"/>
          </a:xfrm>
          <a:prstGeom prst="rect">
            <a:avLst/>
          </a:prstGeom>
          <a:noFill/>
          <a:ln>
            <a:noFill/>
          </a:ln>
          <a:effectLst/>
          <a:extLst>
            <a:ext uri="{909E8E84-426E-40DD-AFC4-6F175D3DCCD1}">
              <a14:hiddenFill xmlns:a14="http://schemas.microsoft.com/office/drawing/2010/main">
                <a:solidFill>
                  <a:srgbClr val="00CCFF">
                    <a:alpha val="32001"/>
                  </a:srgbClr>
                </a:solidFill>
              </a14:hiddenFill>
            </a:ext>
            <a:ext uri="{91240B29-F687-4F45-9708-019B960494DF}">
              <a14:hiddenLine xmlns:a14="http://schemas.microsoft.com/office/drawing/2010/main" w="101600">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7352" name="AutoShape 8" descr="Hépatite médicamenteuse">
            <a:extLst>
              <a:ext uri="{FF2B5EF4-FFF2-40B4-BE49-F238E27FC236}">
                <a16:creationId xmlns:a16="http://schemas.microsoft.com/office/drawing/2014/main" id="{437778F8-D861-425E-945D-398FA896C530}"/>
              </a:ext>
            </a:extLst>
          </p:cNvPr>
          <p:cNvSpPr>
            <a:spLocks noChangeAspect="1" noChangeArrowheads="1"/>
          </p:cNvSpPr>
          <p:nvPr/>
        </p:nvSpPr>
        <p:spPr bwMode="auto">
          <a:xfrm>
            <a:off x="-3751263" y="2428875"/>
            <a:ext cx="1333500" cy="20002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4" name="Rectangle 10">
            <a:extLst>
              <a:ext uri="{FF2B5EF4-FFF2-40B4-BE49-F238E27FC236}">
                <a16:creationId xmlns:a16="http://schemas.microsoft.com/office/drawing/2014/main" id="{E1F0D96C-2A74-40B0-8CA7-CE4D10B79F32}"/>
              </a:ext>
            </a:extLst>
          </p:cNvPr>
          <p:cNvSpPr>
            <a:spLocks noChangeArrowheads="1"/>
          </p:cNvSpPr>
          <p:nvPr/>
        </p:nvSpPr>
        <p:spPr bwMode="auto">
          <a:xfrm>
            <a:off x="4724400" y="1676400"/>
            <a:ext cx="4419600" cy="1558925"/>
          </a:xfrm>
          <a:prstGeom prst="rect">
            <a:avLst/>
          </a:prstGeom>
          <a:noFill/>
          <a:ln>
            <a:noFill/>
          </a:ln>
          <a:effectLst/>
          <a:extLst>
            <a:ext uri="{909E8E84-426E-40DD-AFC4-6F175D3DCCD1}">
              <a14:hiddenFill xmlns:a14="http://schemas.microsoft.com/office/drawing/2010/main">
                <a:solidFill>
                  <a:srgbClr val="00CCFF">
                    <a:alpha val="32001"/>
                  </a:srgbClr>
                </a:solidFill>
              </a14:hiddenFill>
            </a:ext>
            <a:ext uri="{91240B29-F687-4F45-9708-019B960494DF}">
              <a14:hiddenLine xmlns:a14="http://schemas.microsoft.com/office/drawing/2010/main" w="101600">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fr-FR" altLang="en-US" sz="1600" b="1">
                <a:effectLst/>
                <a:latin typeface="Comic Sans MS" panose="030F0702030302020204" pitchFamily="66" charset="0"/>
                <a:cs typeface="Times New Roman" panose="02020603050405020304" pitchFamily="18" charset="0"/>
              </a:rPr>
              <a:t>   Une fois dans le sang, les médicaments passent dans le foie qui les métabolise et permet leur évacuation naturelle. Cependant certains médicaments peuvent avoir un effet néfaste sur l'état de santé général et le foie en particulier.</a:t>
            </a:r>
            <a:endParaRPr lang="fr-FR" altLang="en-US" sz="1600" b="1">
              <a:effectLst/>
              <a:latin typeface="Comic Sans MS" panose="030F0702030302020204" pitchFamily="66" charset="0"/>
            </a:endParaRPr>
          </a:p>
        </p:txBody>
      </p:sp>
      <p:pic>
        <p:nvPicPr>
          <p:cNvPr id="57355" name="Picture 11">
            <a:extLst>
              <a:ext uri="{FF2B5EF4-FFF2-40B4-BE49-F238E27FC236}">
                <a16:creationId xmlns:a16="http://schemas.microsoft.com/office/drawing/2014/main" id="{5F9EE856-039E-41B6-9A15-B6D13632B2D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24400" y="3429000"/>
            <a:ext cx="4419600" cy="3429000"/>
          </a:xfr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358" name="WordArt 14">
            <a:extLst>
              <a:ext uri="{FF2B5EF4-FFF2-40B4-BE49-F238E27FC236}">
                <a16:creationId xmlns:a16="http://schemas.microsoft.com/office/drawing/2014/main" id="{EB61C35C-1DF4-4513-9450-7C4D75E501D8}"/>
              </a:ext>
            </a:extLst>
          </p:cNvPr>
          <p:cNvSpPr>
            <a:spLocks noChangeArrowheads="1" noChangeShapeType="1" noTextEdit="1"/>
          </p:cNvSpPr>
          <p:nvPr/>
        </p:nvSpPr>
        <p:spPr bwMode="auto">
          <a:xfrm>
            <a:off x="228600" y="304800"/>
            <a:ext cx="2819400"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336699"/>
                </a:solidFill>
                <a:effectLst>
                  <a:outerShdw dist="45791" dir="2021404" algn="ctr" rotWithShape="0">
                    <a:srgbClr val="B2B2B2">
                      <a:alpha val="80000"/>
                    </a:srgbClr>
                  </a:outerShdw>
                </a:effectLst>
                <a:latin typeface="Comic Sans MS" panose="030F0702030302020204" pitchFamily="66" charset="0"/>
              </a:rPr>
              <a:t>Chapitre V:</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7358"/>
                                        </p:tgtEl>
                                        <p:attrNameLst>
                                          <p:attrName>style.visibility</p:attrName>
                                        </p:attrNameLst>
                                      </p:cBhvr>
                                      <p:to>
                                        <p:strVal val="visible"/>
                                      </p:to>
                                    </p:set>
                                    <p:anim calcmode="lin" valueType="num">
                                      <p:cBhvr>
                                        <p:cTn id="7" dur="500" fill="hold"/>
                                        <p:tgtEl>
                                          <p:spTgt spid="57358"/>
                                        </p:tgtEl>
                                        <p:attrNameLst>
                                          <p:attrName>ppt_w</p:attrName>
                                        </p:attrNameLst>
                                      </p:cBhvr>
                                      <p:tavLst>
                                        <p:tav tm="0">
                                          <p:val>
                                            <p:fltVal val="0"/>
                                          </p:val>
                                        </p:tav>
                                        <p:tav tm="100000">
                                          <p:val>
                                            <p:strVal val="#ppt_w"/>
                                          </p:val>
                                        </p:tav>
                                      </p:tavLst>
                                    </p:anim>
                                    <p:anim calcmode="lin" valueType="num">
                                      <p:cBhvr>
                                        <p:cTn id="8" dur="500" fill="hold"/>
                                        <p:tgtEl>
                                          <p:spTgt spid="57358"/>
                                        </p:tgtEl>
                                        <p:attrNameLst>
                                          <p:attrName>ppt_h</p:attrName>
                                        </p:attrNameLst>
                                      </p:cBhvr>
                                      <p:tavLst>
                                        <p:tav tm="0">
                                          <p:val>
                                            <p:fltVal val="0"/>
                                          </p:val>
                                        </p:tav>
                                        <p:tav tm="100000">
                                          <p:val>
                                            <p:strVal val="#ppt_h"/>
                                          </p:val>
                                        </p:tav>
                                      </p:tavLst>
                                    </p:anim>
                                    <p:animEffect transition="in" filter="fade">
                                      <p:cBhvr>
                                        <p:cTn id="9" dur="500"/>
                                        <p:tgtEl>
                                          <p:spTgt spid="5735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7348"/>
                                        </p:tgtEl>
                                        <p:attrNameLst>
                                          <p:attrName>style.visibility</p:attrName>
                                        </p:attrNameLst>
                                      </p:cBhvr>
                                      <p:to>
                                        <p:strVal val="visible"/>
                                      </p:to>
                                    </p:set>
                                    <p:animEffect transition="in" filter="fade">
                                      <p:cBhvr>
                                        <p:cTn id="14" dur="500"/>
                                        <p:tgtEl>
                                          <p:spTgt spid="5734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4" presetClass="entr" presetSubtype="0" fill="hold" grpId="0" nodeType="clickEffect">
                                  <p:stCondLst>
                                    <p:cond delay="0"/>
                                  </p:stCondLst>
                                  <p:childTnLst>
                                    <p:set>
                                      <p:cBhvr>
                                        <p:cTn id="18" dur="1" fill="hold">
                                          <p:stCondLst>
                                            <p:cond delay="0"/>
                                          </p:stCondLst>
                                        </p:cTn>
                                        <p:tgtEl>
                                          <p:spTgt spid="57351"/>
                                        </p:tgtEl>
                                        <p:attrNameLst>
                                          <p:attrName>style.visibility</p:attrName>
                                        </p:attrNameLst>
                                      </p:cBhvr>
                                      <p:to>
                                        <p:strVal val="visible"/>
                                      </p:to>
                                    </p:set>
                                    <p:anim from="(-#ppt_w/2)" to="(#ppt_x)" calcmode="lin" valueType="num">
                                      <p:cBhvr>
                                        <p:cTn id="19" dur="300" fill="hold">
                                          <p:stCondLst>
                                            <p:cond delay="0"/>
                                          </p:stCondLst>
                                        </p:cTn>
                                        <p:tgtEl>
                                          <p:spTgt spid="57351"/>
                                        </p:tgtEl>
                                        <p:attrNameLst>
                                          <p:attrName>ppt_x</p:attrName>
                                        </p:attrNameLst>
                                      </p:cBhvr>
                                    </p:anim>
                                    <p:anim from="0" to="-1.0" calcmode="lin" valueType="num">
                                      <p:cBhvr>
                                        <p:cTn id="20" dur="100" decel="50000" autoRev="1" fill="hold">
                                          <p:stCondLst>
                                            <p:cond delay="300"/>
                                          </p:stCondLst>
                                        </p:cTn>
                                        <p:tgtEl>
                                          <p:spTgt spid="57351"/>
                                        </p:tgtEl>
                                        <p:attrNameLst>
                                          <p:attrName>xshear</p:attrName>
                                        </p:attrNameLst>
                                      </p:cBhvr>
                                    </p:anim>
                                    <p:animScale>
                                      <p:cBhvr>
                                        <p:cTn id="21" dur="100" decel="100000" autoRev="1" fill="hold">
                                          <p:stCondLst>
                                            <p:cond delay="300"/>
                                          </p:stCondLst>
                                        </p:cTn>
                                        <p:tgtEl>
                                          <p:spTgt spid="57351"/>
                                        </p:tgtEl>
                                      </p:cBhvr>
                                      <p:from x="100000" y="100000"/>
                                      <p:to x="80000" y="100000"/>
                                    </p:animScale>
                                    <p:anim by="(#ppt_h/3+#ppt_w*0.1)" calcmode="lin" valueType="num">
                                      <p:cBhvr additive="sum">
                                        <p:cTn id="22" dur="100" decel="100000" autoRev="1" fill="hold">
                                          <p:stCondLst>
                                            <p:cond delay="300"/>
                                          </p:stCondLst>
                                        </p:cTn>
                                        <p:tgtEl>
                                          <p:spTgt spid="57351"/>
                                        </p:tgtEl>
                                        <p:attrNameLst>
                                          <p:attrName>ppt_x</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52" presetClass="entr" presetSubtype="0" fill="hold" grpId="0" nodeType="clickEffect">
                                  <p:stCondLst>
                                    <p:cond delay="0"/>
                                  </p:stCondLst>
                                  <p:childTnLst>
                                    <p:set>
                                      <p:cBhvr>
                                        <p:cTn id="26" dur="1" fill="hold">
                                          <p:stCondLst>
                                            <p:cond delay="0"/>
                                          </p:stCondLst>
                                        </p:cTn>
                                        <p:tgtEl>
                                          <p:spTgt spid="57354"/>
                                        </p:tgtEl>
                                        <p:attrNameLst>
                                          <p:attrName>style.visibility</p:attrName>
                                        </p:attrNameLst>
                                      </p:cBhvr>
                                      <p:to>
                                        <p:strVal val="visible"/>
                                      </p:to>
                                    </p:set>
                                    <p:animScale>
                                      <p:cBhvr>
                                        <p:cTn id="27" dur="500" decel="50000" fill="hold">
                                          <p:stCondLst>
                                            <p:cond delay="0"/>
                                          </p:stCondLst>
                                        </p:cTn>
                                        <p:tgtEl>
                                          <p:spTgt spid="573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500" decel="50000" fill="hold">
                                          <p:stCondLst>
                                            <p:cond delay="0"/>
                                          </p:stCondLst>
                                        </p:cTn>
                                        <p:tgtEl>
                                          <p:spTgt spid="57354"/>
                                        </p:tgtEl>
                                        <p:attrNameLst>
                                          <p:attrName>ppt_x</p:attrName>
                                          <p:attrName>ppt_y</p:attrName>
                                        </p:attrNameLst>
                                      </p:cBhvr>
                                    </p:animMotion>
                                    <p:animEffect transition="in" filter="fade">
                                      <p:cBhvr>
                                        <p:cTn id="29" dur="500"/>
                                        <p:tgtEl>
                                          <p:spTgt spid="5735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5" presetClass="entr" presetSubtype="0" fill="hold" nodeType="clickEffect">
                                  <p:stCondLst>
                                    <p:cond delay="0"/>
                                  </p:stCondLst>
                                  <p:childTnLst>
                                    <p:set>
                                      <p:cBhvr>
                                        <p:cTn id="33" dur="1" fill="hold">
                                          <p:stCondLst>
                                            <p:cond delay="0"/>
                                          </p:stCondLst>
                                        </p:cTn>
                                        <p:tgtEl>
                                          <p:spTgt spid="57349"/>
                                        </p:tgtEl>
                                        <p:attrNameLst>
                                          <p:attrName>style.visibility</p:attrName>
                                        </p:attrNameLst>
                                      </p:cBhvr>
                                      <p:to>
                                        <p:strVal val="visible"/>
                                      </p:to>
                                    </p:set>
                                    <p:animEffect transition="in" filter="fade">
                                      <p:cBhvr>
                                        <p:cTn id="34" dur="1000"/>
                                        <p:tgtEl>
                                          <p:spTgt spid="57349"/>
                                        </p:tgtEl>
                                      </p:cBhvr>
                                    </p:animEffect>
                                    <p:anim calcmode="lin" valueType="num">
                                      <p:cBhvr>
                                        <p:cTn id="35" dur="1000" fill="hold"/>
                                        <p:tgtEl>
                                          <p:spTgt spid="57349"/>
                                        </p:tgtEl>
                                        <p:attrNameLst>
                                          <p:attrName>style.rotation</p:attrName>
                                        </p:attrNameLst>
                                      </p:cBhvr>
                                      <p:tavLst>
                                        <p:tav tm="0">
                                          <p:val>
                                            <p:fltVal val="720"/>
                                          </p:val>
                                        </p:tav>
                                        <p:tav tm="100000">
                                          <p:val>
                                            <p:fltVal val="0"/>
                                          </p:val>
                                        </p:tav>
                                      </p:tavLst>
                                    </p:anim>
                                    <p:anim calcmode="lin" valueType="num">
                                      <p:cBhvr>
                                        <p:cTn id="36" dur="1000" fill="hold"/>
                                        <p:tgtEl>
                                          <p:spTgt spid="57349"/>
                                        </p:tgtEl>
                                        <p:attrNameLst>
                                          <p:attrName>ppt_h</p:attrName>
                                        </p:attrNameLst>
                                      </p:cBhvr>
                                      <p:tavLst>
                                        <p:tav tm="0">
                                          <p:val>
                                            <p:fltVal val="0"/>
                                          </p:val>
                                        </p:tav>
                                        <p:tav tm="100000">
                                          <p:val>
                                            <p:strVal val="#ppt_h"/>
                                          </p:val>
                                        </p:tav>
                                      </p:tavLst>
                                    </p:anim>
                                    <p:anim calcmode="lin" valueType="num">
                                      <p:cBhvr>
                                        <p:cTn id="37" dur="1000" fill="hold"/>
                                        <p:tgtEl>
                                          <p:spTgt spid="57349"/>
                                        </p:tgtEl>
                                        <p:attrNameLst>
                                          <p:attrName>ppt_w</p:attrName>
                                        </p:attrNameLst>
                                      </p:cBhvr>
                                      <p:tavLst>
                                        <p:tav tm="0">
                                          <p:val>
                                            <p:fltVal val="0"/>
                                          </p:val>
                                        </p:tav>
                                        <p:tav tm="100000">
                                          <p:val>
                                            <p:strVal val="#ppt_w"/>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35" presetClass="entr" presetSubtype="0" fill="hold" nodeType="clickEffect">
                                  <p:stCondLst>
                                    <p:cond delay="0"/>
                                  </p:stCondLst>
                                  <p:childTnLst>
                                    <p:set>
                                      <p:cBhvr>
                                        <p:cTn id="41" dur="1" fill="hold">
                                          <p:stCondLst>
                                            <p:cond delay="0"/>
                                          </p:stCondLst>
                                        </p:cTn>
                                        <p:tgtEl>
                                          <p:spTgt spid="57355"/>
                                        </p:tgtEl>
                                        <p:attrNameLst>
                                          <p:attrName>style.visibility</p:attrName>
                                        </p:attrNameLst>
                                      </p:cBhvr>
                                      <p:to>
                                        <p:strVal val="visible"/>
                                      </p:to>
                                    </p:set>
                                    <p:animEffect transition="in" filter="fade">
                                      <p:cBhvr>
                                        <p:cTn id="42" dur="1000"/>
                                        <p:tgtEl>
                                          <p:spTgt spid="57355"/>
                                        </p:tgtEl>
                                      </p:cBhvr>
                                    </p:animEffect>
                                    <p:anim calcmode="lin" valueType="num">
                                      <p:cBhvr>
                                        <p:cTn id="43" dur="1000" fill="hold"/>
                                        <p:tgtEl>
                                          <p:spTgt spid="57355"/>
                                        </p:tgtEl>
                                        <p:attrNameLst>
                                          <p:attrName>style.rotation</p:attrName>
                                        </p:attrNameLst>
                                      </p:cBhvr>
                                      <p:tavLst>
                                        <p:tav tm="0">
                                          <p:val>
                                            <p:fltVal val="720"/>
                                          </p:val>
                                        </p:tav>
                                        <p:tav tm="100000">
                                          <p:val>
                                            <p:fltVal val="0"/>
                                          </p:val>
                                        </p:tav>
                                      </p:tavLst>
                                    </p:anim>
                                    <p:anim calcmode="lin" valueType="num">
                                      <p:cBhvr>
                                        <p:cTn id="44" dur="1000" fill="hold"/>
                                        <p:tgtEl>
                                          <p:spTgt spid="57355"/>
                                        </p:tgtEl>
                                        <p:attrNameLst>
                                          <p:attrName>ppt_h</p:attrName>
                                        </p:attrNameLst>
                                      </p:cBhvr>
                                      <p:tavLst>
                                        <p:tav tm="0">
                                          <p:val>
                                            <p:fltVal val="0"/>
                                          </p:val>
                                        </p:tav>
                                        <p:tav tm="100000">
                                          <p:val>
                                            <p:strVal val="#ppt_h"/>
                                          </p:val>
                                        </p:tav>
                                      </p:tavLst>
                                    </p:anim>
                                    <p:anim calcmode="lin" valueType="num">
                                      <p:cBhvr>
                                        <p:cTn id="45" dur="1000" fill="hold"/>
                                        <p:tgtEl>
                                          <p:spTgt spid="5735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animBg="1"/>
      <p:bldP spid="57351" grpId="0"/>
      <p:bldP spid="573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18794" name="Text Box 10">
            <a:extLst>
              <a:ext uri="{FF2B5EF4-FFF2-40B4-BE49-F238E27FC236}">
                <a16:creationId xmlns:a16="http://schemas.microsoft.com/office/drawing/2014/main" id="{7D459CEB-7601-4387-9E65-1208406E8F36}"/>
              </a:ext>
            </a:extLst>
          </p:cNvPr>
          <p:cNvSpPr txBox="1">
            <a:spLocks noChangeArrowheads="1"/>
          </p:cNvSpPr>
          <p:nvPr/>
        </p:nvSpPr>
        <p:spPr bwMode="auto">
          <a:xfrm>
            <a:off x="381000" y="2209800"/>
            <a:ext cx="8458200" cy="366713"/>
          </a:xfrm>
          <a:prstGeom prst="rect">
            <a:avLst/>
          </a:prstGeom>
          <a:noFill/>
          <a:ln>
            <a:noFill/>
          </a:ln>
          <a:effectLst/>
          <a:extLst>
            <a:ext uri="{909E8E84-426E-40DD-AFC4-6F175D3DCCD1}">
              <a14:hiddenFill xmlns:a14="http://schemas.microsoft.com/office/drawing/2010/main">
                <a:solidFill>
                  <a:schemeClr val="accent1">
                    <a:alpha val="32001"/>
                  </a:schemeClr>
                </a:solidFill>
              </a14:hiddenFill>
            </a:ext>
            <a:ext uri="{91240B29-F687-4F45-9708-019B960494DF}">
              <a14:hiddenLine xmlns:a14="http://schemas.microsoft.com/office/drawing/2010/main" w="1016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effectLst>
                <a:outerShdw blurRad="38100" dist="38100" dir="2700000" algn="tl">
                  <a:srgbClr val="C0C0C0"/>
                </a:outerShdw>
              </a:effectLst>
            </a:endParaRPr>
          </a:p>
        </p:txBody>
      </p:sp>
      <p:sp>
        <p:nvSpPr>
          <p:cNvPr id="118795" name="Text Box 11">
            <a:extLst>
              <a:ext uri="{FF2B5EF4-FFF2-40B4-BE49-F238E27FC236}">
                <a16:creationId xmlns:a16="http://schemas.microsoft.com/office/drawing/2014/main" id="{014A88FB-120A-46D6-962E-547FF87EC49F}"/>
              </a:ext>
            </a:extLst>
          </p:cNvPr>
          <p:cNvSpPr txBox="1">
            <a:spLocks noChangeArrowheads="1"/>
          </p:cNvSpPr>
          <p:nvPr/>
        </p:nvSpPr>
        <p:spPr bwMode="auto">
          <a:xfrm>
            <a:off x="2057400" y="171450"/>
            <a:ext cx="6858000" cy="6686550"/>
          </a:xfrm>
          <a:prstGeom prst="rect">
            <a:avLst/>
          </a:prstGeom>
          <a:noFill/>
          <a:ln>
            <a:noFill/>
          </a:ln>
          <a:effectLst/>
          <a:extLst>
            <a:ext uri="{909E8E84-426E-40DD-AFC4-6F175D3DCCD1}">
              <a14:hiddenFill xmlns:a14="http://schemas.microsoft.com/office/drawing/2010/main">
                <a:solidFill>
                  <a:schemeClr val="accent1">
                    <a:alpha val="32001"/>
                  </a:schemeClr>
                </a:solidFill>
              </a14:hiddenFill>
            </a:ext>
            <a:ext uri="{91240B29-F687-4F45-9708-019B960494DF}">
              <a14:hiddenLine xmlns:a14="http://schemas.microsoft.com/office/drawing/2010/main" w="1016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sz="1400" b="1">
                <a:effectLst>
                  <a:outerShdw blurRad="38100" dist="38100" dir="2700000" algn="tl">
                    <a:srgbClr val="C0C0C0"/>
                  </a:outerShdw>
                </a:effectLst>
              </a:rPr>
              <a:t> Introduction</a:t>
            </a:r>
          </a:p>
          <a:p>
            <a:pPr>
              <a:spcBef>
                <a:spcPct val="50000"/>
              </a:spcBef>
              <a:buFontTx/>
              <a:buChar char="•"/>
            </a:pPr>
            <a:r>
              <a:rPr lang="en-US" altLang="en-US" sz="1400" b="1">
                <a:effectLst>
                  <a:outerShdw blurRad="38100" dist="38100" dir="2700000" algn="tl">
                    <a:srgbClr val="C0C0C0"/>
                  </a:outerShdw>
                </a:effectLst>
              </a:rPr>
              <a:t> Chapitre I</a:t>
            </a:r>
            <a:r>
              <a:rPr lang="en-US" altLang="en-US" sz="1400">
                <a:effectLst>
                  <a:outerShdw blurRad="38100" dist="38100" dir="2700000" algn="tl">
                    <a:srgbClr val="C0C0C0"/>
                  </a:outerShdw>
                </a:effectLst>
              </a:rPr>
              <a:t>-” Savoir r</a:t>
            </a:r>
            <a:r>
              <a:rPr lang="en-US" altLang="en-US" sz="1400">
                <a:effectLst>
                  <a:outerShdw blurRad="38100" dist="38100" dir="2700000" algn="tl">
                    <a:srgbClr val="C0C0C0"/>
                  </a:outerShdw>
                </a:effectLst>
                <a:cs typeface="Arial" panose="020B0604020202020204" pitchFamily="34" charset="0"/>
              </a:rPr>
              <a:t>éagir face à une intoxication médicamenteuse”</a:t>
            </a:r>
          </a:p>
          <a:p>
            <a:pPr>
              <a:spcBef>
                <a:spcPct val="50000"/>
              </a:spcBef>
            </a:pPr>
            <a:r>
              <a:rPr lang="en-US" altLang="en-US" sz="1400">
                <a:effectLst>
                  <a:outerShdw blurRad="38100" dist="38100" dir="2700000" algn="tl">
                    <a:srgbClr val="C0C0C0"/>
                  </a:outerShdw>
                </a:effectLst>
                <a:cs typeface="Arial" panose="020B0604020202020204" pitchFamily="34" charset="0"/>
              </a:rPr>
              <a:t>                1.1 Chez l’adulte</a:t>
            </a:r>
          </a:p>
          <a:p>
            <a:pPr>
              <a:spcBef>
                <a:spcPct val="50000"/>
              </a:spcBef>
            </a:pPr>
            <a:r>
              <a:rPr lang="en-US" altLang="en-US" sz="1400">
                <a:effectLst>
                  <a:outerShdw blurRad="38100" dist="38100" dir="2700000" algn="tl">
                    <a:srgbClr val="C0C0C0"/>
                  </a:outerShdw>
                </a:effectLst>
                <a:cs typeface="Arial" panose="020B0604020202020204" pitchFamily="34" charset="0"/>
              </a:rPr>
              <a:t>                1.2 Chez l’enfant</a:t>
            </a:r>
          </a:p>
          <a:p>
            <a:pPr>
              <a:spcBef>
                <a:spcPct val="50000"/>
              </a:spcBef>
            </a:pPr>
            <a:r>
              <a:rPr lang="en-US" altLang="en-US" sz="1400">
                <a:effectLst>
                  <a:outerShdw blurRad="38100" dist="38100" dir="2700000" algn="tl">
                    <a:srgbClr val="C0C0C0"/>
                  </a:outerShdw>
                </a:effectLst>
                <a:cs typeface="Arial" panose="020B0604020202020204" pitchFamily="34" charset="0"/>
              </a:rPr>
              <a:t>                1.3 Les précautions prendre pour évitre ces intoxications</a:t>
            </a:r>
          </a:p>
          <a:p>
            <a:pPr>
              <a:spcBef>
                <a:spcPct val="50000"/>
              </a:spcBef>
              <a:buFontTx/>
              <a:buChar char="•"/>
            </a:pPr>
            <a:r>
              <a:rPr lang="en-US" altLang="en-US" sz="1400" b="1">
                <a:effectLst>
                  <a:outerShdw blurRad="38100" dist="38100" dir="2700000" algn="tl">
                    <a:srgbClr val="C0C0C0"/>
                  </a:outerShdw>
                </a:effectLst>
                <a:cs typeface="Arial" panose="020B0604020202020204" pitchFamily="34" charset="0"/>
              </a:rPr>
              <a:t> Chapitre II</a:t>
            </a:r>
            <a:r>
              <a:rPr lang="en-US" altLang="en-US" sz="1400">
                <a:effectLst>
                  <a:outerShdw blurRad="38100" dist="38100" dir="2700000" algn="tl">
                    <a:srgbClr val="C0C0C0"/>
                  </a:outerShdw>
                </a:effectLst>
                <a:cs typeface="Arial" panose="020B0604020202020204" pitchFamily="34" charset="0"/>
              </a:rPr>
              <a:t>-” Comment </a:t>
            </a:r>
            <a:r>
              <a:rPr lang="en-US" altLang="en-US" sz="1400">
                <a:effectLst>
                  <a:outerShdw blurRad="38100" dist="38100" dir="2700000" algn="tl">
                    <a:srgbClr val="C0C0C0"/>
                  </a:outerShdw>
                </a:effectLst>
              </a:rPr>
              <a:t>éviter les intoxications médicamenteuses”</a:t>
            </a:r>
          </a:p>
          <a:p>
            <a:pPr>
              <a:spcBef>
                <a:spcPct val="50000"/>
              </a:spcBef>
            </a:pPr>
            <a:r>
              <a:rPr lang="en-US" altLang="en-US" sz="1400">
                <a:effectLst>
                  <a:outerShdw blurRad="38100" dist="38100" dir="2700000" algn="tl">
                    <a:srgbClr val="C0C0C0"/>
                  </a:outerShdw>
                </a:effectLst>
              </a:rPr>
              <a:t>                 2.1 …les limites de l’automédication…</a:t>
            </a:r>
          </a:p>
          <a:p>
            <a:pPr>
              <a:spcBef>
                <a:spcPct val="50000"/>
              </a:spcBef>
            </a:pPr>
            <a:r>
              <a:rPr lang="en-US" altLang="en-US" sz="1400">
                <a:effectLst>
                  <a:outerShdw blurRad="38100" dist="38100" dir="2700000" algn="tl">
                    <a:srgbClr val="C0C0C0"/>
                  </a:outerShdw>
                </a:effectLst>
              </a:rPr>
              <a:t>                 2.2 Les seniors et les enfants sont les premi</a:t>
            </a:r>
            <a:r>
              <a:rPr lang="en-US" altLang="en-US" sz="1400">
                <a:effectLst>
                  <a:outerShdw blurRad="38100" dist="38100" dir="2700000" algn="tl">
                    <a:srgbClr val="C0C0C0"/>
                  </a:outerShdw>
                </a:effectLst>
                <a:cs typeface="Arial" panose="020B0604020202020204" pitchFamily="34" charset="0"/>
              </a:rPr>
              <a:t>è</a:t>
            </a:r>
            <a:r>
              <a:rPr lang="en-US" altLang="en-US" sz="1400">
                <a:effectLst>
                  <a:outerShdw blurRad="38100" dist="38100" dir="2700000" algn="tl">
                    <a:srgbClr val="C0C0C0"/>
                  </a:outerShdw>
                </a:effectLst>
              </a:rPr>
              <a:t>res victimes</a:t>
            </a:r>
          </a:p>
          <a:p>
            <a:pPr>
              <a:spcBef>
                <a:spcPct val="50000"/>
              </a:spcBef>
              <a:buFontTx/>
              <a:buChar char="•"/>
            </a:pPr>
            <a:r>
              <a:rPr lang="en-US" altLang="en-US" sz="1400" b="1">
                <a:effectLst>
                  <a:outerShdw blurRad="38100" dist="38100" dir="2700000" algn="tl">
                    <a:srgbClr val="C0C0C0"/>
                  </a:outerShdw>
                </a:effectLst>
              </a:rPr>
              <a:t> Chapitre III</a:t>
            </a:r>
            <a:r>
              <a:rPr lang="en-US" altLang="en-US" sz="1400">
                <a:effectLst>
                  <a:outerShdw blurRad="38100" dist="38100" dir="2700000" algn="tl">
                    <a:srgbClr val="C0C0C0"/>
                  </a:outerShdw>
                </a:effectLst>
              </a:rPr>
              <a:t>-” Médicaments: attention aux enfants” </a:t>
            </a:r>
          </a:p>
          <a:p>
            <a:pPr>
              <a:spcBef>
                <a:spcPct val="50000"/>
              </a:spcBef>
              <a:buFontTx/>
              <a:buChar char="•"/>
            </a:pPr>
            <a:r>
              <a:rPr lang="en-US" altLang="en-US" sz="1400" b="1">
                <a:effectLst>
                  <a:outerShdw blurRad="38100" dist="38100" dir="2700000" algn="tl">
                    <a:srgbClr val="C0C0C0"/>
                  </a:outerShdw>
                </a:effectLst>
              </a:rPr>
              <a:t> Chapitre IV</a:t>
            </a:r>
            <a:r>
              <a:rPr lang="en-US" altLang="en-US" sz="1400">
                <a:effectLst>
                  <a:outerShdw blurRad="38100" dist="38100" dir="2700000" algn="tl">
                    <a:srgbClr val="C0C0C0"/>
                  </a:outerShdw>
                </a:effectLst>
              </a:rPr>
              <a:t>-” Personnes </a:t>
            </a:r>
            <a:r>
              <a:rPr lang="en-US" altLang="en-US" sz="1400">
                <a:effectLst>
                  <a:outerShdw blurRad="38100" dist="38100" dir="2700000" algn="tl">
                    <a:srgbClr val="C0C0C0"/>
                  </a:outerShdw>
                </a:effectLst>
                <a:cs typeface="Arial" panose="020B0604020202020204" pitchFamily="34" charset="0"/>
              </a:rPr>
              <a:t>âgées: attention aux ordonnances </a:t>
            </a:r>
            <a:r>
              <a:rPr lang="en-US" altLang="en-US" sz="1400">
                <a:effectLst>
                  <a:outerShdw blurRad="38100" dist="38100" dir="2700000" algn="tl">
                    <a:srgbClr val="C0C0C0"/>
                  </a:outerShdw>
                </a:effectLst>
              </a:rPr>
              <a:t>à rallonge”</a:t>
            </a:r>
          </a:p>
          <a:p>
            <a:pPr>
              <a:spcBef>
                <a:spcPct val="50000"/>
              </a:spcBef>
            </a:pPr>
            <a:r>
              <a:rPr lang="en-US" altLang="en-US" sz="1400">
                <a:effectLst>
                  <a:outerShdw blurRad="38100" dist="38100" dir="2700000" algn="tl">
                    <a:srgbClr val="C0C0C0"/>
                  </a:outerShdw>
                </a:effectLst>
              </a:rPr>
              <a:t>                  4.1 Des organes moins performantes</a:t>
            </a:r>
          </a:p>
          <a:p>
            <a:pPr>
              <a:spcBef>
                <a:spcPct val="50000"/>
              </a:spcBef>
            </a:pPr>
            <a:r>
              <a:rPr lang="en-US" altLang="en-US" sz="1400">
                <a:effectLst>
                  <a:outerShdw blurRad="38100" dist="38100" dir="2700000" algn="tl">
                    <a:srgbClr val="C0C0C0"/>
                  </a:outerShdw>
                </a:effectLst>
              </a:rPr>
              <a:t>                  4.2 Faire un choix</a:t>
            </a:r>
          </a:p>
          <a:p>
            <a:pPr>
              <a:spcBef>
                <a:spcPct val="50000"/>
              </a:spcBef>
              <a:buFontTx/>
              <a:buChar char="•"/>
            </a:pPr>
            <a:r>
              <a:rPr lang="en-US" altLang="en-US" sz="1400" b="1">
                <a:effectLst>
                  <a:outerShdw blurRad="38100" dist="38100" dir="2700000" algn="tl">
                    <a:srgbClr val="C0C0C0"/>
                  </a:outerShdw>
                </a:effectLst>
              </a:rPr>
              <a:t> Chapitre V</a:t>
            </a:r>
            <a:r>
              <a:rPr lang="en-US" altLang="en-US" sz="1400">
                <a:effectLst>
                  <a:outerShdw blurRad="38100" dist="38100" dir="2700000" algn="tl">
                    <a:srgbClr val="C0C0C0"/>
                  </a:outerShdw>
                </a:effectLst>
              </a:rPr>
              <a:t>-” Zoom sur l’h</a:t>
            </a:r>
            <a:r>
              <a:rPr lang="en-US" altLang="en-US" sz="1400">
                <a:effectLst>
                  <a:outerShdw blurRad="38100" dist="38100" dir="2700000" algn="tl">
                    <a:srgbClr val="C0C0C0"/>
                  </a:outerShdw>
                </a:effectLst>
                <a:cs typeface="Arial" panose="020B0604020202020204" pitchFamily="34" charset="0"/>
              </a:rPr>
              <a:t>é</a:t>
            </a:r>
            <a:r>
              <a:rPr lang="en-US" altLang="en-US" sz="1400">
                <a:effectLst>
                  <a:outerShdw blurRad="38100" dist="38100" dir="2700000" algn="tl">
                    <a:srgbClr val="C0C0C0"/>
                  </a:outerShdw>
                </a:effectLst>
              </a:rPr>
              <a:t>patite médicamenteuse”   </a:t>
            </a:r>
          </a:p>
          <a:p>
            <a:pPr>
              <a:spcBef>
                <a:spcPct val="50000"/>
              </a:spcBef>
            </a:pPr>
            <a:r>
              <a:rPr lang="en-US" altLang="en-US" sz="1400">
                <a:effectLst>
                  <a:outerShdw blurRad="38100" dist="38100" dir="2700000" algn="tl">
                    <a:srgbClr val="C0C0C0"/>
                  </a:outerShdw>
                </a:effectLst>
              </a:rPr>
              <a:t>                  5.1 H</a:t>
            </a:r>
            <a:r>
              <a:rPr lang="en-US" altLang="en-US" sz="1400">
                <a:effectLst>
                  <a:outerShdw blurRad="38100" dist="38100" dir="2700000" algn="tl">
                    <a:srgbClr val="C0C0C0"/>
                  </a:outerShdw>
                </a:effectLst>
                <a:cs typeface="Arial" panose="020B0604020202020204" pitchFamily="34" charset="0"/>
              </a:rPr>
              <a:t>é</a:t>
            </a:r>
            <a:r>
              <a:rPr lang="en-US" altLang="en-US" sz="1400">
                <a:effectLst>
                  <a:outerShdw blurRad="38100" dist="38100" dir="2700000" algn="tl">
                    <a:srgbClr val="C0C0C0"/>
                  </a:outerShdw>
                </a:effectLst>
              </a:rPr>
              <a:t>patite médicamenteuse: une affection sous diverses formes</a:t>
            </a:r>
          </a:p>
          <a:p>
            <a:pPr>
              <a:spcBef>
                <a:spcPct val="50000"/>
              </a:spcBef>
            </a:pPr>
            <a:r>
              <a:rPr lang="en-US" altLang="en-US" sz="1400">
                <a:effectLst>
                  <a:outerShdw blurRad="38100" dist="38100" dir="2700000" algn="tl">
                    <a:srgbClr val="C0C0C0"/>
                  </a:outerShdw>
                </a:effectLst>
              </a:rPr>
              <a:t>                  5.2 Parac</a:t>
            </a:r>
            <a:r>
              <a:rPr lang="en-US" altLang="en-US" sz="1400">
                <a:effectLst>
                  <a:outerShdw blurRad="38100" dist="38100" dir="2700000" algn="tl">
                    <a:srgbClr val="C0C0C0"/>
                  </a:outerShdw>
                </a:effectLst>
                <a:cs typeface="Arial" panose="020B0604020202020204" pitchFamily="34" charset="0"/>
              </a:rPr>
              <a:t>étamol: attention au dosage!</a:t>
            </a:r>
          </a:p>
          <a:p>
            <a:pPr>
              <a:spcBef>
                <a:spcPct val="50000"/>
              </a:spcBef>
            </a:pPr>
            <a:r>
              <a:rPr lang="en-US" altLang="en-US" sz="1400">
                <a:effectLst>
                  <a:outerShdw blurRad="38100" dist="38100" dir="2700000" algn="tl">
                    <a:srgbClr val="C0C0C0"/>
                  </a:outerShdw>
                </a:effectLst>
                <a:cs typeface="Arial" panose="020B0604020202020204" pitchFamily="34" charset="0"/>
              </a:rPr>
              <a:t>                  5.3 Réaction au </a:t>
            </a:r>
            <a:r>
              <a:rPr lang="en-US" altLang="en-US" sz="1400">
                <a:effectLst>
                  <a:outerShdw blurRad="38100" dist="38100" dir="2700000" algn="tl">
                    <a:srgbClr val="C0C0C0"/>
                  </a:outerShdw>
                </a:effectLst>
              </a:rPr>
              <a:t>paracétamol</a:t>
            </a:r>
          </a:p>
          <a:p>
            <a:pPr>
              <a:spcBef>
                <a:spcPct val="50000"/>
              </a:spcBef>
              <a:buFontTx/>
              <a:buChar char="•"/>
            </a:pPr>
            <a:r>
              <a:rPr lang="en-US" altLang="en-US" sz="1400" b="1">
                <a:effectLst>
                  <a:outerShdw blurRad="38100" dist="38100" dir="2700000" algn="tl">
                    <a:srgbClr val="C0C0C0"/>
                  </a:outerShdw>
                </a:effectLst>
              </a:rPr>
              <a:t> Chapitre VI</a:t>
            </a:r>
            <a:r>
              <a:rPr lang="en-US" altLang="en-US" sz="1400">
                <a:effectLst>
                  <a:outerShdw blurRad="38100" dist="38100" dir="2700000" algn="tl">
                    <a:srgbClr val="C0C0C0"/>
                  </a:outerShdw>
                </a:effectLst>
              </a:rPr>
              <a:t>-” Le flot des faux m</a:t>
            </a:r>
            <a:r>
              <a:rPr lang="en-US" altLang="en-US" sz="1400">
                <a:effectLst>
                  <a:outerShdw blurRad="38100" dist="38100" dir="2700000" algn="tl">
                    <a:srgbClr val="C0C0C0"/>
                  </a:outerShdw>
                </a:effectLst>
                <a:cs typeface="Arial" panose="020B0604020202020204" pitchFamily="34" charset="0"/>
              </a:rPr>
              <a:t>édicaments”</a:t>
            </a:r>
          </a:p>
          <a:p>
            <a:pPr>
              <a:spcBef>
                <a:spcPct val="50000"/>
              </a:spcBef>
            </a:pPr>
            <a:r>
              <a:rPr lang="en-US" altLang="en-US" sz="1400">
                <a:effectLst>
                  <a:outerShdw blurRad="38100" dist="38100" dir="2700000" algn="tl">
                    <a:srgbClr val="C0C0C0"/>
                  </a:outerShdw>
                </a:effectLst>
                <a:cs typeface="Arial" panose="020B0604020202020204" pitchFamily="34" charset="0"/>
              </a:rPr>
              <a:t>                  6.1 Des plus en plus de </a:t>
            </a:r>
            <a:r>
              <a:rPr lang="en-US" altLang="en-US" sz="1400">
                <a:effectLst>
                  <a:outerShdw blurRad="38100" dist="38100" dir="2700000" algn="tl">
                    <a:srgbClr val="C0C0C0"/>
                  </a:outerShdw>
                </a:effectLst>
              </a:rPr>
              <a:t>médicaments contrefaits</a:t>
            </a:r>
          </a:p>
          <a:p>
            <a:pPr>
              <a:spcBef>
                <a:spcPct val="50000"/>
              </a:spcBef>
            </a:pPr>
            <a:r>
              <a:rPr lang="en-US" altLang="en-US" sz="1400">
                <a:effectLst>
                  <a:outerShdw blurRad="38100" dist="38100" dir="2700000" algn="tl">
                    <a:srgbClr val="C0C0C0"/>
                  </a:outerShdw>
                </a:effectLst>
              </a:rPr>
              <a:t>                  6.2 Faux m</a:t>
            </a:r>
            <a:r>
              <a:rPr lang="en-US" altLang="en-US" sz="1400">
                <a:effectLst>
                  <a:outerShdw blurRad="38100" dist="38100" dir="2700000" algn="tl">
                    <a:srgbClr val="C0C0C0"/>
                  </a:outerShdw>
                </a:effectLst>
                <a:cs typeface="Arial" panose="020B0604020202020204" pitchFamily="34" charset="0"/>
              </a:rPr>
              <a:t>édicaments: des risques ignor</a:t>
            </a:r>
            <a:r>
              <a:rPr lang="en-US" altLang="en-US" sz="1400">
                <a:effectLst>
                  <a:outerShdw blurRad="38100" dist="38100" dir="2700000" algn="tl">
                    <a:srgbClr val="C0C0C0"/>
                  </a:outerShdw>
                </a:effectLst>
              </a:rPr>
              <a:t>és du grand public</a:t>
            </a:r>
          </a:p>
          <a:p>
            <a:pPr>
              <a:spcBef>
                <a:spcPct val="50000"/>
              </a:spcBef>
              <a:buFontTx/>
              <a:buChar char="•"/>
            </a:pPr>
            <a:r>
              <a:rPr lang="en-US" altLang="en-US" sz="1400" b="1">
                <a:effectLst>
                  <a:outerShdw blurRad="38100" dist="38100" dir="2700000" algn="tl">
                    <a:srgbClr val="C0C0C0"/>
                  </a:outerShdw>
                </a:effectLst>
              </a:rPr>
              <a:t> Coclusion </a:t>
            </a:r>
          </a:p>
          <a:p>
            <a:pPr>
              <a:spcBef>
                <a:spcPct val="50000"/>
              </a:spcBef>
              <a:buFontTx/>
              <a:buChar char="•"/>
            </a:pPr>
            <a:r>
              <a:rPr lang="en-US" altLang="en-US" sz="1400" b="1">
                <a:effectLst>
                  <a:outerShdw blurRad="38100" dist="38100" dir="2700000" algn="tl">
                    <a:srgbClr val="C0C0C0"/>
                  </a:outerShdw>
                </a:effectLst>
              </a:rPr>
              <a:t> Sitographie</a:t>
            </a:r>
          </a:p>
        </p:txBody>
      </p:sp>
      <p:sp>
        <p:nvSpPr>
          <p:cNvPr id="118797" name="WordArt 13">
            <a:extLst>
              <a:ext uri="{FF2B5EF4-FFF2-40B4-BE49-F238E27FC236}">
                <a16:creationId xmlns:a16="http://schemas.microsoft.com/office/drawing/2014/main" id="{8765B097-8F16-4325-A3B8-ADADA9FDDC30}"/>
              </a:ext>
            </a:extLst>
          </p:cNvPr>
          <p:cNvSpPr>
            <a:spLocks noChangeArrowheads="1" noChangeShapeType="1" noTextEdit="1"/>
          </p:cNvSpPr>
          <p:nvPr/>
        </p:nvSpPr>
        <p:spPr bwMode="auto">
          <a:xfrm rot="5400000">
            <a:off x="-2333625" y="2790825"/>
            <a:ext cx="6400800" cy="1276350"/>
          </a:xfrm>
          <a:prstGeom prst="rect">
            <a:avLst/>
          </a:prstGeom>
          <a:extLst>
            <a:ext uri="{AF507438-7753-43E0-B8FC-AC1667EBCBE1}">
              <a14:hiddenEffects xmlns:a14="http://schemas.microsoft.com/office/drawing/2010/main">
                <a:effectLst/>
              </a14:hiddenEffects>
            </a:ext>
          </a:extLst>
        </p:spPr>
        <p:txBody>
          <a:bodyPr vert="wordArtVert" wrap="none" fromWordArt="1">
            <a:prstTxWarp prst="textPlain">
              <a:avLst>
                <a:gd name="adj" fmla="val 50000"/>
              </a:avLst>
            </a:prstTxWarp>
          </a:bodyPr>
          <a:lstStyle/>
          <a:p>
            <a:pPr algn="ctr" fontAlgn="auto"/>
            <a:r>
              <a:rPr lang="en-US" sz="3600" kern="10">
                <a:ln w="9525">
                  <a:solidFill>
                    <a:srgbClr val="000000"/>
                  </a:solidFill>
                  <a:round/>
                  <a:headEnd/>
                  <a:tailEnd/>
                </a:ln>
                <a:solidFill>
                  <a:srgbClr val="000000"/>
                </a:solidFill>
                <a:effectLst/>
                <a:latin typeface="Comic Sans MS" panose="030F0702030302020204" pitchFamily="66" charset="0"/>
              </a:rPr>
              <a:t>Sommaire</a:t>
            </a:r>
          </a:p>
        </p:txBody>
      </p:sp>
    </p:spTree>
  </p:cSld>
  <p:clrMapOvr>
    <a:masterClrMapping/>
  </p:clrMapOvr>
  <p:transition>
    <p:zoom dir="in"/>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66FF"/>
            </a:gs>
          </a:gsLst>
          <a:lin ang="0" scaled="1"/>
        </a:gradFill>
        <a:effectLst/>
      </p:bgPr>
    </p:bg>
    <p:spTree>
      <p:nvGrpSpPr>
        <p:cNvPr id="1" name=""/>
        <p:cNvGrpSpPr/>
        <p:nvPr/>
      </p:nvGrpSpPr>
      <p:grpSpPr>
        <a:xfrm>
          <a:off x="0" y="0"/>
          <a:ext cx="0" cy="0"/>
          <a:chOff x="0" y="0"/>
          <a:chExt cx="0" cy="0"/>
        </a:xfrm>
      </p:grpSpPr>
      <p:sp>
        <p:nvSpPr>
          <p:cNvPr id="58376" name="Rectangle 8">
            <a:extLst>
              <a:ext uri="{FF2B5EF4-FFF2-40B4-BE49-F238E27FC236}">
                <a16:creationId xmlns:a16="http://schemas.microsoft.com/office/drawing/2014/main" id="{C697B698-B54C-4BEC-9007-8F06DAB383D8}"/>
              </a:ext>
            </a:extLst>
          </p:cNvPr>
          <p:cNvSpPr>
            <a:spLocks noChangeArrowheads="1"/>
          </p:cNvSpPr>
          <p:nvPr/>
        </p:nvSpPr>
        <p:spPr bwMode="auto">
          <a:xfrm>
            <a:off x="1828800" y="244475"/>
            <a:ext cx="5889625" cy="1898650"/>
          </a:xfrm>
          <a:prstGeom prst="rect">
            <a:avLst/>
          </a:prstGeom>
          <a:noFill/>
          <a:ln>
            <a:noFill/>
          </a:ln>
          <a:effectLst/>
          <a:extLst>
            <a:ext uri="{909E8E84-426E-40DD-AFC4-6F175D3DCCD1}">
              <a14:hiddenFill xmlns:a14="http://schemas.microsoft.com/office/drawing/2010/main">
                <a:solidFill>
                  <a:srgbClr val="00CCFF">
                    <a:alpha val="32001"/>
                  </a:srgbClr>
                </a:solidFill>
              </a14:hiddenFill>
            </a:ext>
            <a:ext uri="{91240B29-F687-4F45-9708-019B960494DF}">
              <a14:hiddenLine xmlns:a14="http://schemas.microsoft.com/office/drawing/2010/main" w="101600">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52352" rIns="0" bIns="38088" anchor="ctr">
            <a:spAutoFit/>
          </a:bodyPr>
          <a:lstStyle/>
          <a:p>
            <a:r>
              <a:rPr lang="fr-FR" altLang="en-US" sz="2800" b="1" i="1">
                <a:effectLst/>
                <a:latin typeface="Comic Sans MS" panose="030F0702030302020204" pitchFamily="66" charset="0"/>
              </a:rPr>
              <a:t>5.1 Hépatite médicamenteuse : une affection sous diverses formes</a:t>
            </a:r>
            <a:endParaRPr lang="en-US" altLang="en-US" sz="2800" b="1" i="1">
              <a:effectLst/>
              <a:latin typeface="Comic Sans MS" panose="030F0702030302020204" pitchFamily="66" charset="0"/>
            </a:endParaRPr>
          </a:p>
          <a:p>
            <a:pPr eaLnBrk="0" hangingPunct="0"/>
            <a:endParaRPr lang="en-US" altLang="en-US" sz="2800" b="1">
              <a:effectLst/>
              <a:latin typeface="Comic Sans MS" panose="030F0702030302020204" pitchFamily="66" charset="0"/>
            </a:endParaRPr>
          </a:p>
        </p:txBody>
      </p:sp>
      <p:sp>
        <p:nvSpPr>
          <p:cNvPr id="58377" name="Oval 9">
            <a:extLst>
              <a:ext uri="{FF2B5EF4-FFF2-40B4-BE49-F238E27FC236}">
                <a16:creationId xmlns:a16="http://schemas.microsoft.com/office/drawing/2014/main" id="{DE4F2F4F-6F56-4324-A6F2-28C22FA2FCE1}"/>
              </a:ext>
            </a:extLst>
          </p:cNvPr>
          <p:cNvSpPr>
            <a:spLocks noChangeArrowheads="1"/>
          </p:cNvSpPr>
          <p:nvPr/>
        </p:nvSpPr>
        <p:spPr bwMode="auto">
          <a:xfrm>
            <a:off x="609600" y="0"/>
            <a:ext cx="7162800" cy="1905000"/>
          </a:xfrm>
          <a:prstGeom prst="ellipse">
            <a:avLst/>
          </a:prstGeom>
          <a:solidFill>
            <a:srgbClr val="00FFFF">
              <a:alpha val="32001"/>
            </a:srgbClr>
          </a:solidFill>
          <a:ln w="1016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 name="Content Placeholder 58428">
            <a:extLst>
              <a:ext uri="{FF2B5EF4-FFF2-40B4-BE49-F238E27FC236}">
                <a16:creationId xmlns:a16="http://schemas.microsoft.com/office/drawing/2014/main" id="{F8E4A1C6-C38B-4AA9-B257-8D2C07DB6E86}"/>
              </a:ext>
            </a:extLst>
          </p:cNvPr>
          <p:cNvGrpSpPr>
            <a:grpSpLocks noChangeAspect="1"/>
          </p:cNvGrpSpPr>
          <p:nvPr/>
        </p:nvGrpSpPr>
        <p:grpSpPr bwMode="auto">
          <a:xfrm>
            <a:off x="952500" y="457200"/>
            <a:ext cx="8191500" cy="6400800"/>
            <a:chOff x="240" y="284"/>
            <a:chExt cx="5160" cy="4032"/>
          </a:xfrm>
        </p:grpSpPr>
        <p:sp>
          <p:nvSpPr>
            <p:cNvPr id="3" name="_s58431">
              <a:extLst>
                <a:ext uri="{FF2B5EF4-FFF2-40B4-BE49-F238E27FC236}">
                  <a16:creationId xmlns:a16="http://schemas.microsoft.com/office/drawing/2014/main" id="{9702581E-BFCC-4112-843D-21110128C6FE}"/>
                </a:ext>
              </a:extLst>
            </p:cNvPr>
            <p:cNvSpPr>
              <a:spLocks noChangeArrowheads="1" noTextEdit="1"/>
            </p:cNvSpPr>
            <p:nvPr/>
          </p:nvSpPr>
          <p:spPr bwMode="auto">
            <a:xfrm>
              <a:off x="4008" y="1772"/>
              <a:ext cx="1296" cy="1344"/>
            </a:xfrm>
            <a:prstGeom prst="ellipse">
              <a:avLst/>
            </a:prstGeom>
            <a:solidFill>
              <a:schemeClr val="accent2">
                <a:alpha val="50000"/>
              </a:schemeClr>
            </a:solidFill>
            <a:ln w="77724">
              <a:solidFill>
                <a:schemeClr val="accent2"/>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4" name="_s58432">
              <a:extLst>
                <a:ext uri="{FF2B5EF4-FFF2-40B4-BE49-F238E27FC236}">
                  <a16:creationId xmlns:a16="http://schemas.microsoft.com/office/drawing/2014/main" id="{79F72A23-8198-4F59-A456-4921D164FDB9}"/>
                </a:ext>
              </a:extLst>
            </p:cNvPr>
            <p:cNvSpPr>
              <a:spLocks noChangeArrowheads="1"/>
            </p:cNvSpPr>
            <p:nvPr/>
          </p:nvSpPr>
          <p:spPr bwMode="auto">
            <a:xfrm>
              <a:off x="336" y="3650"/>
              <a:ext cx="108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endParaRPr>
            </a:p>
          </p:txBody>
        </p:sp>
        <p:sp>
          <p:nvSpPr>
            <p:cNvPr id="5" name="_s58433">
              <a:extLst>
                <a:ext uri="{FF2B5EF4-FFF2-40B4-BE49-F238E27FC236}">
                  <a16:creationId xmlns:a16="http://schemas.microsoft.com/office/drawing/2014/main" id="{6BB178D2-FD4E-4A12-BA70-CDED45C86E51}"/>
                </a:ext>
              </a:extLst>
            </p:cNvPr>
            <p:cNvSpPr>
              <a:spLocks noChangeArrowheads="1" noTextEdit="1"/>
            </p:cNvSpPr>
            <p:nvPr/>
          </p:nvSpPr>
          <p:spPr bwMode="auto">
            <a:xfrm>
              <a:off x="4104" y="1004"/>
              <a:ext cx="1056" cy="1056"/>
            </a:xfrm>
            <a:prstGeom prst="ellipse">
              <a:avLst/>
            </a:prstGeom>
            <a:solidFill>
              <a:schemeClr val="hlink">
                <a:alpha val="50000"/>
              </a:schemeClr>
            </a:solidFill>
            <a:ln w="77724">
              <a:solidFill>
                <a:schemeClr val="hlink"/>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6" name="_s58434">
              <a:extLst>
                <a:ext uri="{FF2B5EF4-FFF2-40B4-BE49-F238E27FC236}">
                  <a16:creationId xmlns:a16="http://schemas.microsoft.com/office/drawing/2014/main" id="{25F3EEA7-DE8C-4579-B15F-40A6C5820D1A}"/>
                </a:ext>
              </a:extLst>
            </p:cNvPr>
            <p:cNvSpPr>
              <a:spLocks noChangeArrowheads="1"/>
            </p:cNvSpPr>
            <p:nvPr/>
          </p:nvSpPr>
          <p:spPr bwMode="auto">
            <a:xfrm>
              <a:off x="288" y="3122"/>
              <a:ext cx="108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endParaRPr>
            </a:p>
          </p:txBody>
        </p:sp>
        <p:sp>
          <p:nvSpPr>
            <p:cNvPr id="7" name="_s58435">
              <a:extLst>
                <a:ext uri="{FF2B5EF4-FFF2-40B4-BE49-F238E27FC236}">
                  <a16:creationId xmlns:a16="http://schemas.microsoft.com/office/drawing/2014/main" id="{7E4B5B61-DF65-4679-93E9-7EE50CE2FC86}"/>
                </a:ext>
              </a:extLst>
            </p:cNvPr>
            <p:cNvSpPr>
              <a:spLocks noChangeArrowheads="1" noTextEdit="1"/>
            </p:cNvSpPr>
            <p:nvPr/>
          </p:nvSpPr>
          <p:spPr bwMode="auto">
            <a:xfrm>
              <a:off x="3912" y="2828"/>
              <a:ext cx="1488" cy="1488"/>
            </a:xfrm>
            <a:prstGeom prst="ellipse">
              <a:avLst/>
            </a:prstGeom>
            <a:solidFill>
              <a:schemeClr val="folHlink">
                <a:alpha val="49001"/>
              </a:schemeClr>
            </a:solidFill>
            <a:ln w="77724">
              <a:solidFill>
                <a:schemeClr val="folHlink"/>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8" name="_s58436">
              <a:extLst>
                <a:ext uri="{FF2B5EF4-FFF2-40B4-BE49-F238E27FC236}">
                  <a16:creationId xmlns:a16="http://schemas.microsoft.com/office/drawing/2014/main" id="{A68B37D6-2CE9-40D5-8F78-5FA34E4DA4C2}"/>
                </a:ext>
              </a:extLst>
            </p:cNvPr>
            <p:cNvSpPr>
              <a:spLocks noChangeArrowheads="1"/>
            </p:cNvSpPr>
            <p:nvPr/>
          </p:nvSpPr>
          <p:spPr bwMode="auto">
            <a:xfrm>
              <a:off x="240" y="2450"/>
              <a:ext cx="127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endParaRPr>
            </a:p>
          </p:txBody>
        </p:sp>
      </p:grpSp>
      <p:sp>
        <p:nvSpPr>
          <p:cNvPr id="58440" name="Text Box 72">
            <a:extLst>
              <a:ext uri="{FF2B5EF4-FFF2-40B4-BE49-F238E27FC236}">
                <a16:creationId xmlns:a16="http://schemas.microsoft.com/office/drawing/2014/main" id="{56C574DE-A313-4BD4-B4D2-77FD97F5DCA7}"/>
              </a:ext>
            </a:extLst>
          </p:cNvPr>
          <p:cNvSpPr txBox="1">
            <a:spLocks noChangeArrowheads="1"/>
          </p:cNvSpPr>
          <p:nvPr/>
        </p:nvSpPr>
        <p:spPr bwMode="auto">
          <a:xfrm>
            <a:off x="7315200" y="1905000"/>
            <a:ext cx="1447800" cy="1006475"/>
          </a:xfrm>
          <a:prstGeom prst="rect">
            <a:avLst/>
          </a:prstGeom>
          <a:noFill/>
          <a:ln>
            <a:noFill/>
          </a:ln>
          <a:effectLst/>
          <a:extLst>
            <a:ext uri="{909E8E84-426E-40DD-AFC4-6F175D3DCCD1}">
              <a14:hiddenFill xmlns:a14="http://schemas.microsoft.com/office/drawing/2010/main">
                <a:solidFill>
                  <a:schemeClr val="accent1">
                    <a:alpha val="32001"/>
                  </a:schemeClr>
                </a:solidFill>
              </a14:hiddenFill>
            </a:ext>
            <a:ext uri="{91240B29-F687-4F45-9708-019B960494DF}">
              <a14:hiddenLine xmlns:a14="http://schemas.microsoft.com/office/drawing/2010/main" w="1016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2000" b="1">
                <a:effectLst>
                  <a:outerShdw blurRad="38100" dist="38100" dir="2700000" algn="tl">
                    <a:srgbClr val="C0C0C0"/>
                  </a:outerShdw>
                </a:effectLst>
              </a:rPr>
              <a:t>Les hépatites mixtes</a:t>
            </a:r>
            <a:r>
              <a:rPr lang="en-US" altLang="en-US">
                <a:effectLst>
                  <a:outerShdw blurRad="38100" dist="38100" dir="2700000" algn="tl">
                    <a:srgbClr val="C0C0C0"/>
                  </a:outerShdw>
                </a:effectLst>
              </a:rPr>
              <a:t> </a:t>
            </a:r>
          </a:p>
        </p:txBody>
      </p:sp>
      <p:sp>
        <p:nvSpPr>
          <p:cNvPr id="58441" name="Text Box 73">
            <a:extLst>
              <a:ext uri="{FF2B5EF4-FFF2-40B4-BE49-F238E27FC236}">
                <a16:creationId xmlns:a16="http://schemas.microsoft.com/office/drawing/2014/main" id="{F2283E35-743F-4D8C-83CE-DCE7DE8597A0}"/>
              </a:ext>
            </a:extLst>
          </p:cNvPr>
          <p:cNvSpPr txBox="1">
            <a:spLocks noChangeArrowheads="1"/>
          </p:cNvSpPr>
          <p:nvPr/>
        </p:nvSpPr>
        <p:spPr bwMode="auto">
          <a:xfrm>
            <a:off x="7162800" y="3581400"/>
            <a:ext cx="1600200" cy="701675"/>
          </a:xfrm>
          <a:prstGeom prst="rect">
            <a:avLst/>
          </a:prstGeom>
          <a:noFill/>
          <a:ln>
            <a:noFill/>
          </a:ln>
          <a:effectLst/>
          <a:extLst>
            <a:ext uri="{909E8E84-426E-40DD-AFC4-6F175D3DCCD1}">
              <a14:hiddenFill xmlns:a14="http://schemas.microsoft.com/office/drawing/2010/main">
                <a:solidFill>
                  <a:schemeClr val="accent1">
                    <a:alpha val="32001"/>
                  </a:schemeClr>
                </a:solidFill>
              </a14:hiddenFill>
            </a:ext>
            <a:ext uri="{91240B29-F687-4F45-9708-019B960494DF}">
              <a14:hiddenLine xmlns:a14="http://schemas.microsoft.com/office/drawing/2010/main" w="1016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2000" b="1">
                <a:effectLst>
                  <a:outerShdw blurRad="38100" dist="38100" dir="2700000" algn="tl">
                    <a:srgbClr val="C0C0C0"/>
                  </a:outerShdw>
                </a:effectLst>
              </a:rPr>
              <a:t>L'hépatite cytolytique</a:t>
            </a:r>
            <a:r>
              <a:rPr lang="fr-FR" altLang="en-US">
                <a:effectLst>
                  <a:outerShdw blurRad="38100" dist="38100" dir="2700000" algn="tl">
                    <a:srgbClr val="C0C0C0"/>
                  </a:outerShdw>
                </a:effectLst>
              </a:rPr>
              <a:t> </a:t>
            </a:r>
            <a:endParaRPr lang="en-US" altLang="en-US">
              <a:effectLst>
                <a:outerShdw blurRad="38100" dist="38100" dir="2700000" algn="tl">
                  <a:srgbClr val="C0C0C0"/>
                </a:outerShdw>
              </a:effectLst>
            </a:endParaRPr>
          </a:p>
        </p:txBody>
      </p:sp>
      <p:sp>
        <p:nvSpPr>
          <p:cNvPr id="58442" name="Text Box 74">
            <a:extLst>
              <a:ext uri="{FF2B5EF4-FFF2-40B4-BE49-F238E27FC236}">
                <a16:creationId xmlns:a16="http://schemas.microsoft.com/office/drawing/2014/main" id="{33668C13-4ADC-4EF9-B926-7514F6756CCF}"/>
              </a:ext>
            </a:extLst>
          </p:cNvPr>
          <p:cNvSpPr txBox="1">
            <a:spLocks noChangeArrowheads="1"/>
          </p:cNvSpPr>
          <p:nvPr/>
        </p:nvSpPr>
        <p:spPr bwMode="auto">
          <a:xfrm>
            <a:off x="7086600" y="5334000"/>
            <a:ext cx="1905000" cy="701675"/>
          </a:xfrm>
          <a:prstGeom prst="rect">
            <a:avLst/>
          </a:prstGeom>
          <a:noFill/>
          <a:ln>
            <a:noFill/>
          </a:ln>
          <a:effectLst/>
          <a:extLst>
            <a:ext uri="{909E8E84-426E-40DD-AFC4-6F175D3DCCD1}">
              <a14:hiddenFill xmlns:a14="http://schemas.microsoft.com/office/drawing/2010/main">
                <a:solidFill>
                  <a:schemeClr val="accent1">
                    <a:alpha val="32001"/>
                  </a:schemeClr>
                </a:solidFill>
              </a14:hiddenFill>
            </a:ext>
            <a:ext uri="{91240B29-F687-4F45-9708-019B960494DF}">
              <a14:hiddenLine xmlns:a14="http://schemas.microsoft.com/office/drawing/2010/main" w="1016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2000" b="1">
                <a:effectLst>
                  <a:outerShdw blurRad="38100" dist="38100" dir="2700000" algn="tl">
                    <a:srgbClr val="C0C0C0"/>
                  </a:outerShdw>
                </a:effectLst>
              </a:rPr>
              <a:t>L'hépatite cholestatique</a:t>
            </a:r>
            <a:r>
              <a:rPr lang="fr-FR" altLang="en-US">
                <a:effectLst>
                  <a:outerShdw blurRad="38100" dist="38100" dir="2700000" algn="tl">
                    <a:srgbClr val="C0C0C0"/>
                  </a:outerShdw>
                </a:effectLst>
              </a:rPr>
              <a:t> </a:t>
            </a:r>
            <a:endParaRPr lang="en-US" altLang="en-US">
              <a:effectLst>
                <a:outerShdw blurRad="38100" dist="38100" dir="2700000" algn="tl">
                  <a:srgbClr val="C0C0C0"/>
                </a:outerShdw>
              </a:effectLst>
            </a:endParaRPr>
          </a:p>
        </p:txBody>
      </p:sp>
      <p:sp>
        <p:nvSpPr>
          <p:cNvPr id="58444" name="Rectangle 76">
            <a:extLst>
              <a:ext uri="{FF2B5EF4-FFF2-40B4-BE49-F238E27FC236}">
                <a16:creationId xmlns:a16="http://schemas.microsoft.com/office/drawing/2014/main" id="{8B55E3F4-BDD2-4272-BD81-D141B818F703}"/>
              </a:ext>
            </a:extLst>
          </p:cNvPr>
          <p:cNvSpPr>
            <a:spLocks noChangeArrowheads="1"/>
          </p:cNvSpPr>
          <p:nvPr/>
        </p:nvSpPr>
        <p:spPr bwMode="auto">
          <a:xfrm>
            <a:off x="152400" y="2286000"/>
            <a:ext cx="5711825" cy="366713"/>
          </a:xfrm>
          <a:prstGeom prst="rect">
            <a:avLst/>
          </a:prstGeom>
          <a:noFill/>
          <a:ln>
            <a:noFill/>
          </a:ln>
          <a:effectLst/>
          <a:extLst>
            <a:ext uri="{909E8E84-426E-40DD-AFC4-6F175D3DCCD1}">
              <a14:hiddenFill xmlns:a14="http://schemas.microsoft.com/office/drawing/2010/main">
                <a:solidFill>
                  <a:schemeClr val="accent1">
                    <a:alpha val="32001"/>
                  </a:schemeClr>
                </a:solidFill>
              </a14:hiddenFill>
            </a:ext>
            <a:ext uri="{91240B29-F687-4F45-9708-019B960494DF}">
              <a14:hiddenLine xmlns:a14="http://schemas.microsoft.com/office/drawing/2010/main" w="1016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fr-FR" altLang="en-US" sz="1600" b="1">
                <a:effectLst/>
                <a:latin typeface="Comic Sans MS" panose="030F0702030302020204" pitchFamily="66" charset="0"/>
              </a:rPr>
              <a:t>Il existe 3 types d'hépatites médicamenteuses aiguës</a:t>
            </a:r>
            <a:r>
              <a:rPr lang="fr-FR" altLang="en-US" b="1">
                <a:effectLst/>
                <a:latin typeface="Comic Sans MS" panose="030F0702030302020204" pitchFamily="66" charset="0"/>
              </a:rPr>
              <a:t> </a:t>
            </a:r>
            <a:r>
              <a:rPr lang="fr-FR" altLang="en-US" sz="1600" b="1">
                <a:effectLst/>
                <a:latin typeface="Comic Sans MS" panose="030F0702030302020204" pitchFamily="66" charset="0"/>
              </a:rPr>
              <a:t>:</a:t>
            </a:r>
          </a:p>
        </p:txBody>
      </p:sp>
      <p:sp>
        <p:nvSpPr>
          <p:cNvPr id="58446" name="AutoShape 78">
            <a:extLst>
              <a:ext uri="{FF2B5EF4-FFF2-40B4-BE49-F238E27FC236}">
                <a16:creationId xmlns:a16="http://schemas.microsoft.com/office/drawing/2014/main" id="{747F376C-E4AC-4CEF-97B5-4A59BD09451C}"/>
              </a:ext>
            </a:extLst>
          </p:cNvPr>
          <p:cNvSpPr>
            <a:spLocks/>
          </p:cNvSpPr>
          <p:nvPr/>
        </p:nvSpPr>
        <p:spPr bwMode="auto">
          <a:xfrm>
            <a:off x="6096000" y="2133600"/>
            <a:ext cx="381000" cy="4267200"/>
          </a:xfrm>
          <a:prstGeom prst="leftBrace">
            <a:avLst>
              <a:gd name="adj1" fmla="val 93333"/>
              <a:gd name="adj2" fmla="val 50000"/>
            </a:avLst>
          </a:prstGeom>
          <a:noFill/>
          <a:ln w="101600">
            <a:solidFill>
              <a:schemeClr val="tx1"/>
            </a:solidFill>
            <a:round/>
            <a:headEnd/>
            <a:tailEnd/>
          </a:ln>
          <a:effectLst/>
          <a:extLst>
            <a:ext uri="{909E8E84-426E-40DD-AFC4-6F175D3DCCD1}">
              <a14:hiddenFill xmlns:a14="http://schemas.microsoft.com/office/drawing/2010/main">
                <a:solidFill>
                  <a:schemeClr val="accent1">
                    <a:alpha val="320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47" name="Text Box 79">
            <a:extLst>
              <a:ext uri="{FF2B5EF4-FFF2-40B4-BE49-F238E27FC236}">
                <a16:creationId xmlns:a16="http://schemas.microsoft.com/office/drawing/2014/main" id="{D5E2DBED-4225-4BAD-A131-AAE2C12F8BDE}"/>
              </a:ext>
            </a:extLst>
          </p:cNvPr>
          <p:cNvSpPr txBox="1">
            <a:spLocks noChangeArrowheads="1"/>
          </p:cNvSpPr>
          <p:nvPr/>
        </p:nvSpPr>
        <p:spPr bwMode="auto">
          <a:xfrm>
            <a:off x="609600" y="2895600"/>
            <a:ext cx="4648200" cy="1017588"/>
          </a:xfrm>
          <a:prstGeom prst="rect">
            <a:avLst/>
          </a:prstGeom>
          <a:noFill/>
          <a:ln w="101600">
            <a:solidFill>
              <a:schemeClr val="folHlink"/>
            </a:solidFill>
            <a:miter lim="800000"/>
            <a:headEnd/>
            <a:tailEnd/>
          </a:ln>
          <a:effectLst/>
          <a:extLst>
            <a:ext uri="{909E8E84-426E-40DD-AFC4-6F175D3DCCD1}">
              <a14:hiddenFill xmlns:a14="http://schemas.microsoft.com/office/drawing/2010/main">
                <a:solidFill>
                  <a:schemeClr val="accent1">
                    <a:alpha val="320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b="1" u="sng">
                <a:effectLst>
                  <a:outerShdw blurRad="38100" dist="38100" dir="2700000" algn="tl">
                    <a:srgbClr val="C0C0C0"/>
                  </a:outerShdw>
                </a:effectLst>
                <a:latin typeface="Comic Sans MS" panose="030F0702030302020204" pitchFamily="66" charset="0"/>
              </a:rPr>
              <a:t>L'hépatite cholestatique</a:t>
            </a:r>
            <a:r>
              <a:rPr lang="fr-FR" altLang="en-US">
                <a:effectLst>
                  <a:outerShdw blurRad="38100" dist="38100" dir="2700000" algn="tl">
                    <a:srgbClr val="C0C0C0"/>
                  </a:outerShdw>
                </a:effectLst>
                <a:latin typeface="Comic Sans MS" panose="030F0702030302020204" pitchFamily="66" charset="0"/>
              </a:rPr>
              <a:t>-inflammation du foie accompagnée d'un arrêt de la circulation de la bile</a:t>
            </a:r>
            <a:endParaRPr lang="en-US" altLang="en-US">
              <a:effectLst>
                <a:outerShdw blurRad="38100" dist="38100" dir="2700000" algn="tl">
                  <a:srgbClr val="C0C0C0"/>
                </a:outerShdw>
              </a:effectLst>
              <a:latin typeface="Comic Sans MS" panose="030F0702030302020204" pitchFamily="66" charset="0"/>
            </a:endParaRPr>
          </a:p>
        </p:txBody>
      </p:sp>
      <p:sp>
        <p:nvSpPr>
          <p:cNvPr id="58448" name="Text Box 80">
            <a:extLst>
              <a:ext uri="{FF2B5EF4-FFF2-40B4-BE49-F238E27FC236}">
                <a16:creationId xmlns:a16="http://schemas.microsoft.com/office/drawing/2014/main" id="{9D69FF0B-934D-48D4-B86C-065E759ABA91}"/>
              </a:ext>
            </a:extLst>
          </p:cNvPr>
          <p:cNvSpPr txBox="1">
            <a:spLocks noChangeArrowheads="1"/>
          </p:cNvSpPr>
          <p:nvPr/>
        </p:nvSpPr>
        <p:spPr bwMode="auto">
          <a:xfrm>
            <a:off x="609600" y="4267200"/>
            <a:ext cx="4648200" cy="742950"/>
          </a:xfrm>
          <a:prstGeom prst="rect">
            <a:avLst/>
          </a:prstGeom>
          <a:noFill/>
          <a:ln w="101600">
            <a:solidFill>
              <a:srgbClr val="333399"/>
            </a:solidFill>
            <a:miter lim="800000"/>
            <a:headEnd/>
            <a:tailEnd/>
          </a:ln>
          <a:effectLst/>
          <a:extLst>
            <a:ext uri="{909E8E84-426E-40DD-AFC4-6F175D3DCCD1}">
              <a14:hiddenFill xmlns:a14="http://schemas.microsoft.com/office/drawing/2010/main">
                <a:solidFill>
                  <a:schemeClr val="accent1">
                    <a:alpha val="320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b="1" u="sng">
                <a:effectLst>
                  <a:outerShdw blurRad="38100" dist="38100" dir="2700000" algn="tl">
                    <a:srgbClr val="C0C0C0"/>
                  </a:outerShdw>
                </a:effectLst>
                <a:latin typeface="Comic Sans MS" panose="030F0702030302020204" pitchFamily="66" charset="0"/>
              </a:rPr>
              <a:t>L'hépatite cytolytique</a:t>
            </a:r>
            <a:r>
              <a:rPr lang="fr-FR" altLang="en-US">
                <a:effectLst>
                  <a:outerShdw blurRad="38100" dist="38100" dir="2700000" algn="tl">
                    <a:srgbClr val="C0C0C0"/>
                  </a:outerShdw>
                </a:effectLst>
                <a:latin typeface="Comic Sans MS" panose="030F0702030302020204" pitchFamily="66" charset="0"/>
              </a:rPr>
              <a:t>-inflammation avec destruction des cellules du foie</a:t>
            </a:r>
            <a:r>
              <a:rPr lang="en-US" altLang="en-US">
                <a:effectLst>
                  <a:outerShdw blurRad="38100" dist="38100" dir="2700000" algn="tl">
                    <a:srgbClr val="C0C0C0"/>
                  </a:outerShdw>
                </a:effectLst>
                <a:latin typeface="Comic Sans MS" panose="030F0702030302020204" pitchFamily="66" charset="0"/>
              </a:rPr>
              <a:t> </a:t>
            </a:r>
          </a:p>
        </p:txBody>
      </p:sp>
      <p:sp>
        <p:nvSpPr>
          <p:cNvPr id="58449" name="Text Box 81">
            <a:extLst>
              <a:ext uri="{FF2B5EF4-FFF2-40B4-BE49-F238E27FC236}">
                <a16:creationId xmlns:a16="http://schemas.microsoft.com/office/drawing/2014/main" id="{70B607D3-EB25-4EDE-92A2-FBDC94059FCC}"/>
              </a:ext>
            </a:extLst>
          </p:cNvPr>
          <p:cNvSpPr txBox="1">
            <a:spLocks noChangeArrowheads="1"/>
          </p:cNvSpPr>
          <p:nvPr/>
        </p:nvSpPr>
        <p:spPr bwMode="auto">
          <a:xfrm>
            <a:off x="609600" y="5257800"/>
            <a:ext cx="5410200" cy="1155700"/>
          </a:xfrm>
          <a:prstGeom prst="rect">
            <a:avLst/>
          </a:prstGeom>
          <a:noFill/>
          <a:ln w="101600">
            <a:solidFill>
              <a:schemeClr val="hlink"/>
            </a:solidFill>
            <a:miter lim="800000"/>
            <a:headEnd/>
            <a:tailEnd/>
          </a:ln>
          <a:effectLst/>
          <a:extLst>
            <a:ext uri="{909E8E84-426E-40DD-AFC4-6F175D3DCCD1}">
              <a14:hiddenFill xmlns:a14="http://schemas.microsoft.com/office/drawing/2010/main">
                <a:solidFill>
                  <a:schemeClr val="accent1">
                    <a:alpha val="320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b="1" u="sng">
                <a:effectLst>
                  <a:outerShdw blurRad="38100" dist="38100" dir="2700000" algn="tl">
                    <a:srgbClr val="C0C0C0"/>
                  </a:outerShdw>
                </a:effectLst>
                <a:latin typeface="Comic Sans MS" panose="030F0702030302020204" pitchFamily="66" charset="0"/>
              </a:rPr>
              <a:t>Les hépatites mixtes</a:t>
            </a:r>
            <a:r>
              <a:rPr lang="en-US" altLang="en-US">
                <a:effectLst>
                  <a:outerShdw blurRad="38100" dist="38100" dir="2700000" algn="tl">
                    <a:srgbClr val="C0C0C0"/>
                  </a:outerShdw>
                </a:effectLst>
                <a:latin typeface="Comic Sans MS" panose="030F0702030302020204" pitchFamily="66" charset="0"/>
              </a:rPr>
              <a:t>-</a:t>
            </a:r>
            <a:r>
              <a:rPr lang="fr-FR" altLang="en-US">
                <a:effectLst>
                  <a:outerShdw blurRad="38100" dist="38100" dir="2700000" algn="tl">
                    <a:srgbClr val="C0C0C0"/>
                  </a:outerShdw>
                </a:effectLst>
                <a:latin typeface="Comic Sans MS" panose="030F0702030302020204" pitchFamily="66" charset="0"/>
              </a:rPr>
              <a:t>à la fois cytolytiques et cholestatiques, qui sont les plus courantes.</a:t>
            </a:r>
            <a:endParaRPr lang="en-US" altLang="en-US">
              <a:effectLst>
                <a:outerShdw blurRad="38100" dist="38100" dir="2700000" algn="tl">
                  <a:srgbClr val="C0C0C0"/>
                </a:outerShdw>
              </a:effectLst>
              <a:latin typeface="Comic Sans MS" panose="030F0702030302020204" pitchFamily="66" charset="0"/>
            </a:endParaRPr>
          </a:p>
          <a:p>
            <a:pPr>
              <a:spcBef>
                <a:spcPct val="50000"/>
              </a:spcBef>
            </a:pPr>
            <a:endParaRPr lang="en-US" altLang="en-US">
              <a:effectLst>
                <a:outerShdw blurRad="38100" dist="38100" dir="2700000" algn="tl">
                  <a:srgbClr val="C0C0C0"/>
                </a:outerShdw>
              </a:effectLst>
              <a:latin typeface="Comic Sans MS" panose="030F0702030302020204" pitchFamily="66"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58377"/>
                                        </p:tgtEl>
                                        <p:attrNameLst>
                                          <p:attrName>style.visibility</p:attrName>
                                        </p:attrNameLst>
                                      </p:cBhvr>
                                      <p:to>
                                        <p:strVal val="visible"/>
                                      </p:to>
                                    </p:set>
                                    <p:anim calcmode="lin" valueType="num">
                                      <p:cBhvr>
                                        <p:cTn id="7" dur="250" decel="50000" fill="hold">
                                          <p:stCondLst>
                                            <p:cond delay="0"/>
                                          </p:stCondLst>
                                        </p:cTn>
                                        <p:tgtEl>
                                          <p:spTgt spid="58377"/>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58377"/>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58377"/>
                                        </p:tgtEl>
                                        <p:attrNameLst>
                                          <p:attrName>ppt_w</p:attrName>
                                        </p:attrNameLst>
                                      </p:cBhvr>
                                      <p:tavLst>
                                        <p:tav tm="0">
                                          <p:val>
                                            <p:strVal val="#ppt_w*.05"/>
                                          </p:val>
                                        </p:tav>
                                        <p:tav tm="100000">
                                          <p:val>
                                            <p:strVal val="#ppt_w"/>
                                          </p:val>
                                        </p:tav>
                                      </p:tavLst>
                                    </p:anim>
                                    <p:anim calcmode="lin" valueType="num">
                                      <p:cBhvr>
                                        <p:cTn id="10" dur="500" fill="hold"/>
                                        <p:tgtEl>
                                          <p:spTgt spid="58377"/>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58377"/>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58377"/>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58377"/>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5837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nodeType="clickEffect">
                                  <p:stCondLst>
                                    <p:cond delay="0"/>
                                  </p:stCondLst>
                                  <p:childTnLst>
                                    <p:set>
                                      <p:cBhvr>
                                        <p:cTn id="18" dur="1" fill="hold">
                                          <p:stCondLst>
                                            <p:cond delay="0"/>
                                          </p:stCondLst>
                                        </p:cTn>
                                        <p:tgtEl>
                                          <p:spTgt spid="58376">
                                            <p:txEl>
                                              <p:pRg st="0" end="0"/>
                                            </p:txEl>
                                          </p:spTgt>
                                        </p:tgtEl>
                                        <p:attrNameLst>
                                          <p:attrName>style.visibility</p:attrName>
                                        </p:attrNameLst>
                                      </p:cBhvr>
                                      <p:to>
                                        <p:strVal val="visible"/>
                                      </p:to>
                                    </p:set>
                                    <p:anim calcmode="lin" valueType="num">
                                      <p:cBhvr>
                                        <p:cTn id="19" dur="500" decel="50000" fill="hold">
                                          <p:stCondLst>
                                            <p:cond delay="0"/>
                                          </p:stCondLst>
                                        </p:cTn>
                                        <p:tgtEl>
                                          <p:spTgt spid="58376">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8376">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8376">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58376">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8376">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8376">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8376">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8376">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nodeType="clickEffect">
                                  <p:stCondLst>
                                    <p:cond delay="0"/>
                                  </p:stCondLst>
                                  <p:iterate type="lt">
                                    <p:tmPct val="50000"/>
                                  </p:iterate>
                                  <p:childTnLst>
                                    <p:set>
                                      <p:cBhvr>
                                        <p:cTn id="30" dur="1" fill="hold">
                                          <p:stCondLst>
                                            <p:cond delay="0"/>
                                          </p:stCondLst>
                                        </p:cTn>
                                        <p:tgtEl>
                                          <p:spTgt spid="58444">
                                            <p:txEl>
                                              <p:pRg st="0" end="0"/>
                                            </p:txEl>
                                          </p:spTgt>
                                        </p:tgtEl>
                                        <p:attrNameLst>
                                          <p:attrName>style.visibility</p:attrName>
                                        </p:attrNameLst>
                                      </p:cBhvr>
                                      <p:to>
                                        <p:strVal val="visible"/>
                                      </p:to>
                                    </p:set>
                                    <p:anim calcmode="discrete" valueType="clr">
                                      <p:cBhvr override="childStyle">
                                        <p:cTn id="31" dur="80"/>
                                        <p:tgtEl>
                                          <p:spTgt spid="5844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58444">
                                            <p:txEl>
                                              <p:pRg st="0" end="0"/>
                                            </p:txEl>
                                          </p:spTgt>
                                        </p:tgtEl>
                                        <p:attrNameLst>
                                          <p:attrName>fillcolor</p:attrName>
                                        </p:attrNameLst>
                                      </p:cBhvr>
                                      <p:tavLst>
                                        <p:tav tm="0">
                                          <p:val>
                                            <p:clrVal>
                                              <a:schemeClr val="accent2"/>
                                            </p:clrVal>
                                          </p:val>
                                        </p:tav>
                                        <p:tav tm="50000">
                                          <p:val>
                                            <p:clrVal>
                                              <a:schemeClr val="hlink"/>
                                            </p:clrVal>
                                          </p:val>
                                        </p:tav>
                                      </p:tavLst>
                                    </p:anim>
                                    <p:set>
                                      <p:cBhvr>
                                        <p:cTn id="33" dur="80"/>
                                        <p:tgtEl>
                                          <p:spTgt spid="58444">
                                            <p:txEl>
                                              <p:pRg st="0" end="0"/>
                                            </p:txEl>
                                          </p:spTgt>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34"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 from="(-#ppt_w/2)" to="(#ppt_x)" calcmode="lin" valueType="num">
                                      <p:cBhvr>
                                        <p:cTn id="38" dur="300" fill="hold">
                                          <p:stCondLst>
                                            <p:cond delay="0"/>
                                          </p:stCondLst>
                                        </p:cTn>
                                        <p:tgtEl>
                                          <p:spTgt spid="2"/>
                                        </p:tgtEl>
                                        <p:attrNameLst>
                                          <p:attrName>ppt_x</p:attrName>
                                        </p:attrNameLst>
                                      </p:cBhvr>
                                    </p:anim>
                                    <p:anim from="0" to="-1.0" calcmode="lin" valueType="num">
                                      <p:cBhvr>
                                        <p:cTn id="39" dur="100" decel="50000" autoRev="1" fill="hold">
                                          <p:stCondLst>
                                            <p:cond delay="300"/>
                                          </p:stCondLst>
                                        </p:cTn>
                                        <p:tgtEl>
                                          <p:spTgt spid="2"/>
                                        </p:tgtEl>
                                        <p:attrNameLst>
                                          <p:attrName>xshear</p:attrName>
                                        </p:attrNameLst>
                                      </p:cBhvr>
                                    </p:anim>
                                    <p:animScale>
                                      <p:cBhvr>
                                        <p:cTn id="40" dur="100" decel="100000" autoRev="1" fill="hold">
                                          <p:stCondLst>
                                            <p:cond delay="300"/>
                                          </p:stCondLst>
                                        </p:cTn>
                                        <p:tgtEl>
                                          <p:spTgt spid="2"/>
                                        </p:tgtEl>
                                      </p:cBhvr>
                                      <p:from x="100000" y="100000"/>
                                      <p:to x="80000" y="100000"/>
                                    </p:animScale>
                                    <p:anim by="(#ppt_h/3+#ppt_w*0.1)" calcmode="lin" valueType="num">
                                      <p:cBhvr additive="sum">
                                        <p:cTn id="41" dur="100" decel="100000" autoRev="1" fill="hold">
                                          <p:stCondLst>
                                            <p:cond delay="300"/>
                                          </p:stCondLst>
                                        </p:cTn>
                                        <p:tgtEl>
                                          <p:spTgt spid="2"/>
                                        </p:tgtEl>
                                        <p:attrNameLst>
                                          <p:attrName>ppt_x</p:attrName>
                                        </p:attrNameLst>
                                      </p:cBhvr>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0" presetClass="entr" presetSubtype="0" fill="hold" nodeType="clickEffect">
                                  <p:stCondLst>
                                    <p:cond delay="0"/>
                                  </p:stCondLst>
                                  <p:childTnLst>
                                    <p:set>
                                      <p:cBhvr>
                                        <p:cTn id="45" dur="1" fill="hold">
                                          <p:stCondLst>
                                            <p:cond delay="0"/>
                                          </p:stCondLst>
                                        </p:cTn>
                                        <p:tgtEl>
                                          <p:spTgt spid="58440">
                                            <p:txEl>
                                              <p:pRg st="0" end="0"/>
                                            </p:txEl>
                                          </p:spTgt>
                                        </p:tgtEl>
                                        <p:attrNameLst>
                                          <p:attrName>style.visibility</p:attrName>
                                        </p:attrNameLst>
                                      </p:cBhvr>
                                      <p:to>
                                        <p:strVal val="visible"/>
                                      </p:to>
                                    </p:set>
                                    <p:animEffect transition="in" filter="wedge">
                                      <p:cBhvr>
                                        <p:cTn id="46" dur="500"/>
                                        <p:tgtEl>
                                          <p:spTgt spid="58440">
                                            <p:txEl>
                                              <p:pRg st="0" end="0"/>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0" presetClass="entr" presetSubtype="0" fill="hold" nodeType="clickEffect">
                                  <p:stCondLst>
                                    <p:cond delay="0"/>
                                  </p:stCondLst>
                                  <p:childTnLst>
                                    <p:set>
                                      <p:cBhvr>
                                        <p:cTn id="50" dur="1" fill="hold">
                                          <p:stCondLst>
                                            <p:cond delay="0"/>
                                          </p:stCondLst>
                                        </p:cTn>
                                        <p:tgtEl>
                                          <p:spTgt spid="58441">
                                            <p:txEl>
                                              <p:pRg st="0" end="0"/>
                                            </p:txEl>
                                          </p:spTgt>
                                        </p:tgtEl>
                                        <p:attrNameLst>
                                          <p:attrName>style.visibility</p:attrName>
                                        </p:attrNameLst>
                                      </p:cBhvr>
                                      <p:to>
                                        <p:strVal val="visible"/>
                                      </p:to>
                                    </p:set>
                                    <p:animEffect transition="in" filter="wedge">
                                      <p:cBhvr>
                                        <p:cTn id="51" dur="500"/>
                                        <p:tgtEl>
                                          <p:spTgt spid="58441">
                                            <p:txEl>
                                              <p:pRg st="0" end="0"/>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0" presetClass="entr" presetSubtype="0" fill="hold" nodeType="clickEffect">
                                  <p:stCondLst>
                                    <p:cond delay="0"/>
                                  </p:stCondLst>
                                  <p:childTnLst>
                                    <p:set>
                                      <p:cBhvr>
                                        <p:cTn id="55" dur="1" fill="hold">
                                          <p:stCondLst>
                                            <p:cond delay="0"/>
                                          </p:stCondLst>
                                        </p:cTn>
                                        <p:tgtEl>
                                          <p:spTgt spid="58442">
                                            <p:txEl>
                                              <p:pRg st="0" end="0"/>
                                            </p:txEl>
                                          </p:spTgt>
                                        </p:tgtEl>
                                        <p:attrNameLst>
                                          <p:attrName>style.visibility</p:attrName>
                                        </p:attrNameLst>
                                      </p:cBhvr>
                                      <p:to>
                                        <p:strVal val="visible"/>
                                      </p:to>
                                    </p:set>
                                    <p:animEffect transition="in" filter="wedge">
                                      <p:cBhvr>
                                        <p:cTn id="56" dur="500"/>
                                        <p:tgtEl>
                                          <p:spTgt spid="58442">
                                            <p:txEl>
                                              <p:pRg st="0" end="0"/>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9" presetClass="entr" presetSubtype="0" accel="100000" fill="hold" nodeType="clickEffect">
                                  <p:stCondLst>
                                    <p:cond delay="0"/>
                                  </p:stCondLst>
                                  <p:childTnLst>
                                    <p:set>
                                      <p:cBhvr>
                                        <p:cTn id="60" dur="1" fill="hold">
                                          <p:stCondLst>
                                            <p:cond delay="0"/>
                                          </p:stCondLst>
                                        </p:cTn>
                                        <p:tgtEl>
                                          <p:spTgt spid="58446"/>
                                        </p:tgtEl>
                                        <p:attrNameLst>
                                          <p:attrName>style.visibility</p:attrName>
                                        </p:attrNameLst>
                                      </p:cBhvr>
                                      <p:to>
                                        <p:strVal val="visible"/>
                                      </p:to>
                                    </p:set>
                                    <p:anim calcmode="lin" valueType="num">
                                      <p:cBhvr>
                                        <p:cTn id="61" dur="500" fill="hold"/>
                                        <p:tgtEl>
                                          <p:spTgt spid="58446"/>
                                        </p:tgtEl>
                                        <p:attrNameLst>
                                          <p:attrName>ppt_h</p:attrName>
                                        </p:attrNameLst>
                                      </p:cBhvr>
                                      <p:tavLst>
                                        <p:tav tm="0">
                                          <p:val>
                                            <p:strVal val="#ppt_h/20"/>
                                          </p:val>
                                        </p:tav>
                                        <p:tav tm="50000">
                                          <p:val>
                                            <p:strVal val="#ppt_h/20"/>
                                          </p:val>
                                        </p:tav>
                                        <p:tav tm="100000">
                                          <p:val>
                                            <p:strVal val="#ppt_h"/>
                                          </p:val>
                                        </p:tav>
                                      </p:tavLst>
                                    </p:anim>
                                    <p:anim calcmode="lin" valueType="num">
                                      <p:cBhvr>
                                        <p:cTn id="62" dur="500" fill="hold"/>
                                        <p:tgtEl>
                                          <p:spTgt spid="58446"/>
                                        </p:tgtEl>
                                        <p:attrNameLst>
                                          <p:attrName>ppt_w</p:attrName>
                                        </p:attrNameLst>
                                      </p:cBhvr>
                                      <p:tavLst>
                                        <p:tav tm="0">
                                          <p:val>
                                            <p:strVal val="#ppt_w+.3"/>
                                          </p:val>
                                        </p:tav>
                                        <p:tav tm="50000">
                                          <p:val>
                                            <p:strVal val="#ppt_w+.3"/>
                                          </p:val>
                                        </p:tav>
                                        <p:tav tm="100000">
                                          <p:val>
                                            <p:strVal val="#ppt_w"/>
                                          </p:val>
                                        </p:tav>
                                      </p:tavLst>
                                    </p:anim>
                                    <p:anim calcmode="lin" valueType="num">
                                      <p:cBhvr>
                                        <p:cTn id="63" dur="500" fill="hold"/>
                                        <p:tgtEl>
                                          <p:spTgt spid="58446"/>
                                        </p:tgtEl>
                                        <p:attrNameLst>
                                          <p:attrName>ppt_x</p:attrName>
                                        </p:attrNameLst>
                                      </p:cBhvr>
                                      <p:tavLst>
                                        <p:tav tm="0">
                                          <p:val>
                                            <p:strVal val="#ppt_x-.3"/>
                                          </p:val>
                                        </p:tav>
                                        <p:tav tm="50000">
                                          <p:val>
                                            <p:strVal val="#ppt_x"/>
                                          </p:val>
                                        </p:tav>
                                        <p:tav tm="100000">
                                          <p:val>
                                            <p:strVal val="#ppt_x"/>
                                          </p:val>
                                        </p:tav>
                                      </p:tavLst>
                                    </p:anim>
                                    <p:anim calcmode="lin" valueType="num">
                                      <p:cBhvr>
                                        <p:cTn id="64" dur="500" fill="hold"/>
                                        <p:tgtEl>
                                          <p:spTgt spid="58446"/>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31" presetClass="entr" presetSubtype="0" fill="hold" grpId="0" nodeType="clickEffect">
                                  <p:stCondLst>
                                    <p:cond delay="0"/>
                                  </p:stCondLst>
                                  <p:iterate type="lt">
                                    <p:tmPct val="5000"/>
                                  </p:iterate>
                                  <p:childTnLst>
                                    <p:set>
                                      <p:cBhvr>
                                        <p:cTn id="68" dur="1" fill="hold">
                                          <p:stCondLst>
                                            <p:cond delay="0"/>
                                          </p:stCondLst>
                                        </p:cTn>
                                        <p:tgtEl>
                                          <p:spTgt spid="58447"/>
                                        </p:tgtEl>
                                        <p:attrNameLst>
                                          <p:attrName>style.visibility</p:attrName>
                                        </p:attrNameLst>
                                      </p:cBhvr>
                                      <p:to>
                                        <p:strVal val="visible"/>
                                      </p:to>
                                    </p:set>
                                    <p:anim calcmode="lin" valueType="num">
                                      <p:cBhvr>
                                        <p:cTn id="69" dur="500" fill="hold"/>
                                        <p:tgtEl>
                                          <p:spTgt spid="58447"/>
                                        </p:tgtEl>
                                        <p:attrNameLst>
                                          <p:attrName>ppt_w</p:attrName>
                                        </p:attrNameLst>
                                      </p:cBhvr>
                                      <p:tavLst>
                                        <p:tav tm="0">
                                          <p:val>
                                            <p:fltVal val="0"/>
                                          </p:val>
                                        </p:tav>
                                        <p:tav tm="100000">
                                          <p:val>
                                            <p:strVal val="#ppt_w"/>
                                          </p:val>
                                        </p:tav>
                                      </p:tavLst>
                                    </p:anim>
                                    <p:anim calcmode="lin" valueType="num">
                                      <p:cBhvr>
                                        <p:cTn id="70" dur="500" fill="hold"/>
                                        <p:tgtEl>
                                          <p:spTgt spid="58447"/>
                                        </p:tgtEl>
                                        <p:attrNameLst>
                                          <p:attrName>ppt_h</p:attrName>
                                        </p:attrNameLst>
                                      </p:cBhvr>
                                      <p:tavLst>
                                        <p:tav tm="0">
                                          <p:val>
                                            <p:fltVal val="0"/>
                                          </p:val>
                                        </p:tav>
                                        <p:tav tm="100000">
                                          <p:val>
                                            <p:strVal val="#ppt_h"/>
                                          </p:val>
                                        </p:tav>
                                      </p:tavLst>
                                    </p:anim>
                                    <p:anim calcmode="lin" valueType="num">
                                      <p:cBhvr>
                                        <p:cTn id="71" dur="500" fill="hold"/>
                                        <p:tgtEl>
                                          <p:spTgt spid="58447"/>
                                        </p:tgtEl>
                                        <p:attrNameLst>
                                          <p:attrName>style.rotation</p:attrName>
                                        </p:attrNameLst>
                                      </p:cBhvr>
                                      <p:tavLst>
                                        <p:tav tm="0">
                                          <p:val>
                                            <p:fltVal val="90"/>
                                          </p:val>
                                        </p:tav>
                                        <p:tav tm="100000">
                                          <p:val>
                                            <p:fltVal val="0"/>
                                          </p:val>
                                        </p:tav>
                                      </p:tavLst>
                                    </p:anim>
                                    <p:animEffect transition="in" filter="fade">
                                      <p:cBhvr>
                                        <p:cTn id="72" dur="500"/>
                                        <p:tgtEl>
                                          <p:spTgt spid="5844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6" presetClass="entr" presetSubtype="0" fill="hold" grpId="0" nodeType="clickEffect">
                                  <p:stCondLst>
                                    <p:cond delay="0"/>
                                  </p:stCondLst>
                                  <p:iterate type="lt">
                                    <p:tmPct val="10000"/>
                                  </p:iterate>
                                  <p:childTnLst>
                                    <p:set>
                                      <p:cBhvr>
                                        <p:cTn id="76" dur="1" fill="hold">
                                          <p:stCondLst>
                                            <p:cond delay="0"/>
                                          </p:stCondLst>
                                        </p:cTn>
                                        <p:tgtEl>
                                          <p:spTgt spid="58448"/>
                                        </p:tgtEl>
                                        <p:attrNameLst>
                                          <p:attrName>style.visibility</p:attrName>
                                        </p:attrNameLst>
                                      </p:cBhvr>
                                      <p:to>
                                        <p:strVal val="visible"/>
                                      </p:to>
                                    </p:set>
                                    <p:anim by="(-#ppt_w*2)" calcmode="lin" valueType="num">
                                      <p:cBhvr rctx="PPT">
                                        <p:cTn id="77" dur="250" autoRev="1" fill="hold">
                                          <p:stCondLst>
                                            <p:cond delay="0"/>
                                          </p:stCondLst>
                                        </p:cTn>
                                        <p:tgtEl>
                                          <p:spTgt spid="58448"/>
                                        </p:tgtEl>
                                        <p:attrNameLst>
                                          <p:attrName>ppt_w</p:attrName>
                                        </p:attrNameLst>
                                      </p:cBhvr>
                                    </p:anim>
                                    <p:anim by="(#ppt_w*0.50)" calcmode="lin" valueType="num">
                                      <p:cBhvr>
                                        <p:cTn id="78" dur="250" decel="50000" autoRev="1" fill="hold">
                                          <p:stCondLst>
                                            <p:cond delay="0"/>
                                          </p:stCondLst>
                                        </p:cTn>
                                        <p:tgtEl>
                                          <p:spTgt spid="58448"/>
                                        </p:tgtEl>
                                        <p:attrNameLst>
                                          <p:attrName>ppt_x</p:attrName>
                                        </p:attrNameLst>
                                      </p:cBhvr>
                                    </p:anim>
                                    <p:anim from="(-#ppt_h/2)" to="(#ppt_y)" calcmode="lin" valueType="num">
                                      <p:cBhvr>
                                        <p:cTn id="79" dur="500" fill="hold">
                                          <p:stCondLst>
                                            <p:cond delay="0"/>
                                          </p:stCondLst>
                                        </p:cTn>
                                        <p:tgtEl>
                                          <p:spTgt spid="58448"/>
                                        </p:tgtEl>
                                        <p:attrNameLst>
                                          <p:attrName>ppt_y</p:attrName>
                                        </p:attrNameLst>
                                      </p:cBhvr>
                                    </p:anim>
                                    <p:animRot by="21600000">
                                      <p:cBhvr>
                                        <p:cTn id="80" dur="500" fill="hold">
                                          <p:stCondLst>
                                            <p:cond delay="0"/>
                                          </p:stCondLst>
                                        </p:cTn>
                                        <p:tgtEl>
                                          <p:spTgt spid="58448"/>
                                        </p:tgtEl>
                                        <p:attrNameLst>
                                          <p:attrName>r</p:attrName>
                                        </p:attrNameLst>
                                      </p:cBhvr>
                                    </p:animRot>
                                  </p:childTnLst>
                                </p:cTn>
                              </p:par>
                            </p:childTnLst>
                          </p:cTn>
                        </p:par>
                      </p:childTnLst>
                    </p:cTn>
                  </p:par>
                  <p:par>
                    <p:cTn id="81" fill="hold" nodeType="clickPar">
                      <p:stCondLst>
                        <p:cond delay="indefinite"/>
                      </p:stCondLst>
                      <p:childTnLst>
                        <p:par>
                          <p:cTn id="82" fill="hold" nodeType="withGroup">
                            <p:stCondLst>
                              <p:cond delay="0"/>
                            </p:stCondLst>
                            <p:childTnLst>
                              <p:par>
                                <p:cTn id="83" presetID="14" presetClass="entr" presetSubtype="10" fill="hold" grpId="0" nodeType="clickEffect">
                                  <p:stCondLst>
                                    <p:cond delay="0"/>
                                  </p:stCondLst>
                                  <p:childTnLst>
                                    <p:set>
                                      <p:cBhvr>
                                        <p:cTn id="84" dur="1" fill="hold">
                                          <p:stCondLst>
                                            <p:cond delay="0"/>
                                          </p:stCondLst>
                                        </p:cTn>
                                        <p:tgtEl>
                                          <p:spTgt spid="58449"/>
                                        </p:tgtEl>
                                        <p:attrNameLst>
                                          <p:attrName>style.visibility</p:attrName>
                                        </p:attrNameLst>
                                      </p:cBhvr>
                                      <p:to>
                                        <p:strVal val="visible"/>
                                      </p:to>
                                    </p:set>
                                    <p:animEffect transition="in" filter="randombar(horizontal)">
                                      <p:cBhvr>
                                        <p:cTn id="85" dur="500"/>
                                        <p:tgtEl>
                                          <p:spTgt spid="58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47" grpId="0" animBg="1"/>
      <p:bldP spid="58448" grpId="0" animBg="1"/>
      <p:bldP spid="5844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008080"/>
            </a:gs>
            <a:gs pos="100000">
              <a:schemeClr val="bg1"/>
            </a:gs>
          </a:gsLst>
          <a:lin ang="5400000" scaled="1"/>
        </a:gradFill>
        <a:effectLst/>
      </p:bgPr>
    </p:bg>
    <p:spTree>
      <p:nvGrpSpPr>
        <p:cNvPr id="1" name=""/>
        <p:cNvGrpSpPr/>
        <p:nvPr/>
      </p:nvGrpSpPr>
      <p:grpSpPr>
        <a:xfrm>
          <a:off x="0" y="0"/>
          <a:ext cx="0" cy="0"/>
          <a:chOff x="0" y="0"/>
          <a:chExt cx="0" cy="0"/>
        </a:xfrm>
      </p:grpSpPr>
      <p:sp>
        <p:nvSpPr>
          <p:cNvPr id="60420" name="Rectangle 4">
            <a:extLst>
              <a:ext uri="{FF2B5EF4-FFF2-40B4-BE49-F238E27FC236}">
                <a16:creationId xmlns:a16="http://schemas.microsoft.com/office/drawing/2014/main" id="{31D5E06F-9B4B-4931-8205-5967977DD0E5}"/>
              </a:ext>
            </a:extLst>
          </p:cNvPr>
          <p:cNvSpPr>
            <a:spLocks noChangeArrowheads="1"/>
          </p:cNvSpPr>
          <p:nvPr/>
        </p:nvSpPr>
        <p:spPr bwMode="auto">
          <a:xfrm>
            <a:off x="1447800" y="533400"/>
            <a:ext cx="7392988" cy="952500"/>
          </a:xfrm>
          <a:prstGeom prst="rect">
            <a:avLst/>
          </a:prstGeom>
          <a:noFill/>
          <a:ln>
            <a:noFill/>
          </a:ln>
          <a:effectLst/>
          <a:extLst>
            <a:ext uri="{909E8E84-426E-40DD-AFC4-6F175D3DCCD1}">
              <a14:hiddenFill xmlns:a14="http://schemas.microsoft.com/office/drawing/2010/main">
                <a:solidFill>
                  <a:schemeClr val="accent1">
                    <a:alpha val="32001"/>
                  </a:schemeClr>
                </a:solidFill>
              </a14:hiddenFill>
            </a:ext>
            <a:ext uri="{91240B29-F687-4F45-9708-019B960494DF}">
              <a14:hiddenLine xmlns:a14="http://schemas.microsoft.com/office/drawing/2010/main" w="1016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52352" rIns="0" bIns="38088" anchor="ctr">
            <a:spAutoFit/>
          </a:bodyPr>
          <a:lstStyle/>
          <a:p>
            <a:r>
              <a:rPr lang="fr-FR" altLang="en-US" sz="3200" b="1" i="1">
                <a:effectLst/>
              </a:rPr>
              <a:t>5.2 Paracétamol, attention au dosage !</a:t>
            </a:r>
            <a:endParaRPr lang="en-US" altLang="en-US" sz="3200" b="1" i="1">
              <a:effectLst/>
            </a:endParaRPr>
          </a:p>
          <a:p>
            <a:pPr eaLnBrk="0" hangingPunct="0"/>
            <a:endParaRPr lang="en-US" altLang="en-US">
              <a:effectLst/>
            </a:endParaRPr>
          </a:p>
        </p:txBody>
      </p:sp>
      <p:sp>
        <p:nvSpPr>
          <p:cNvPr id="60422" name="Rectangle 6">
            <a:extLst>
              <a:ext uri="{FF2B5EF4-FFF2-40B4-BE49-F238E27FC236}">
                <a16:creationId xmlns:a16="http://schemas.microsoft.com/office/drawing/2014/main" id="{EBCD65C4-CC14-4C85-9426-6DC441A1B702}"/>
              </a:ext>
            </a:extLst>
          </p:cNvPr>
          <p:cNvSpPr>
            <a:spLocks noChangeArrowheads="1"/>
          </p:cNvSpPr>
          <p:nvPr/>
        </p:nvSpPr>
        <p:spPr bwMode="auto">
          <a:xfrm>
            <a:off x="1295400" y="457200"/>
            <a:ext cx="3429000" cy="1143000"/>
          </a:xfrm>
          <a:prstGeom prst="rect">
            <a:avLst/>
          </a:prstGeom>
          <a:solidFill>
            <a:srgbClr val="FFFF00">
              <a:alpha val="32001"/>
            </a:srgbClr>
          </a:solidFill>
          <a:ln w="1016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3" name="Rectangle 7">
            <a:extLst>
              <a:ext uri="{FF2B5EF4-FFF2-40B4-BE49-F238E27FC236}">
                <a16:creationId xmlns:a16="http://schemas.microsoft.com/office/drawing/2014/main" id="{E3C90D27-0640-4786-A384-AA8DF71A0014}"/>
              </a:ext>
            </a:extLst>
          </p:cNvPr>
          <p:cNvSpPr>
            <a:spLocks noChangeArrowheads="1"/>
          </p:cNvSpPr>
          <p:nvPr/>
        </p:nvSpPr>
        <p:spPr bwMode="auto">
          <a:xfrm>
            <a:off x="4724400" y="609600"/>
            <a:ext cx="1828800" cy="838200"/>
          </a:xfrm>
          <a:prstGeom prst="rect">
            <a:avLst/>
          </a:prstGeom>
          <a:solidFill>
            <a:srgbClr val="FF9900">
              <a:alpha val="32001"/>
            </a:srgbClr>
          </a:solidFill>
          <a:ln w="1016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4" name="Rectangle 8">
            <a:extLst>
              <a:ext uri="{FF2B5EF4-FFF2-40B4-BE49-F238E27FC236}">
                <a16:creationId xmlns:a16="http://schemas.microsoft.com/office/drawing/2014/main" id="{C9042164-A8D4-4946-BA2A-AE2753CA26DA}"/>
              </a:ext>
            </a:extLst>
          </p:cNvPr>
          <p:cNvSpPr>
            <a:spLocks noChangeArrowheads="1"/>
          </p:cNvSpPr>
          <p:nvPr/>
        </p:nvSpPr>
        <p:spPr bwMode="auto">
          <a:xfrm>
            <a:off x="6553200" y="762000"/>
            <a:ext cx="2438400" cy="457200"/>
          </a:xfrm>
          <a:prstGeom prst="rect">
            <a:avLst/>
          </a:prstGeom>
          <a:solidFill>
            <a:srgbClr val="FF0000">
              <a:alpha val="32001"/>
            </a:srgbClr>
          </a:solidFill>
          <a:ln w="1016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5" name="Rectangle 9">
            <a:extLst>
              <a:ext uri="{FF2B5EF4-FFF2-40B4-BE49-F238E27FC236}">
                <a16:creationId xmlns:a16="http://schemas.microsoft.com/office/drawing/2014/main" id="{9989551A-00BB-400C-982F-E5B1989A0D49}"/>
              </a:ext>
            </a:extLst>
          </p:cNvPr>
          <p:cNvSpPr>
            <a:spLocks noChangeArrowheads="1"/>
          </p:cNvSpPr>
          <p:nvPr/>
        </p:nvSpPr>
        <p:spPr bwMode="auto">
          <a:xfrm>
            <a:off x="5562600" y="2743200"/>
            <a:ext cx="2971800" cy="3514725"/>
          </a:xfrm>
          <a:prstGeom prst="rect">
            <a:avLst/>
          </a:prstGeom>
          <a:noFill/>
          <a:ln>
            <a:noFill/>
          </a:ln>
          <a:effectLst/>
          <a:extLst>
            <a:ext uri="{909E8E84-426E-40DD-AFC4-6F175D3DCCD1}">
              <a14:hiddenFill xmlns:a14="http://schemas.microsoft.com/office/drawing/2010/main">
                <a:solidFill>
                  <a:schemeClr val="accent1">
                    <a:alpha val="32001"/>
                  </a:schemeClr>
                </a:solidFill>
              </a14:hiddenFill>
            </a:ext>
            <a:ext uri="{91240B29-F687-4F45-9708-019B960494DF}">
              <a14:hiddenLine xmlns:a14="http://schemas.microsoft.com/office/drawing/2010/main" w="1016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fr-FR" altLang="en-US" sz="1600" b="1">
                <a:effectLst/>
                <a:latin typeface="Comic Sans MS" panose="030F0702030302020204" pitchFamily="66" charset="0"/>
              </a:rPr>
              <a:t>Le paracétamol, par exemple, est un produit dont la toxicité est prévisible en fonction du dosage pris. Ainsi, il est recommandé de ne pas dépasser la dose thérapeutique de 3 grammes par jour. Sinon ce médicament peut être responsable d'une hépatite cytolytique généralement associée à une insuffisance rénale aiguë.</a:t>
            </a:r>
          </a:p>
        </p:txBody>
      </p:sp>
      <p:pic>
        <p:nvPicPr>
          <p:cNvPr id="60429" name="Picture 13">
            <a:extLst>
              <a:ext uri="{FF2B5EF4-FFF2-40B4-BE49-F238E27FC236}">
                <a16:creationId xmlns:a16="http://schemas.microsoft.com/office/drawing/2014/main" id="{31914BA3-5316-4CD0-AD12-F0F195EA52D1}"/>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57200" y="2819400"/>
            <a:ext cx="4038600" cy="3429000"/>
          </a:xfrm>
          <a:noFill/>
          <a:ln w="889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60429"/>
                                        </p:tgtEl>
                                        <p:attrNameLst>
                                          <p:attrName>style.visibility</p:attrName>
                                        </p:attrNameLst>
                                      </p:cBhvr>
                                      <p:to>
                                        <p:strVal val="visible"/>
                                      </p:to>
                                    </p:set>
                                    <p:anim calcmode="lin" valueType="num">
                                      <p:cBhvr additive="base">
                                        <p:cTn id="7" dur="1000" fill="hold"/>
                                        <p:tgtEl>
                                          <p:spTgt spid="60429"/>
                                        </p:tgtEl>
                                        <p:attrNameLst>
                                          <p:attrName>ppt_x</p:attrName>
                                        </p:attrNameLst>
                                      </p:cBhvr>
                                      <p:tavLst>
                                        <p:tav tm="0">
                                          <p:val>
                                            <p:strVal val="#ppt_x"/>
                                          </p:val>
                                        </p:tav>
                                        <p:tav tm="100000">
                                          <p:val>
                                            <p:strVal val="#ppt_x"/>
                                          </p:val>
                                        </p:tav>
                                      </p:tavLst>
                                    </p:anim>
                                    <p:anim calcmode="lin" valueType="num">
                                      <p:cBhvr additive="base">
                                        <p:cTn id="8" dur="1000" fill="hold"/>
                                        <p:tgtEl>
                                          <p:spTgt spid="6042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nodeType="clickEffect">
                                  <p:stCondLst>
                                    <p:cond delay="0"/>
                                  </p:stCondLst>
                                  <p:childTnLst>
                                    <p:set>
                                      <p:cBhvr>
                                        <p:cTn id="12" dur="1" fill="hold">
                                          <p:stCondLst>
                                            <p:cond delay="0"/>
                                          </p:stCondLst>
                                        </p:cTn>
                                        <p:tgtEl>
                                          <p:spTgt spid="60425">
                                            <p:txEl>
                                              <p:pRg st="0" end="0"/>
                                            </p:txEl>
                                          </p:spTgt>
                                        </p:tgtEl>
                                        <p:attrNameLst>
                                          <p:attrName>style.visibility</p:attrName>
                                        </p:attrNameLst>
                                      </p:cBhvr>
                                      <p:to>
                                        <p:strVal val="visible"/>
                                      </p:to>
                                    </p:set>
                                    <p:animEffect transition="in" filter="circle(in)">
                                      <p:cBhvr>
                                        <p:cTn id="13" dur="500"/>
                                        <p:tgtEl>
                                          <p:spTgt spid="604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99CC"/>
            </a:gs>
            <a:gs pos="100000">
              <a:schemeClr val="bg2"/>
            </a:gs>
          </a:gsLst>
          <a:path path="shape">
            <a:fillToRect l="50000" t="50000" r="50000" b="50000"/>
          </a:path>
        </a:gradFill>
        <a:effectLst/>
      </p:bgPr>
    </p:bg>
    <p:spTree>
      <p:nvGrpSpPr>
        <p:cNvPr id="1" name=""/>
        <p:cNvGrpSpPr/>
        <p:nvPr/>
      </p:nvGrpSpPr>
      <p:grpSpPr>
        <a:xfrm>
          <a:off x="0" y="0"/>
          <a:ext cx="0" cy="0"/>
          <a:chOff x="0" y="0"/>
          <a:chExt cx="0" cy="0"/>
        </a:xfrm>
      </p:grpSpPr>
      <p:sp>
        <p:nvSpPr>
          <p:cNvPr id="94212" name="Rectangle 4">
            <a:extLst>
              <a:ext uri="{FF2B5EF4-FFF2-40B4-BE49-F238E27FC236}">
                <a16:creationId xmlns:a16="http://schemas.microsoft.com/office/drawing/2014/main" id="{5EAFD08C-79E5-48F2-9710-872A266FB9C5}"/>
              </a:ext>
            </a:extLst>
          </p:cNvPr>
          <p:cNvSpPr>
            <a:spLocks noChangeArrowheads="1"/>
          </p:cNvSpPr>
          <p:nvPr/>
        </p:nvSpPr>
        <p:spPr bwMode="auto">
          <a:xfrm>
            <a:off x="1752600" y="381000"/>
            <a:ext cx="6605588" cy="641350"/>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alpha val="32001"/>
                  </a:schemeClr>
                </a:solidFill>
              </a14:hiddenFill>
            </a:ext>
            <a:ext uri="{91240B29-F687-4F45-9708-019B960494DF}">
              <a14:hiddenLine xmlns:a14="http://schemas.microsoft.com/office/drawing/2010/main" w="101600">
                <a:solidFill>
                  <a:schemeClr val="tx1"/>
                </a:solidFill>
                <a:miter lim="800000"/>
                <a:headEnd/>
                <a:tailEnd/>
              </a14:hiddenLine>
            </a:ext>
          </a:extLst>
        </p:spPr>
        <p:txBody>
          <a:bodyPr wrap="none" anchor="ctr">
            <a:spAutoFit/>
          </a:bodyPr>
          <a:lstStyle/>
          <a:p>
            <a:r>
              <a:rPr lang="fr-FR" altLang="en-US" sz="3600" b="1">
                <a:effectLst/>
                <a:latin typeface="Comic Sans MS" panose="030F0702030302020204" pitchFamily="66" charset="0"/>
              </a:rPr>
              <a:t>5.3 Réaction au paracétamol</a:t>
            </a:r>
            <a:r>
              <a:rPr lang="en-US" altLang="en-US">
                <a:effectLst>
                  <a:outerShdw blurRad="38100" dist="38100" dir="2700000" algn="tl">
                    <a:srgbClr val="FFFFFF"/>
                  </a:outerShdw>
                </a:effectLst>
              </a:rPr>
              <a:t> </a:t>
            </a:r>
          </a:p>
        </p:txBody>
      </p:sp>
      <p:pic>
        <p:nvPicPr>
          <p:cNvPr id="94213" name="Picture 5">
            <a:extLst>
              <a:ext uri="{FF2B5EF4-FFF2-40B4-BE49-F238E27FC236}">
                <a16:creationId xmlns:a16="http://schemas.microsoft.com/office/drawing/2014/main" id="{D92C9E68-2817-426B-94F7-5043DA472AB5}"/>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2743200"/>
            <a:ext cx="4286250" cy="4114800"/>
          </a:xfr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4215" name="Text Box 7">
            <a:extLst>
              <a:ext uri="{FF2B5EF4-FFF2-40B4-BE49-F238E27FC236}">
                <a16:creationId xmlns:a16="http://schemas.microsoft.com/office/drawing/2014/main" id="{354DFB79-5259-427E-BA8D-C421A639B6F8}"/>
              </a:ext>
            </a:extLst>
          </p:cNvPr>
          <p:cNvSpPr txBox="1">
            <a:spLocks noChangeArrowheads="1"/>
          </p:cNvSpPr>
          <p:nvPr/>
        </p:nvSpPr>
        <p:spPr bwMode="auto">
          <a:xfrm>
            <a:off x="304800" y="1219200"/>
            <a:ext cx="8534400" cy="1314450"/>
          </a:xfrm>
          <a:prstGeom prst="rect">
            <a:avLst/>
          </a:prstGeom>
          <a:noFill/>
          <a:ln>
            <a:noFill/>
          </a:ln>
          <a:effectLst/>
          <a:extLst>
            <a:ext uri="{909E8E84-426E-40DD-AFC4-6F175D3DCCD1}">
              <a14:hiddenFill xmlns:a14="http://schemas.microsoft.com/office/drawing/2010/main">
                <a:solidFill>
                  <a:schemeClr val="accent1">
                    <a:alpha val="32001"/>
                  </a:schemeClr>
                </a:solidFill>
              </a14:hiddenFill>
            </a:ext>
            <a:ext uri="{91240B29-F687-4F45-9708-019B960494DF}">
              <a14:hiddenLine xmlns:a14="http://schemas.microsoft.com/office/drawing/2010/main" w="1016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effectLst>
                  <a:outerShdw blurRad="38100" dist="38100" dir="2700000" algn="tl">
                    <a:srgbClr val="FFFFFF"/>
                  </a:outerShdw>
                </a:effectLst>
                <a:latin typeface="Comic Sans MS" panose="030F0702030302020204" pitchFamily="66" charset="0"/>
              </a:rPr>
              <a:t>La su</a:t>
            </a:r>
            <a:r>
              <a:rPr lang="en-US" altLang="en-US" sz="1600" b="1">
                <a:effectLst>
                  <a:outerShdw blurRad="38100" dist="38100" dir="2700000" algn="tl">
                    <a:srgbClr val="FFFFFF"/>
                  </a:outerShdw>
                </a:effectLst>
                <a:latin typeface="Comic Sans MS" panose="030F0702030302020204" pitchFamily="66" charset="0"/>
                <a:cs typeface="Arial" panose="020B0604020202020204" pitchFamily="34" charset="0"/>
              </a:rPr>
              <a:t>é</a:t>
            </a:r>
            <a:r>
              <a:rPr lang="en-US" altLang="en-US" sz="1600" b="1">
                <a:effectLst>
                  <a:outerShdw blurRad="38100" dist="38100" dir="2700000" algn="tl">
                    <a:srgbClr val="FFFFFF"/>
                  </a:outerShdw>
                </a:effectLst>
                <a:latin typeface="Comic Sans MS" panose="030F0702030302020204" pitchFamily="66" charset="0"/>
              </a:rPr>
              <a:t>doise Eva Anka Uhlin a eu </a:t>
            </a:r>
            <a:r>
              <a:rPr lang="fr-FR" altLang="en-US" sz="1600" b="1">
                <a:effectLst>
                  <a:outerShdw blurRad="38100" dist="38100" dir="2700000" algn="tl">
                    <a:srgbClr val="FFFFFF"/>
                  </a:outerShdw>
                </a:effectLst>
                <a:latin typeface="Comic Sans MS" panose="030F0702030302020204" pitchFamily="66" charset="0"/>
              </a:rPr>
              <a:t>une réaction allergique à la drogue du paracétamol, après quoi elle est restée méconnaissable. Cette allergie a consist</a:t>
            </a:r>
            <a:r>
              <a:rPr lang="en-US" altLang="en-US" sz="1600" b="1">
                <a:effectLst>
                  <a:outerShdw blurRad="38100" dist="38100" dir="2700000" algn="tl">
                    <a:srgbClr val="FFFFFF"/>
                  </a:outerShdw>
                </a:effectLst>
                <a:latin typeface="Comic Sans MS" panose="030F0702030302020204" pitchFamily="66" charset="0"/>
                <a:cs typeface="Arial" panose="020B0604020202020204" pitchFamily="34" charset="0"/>
              </a:rPr>
              <a:t>é en cloques, brûlures et croûte sur sa peau et sur sa visage. </a:t>
            </a:r>
            <a:r>
              <a:rPr lang="fr-FR" altLang="en-US" sz="1600" b="1">
                <a:effectLst>
                  <a:outerShdw blurRad="38100" dist="38100" dir="2700000" algn="tl">
                    <a:srgbClr val="FFFFFF"/>
                  </a:outerShdw>
                </a:effectLst>
                <a:latin typeface="Comic Sans MS" panose="030F0702030302020204" pitchFamily="66" charset="0"/>
              </a:rPr>
              <a:t>Après plusieurs années de soumission à divers traitements de visage, Eva s’est récupérée et elle n'y a pas le moindre signe de maladie précédente</a:t>
            </a:r>
            <a:r>
              <a:rPr lang="en-US" altLang="en-US" sz="1600" b="1">
                <a:effectLst>
                  <a:outerShdw blurRad="38100" dist="38100" dir="2700000" algn="tl">
                    <a:srgbClr val="FFFFFF"/>
                  </a:outerShdw>
                </a:effectLst>
                <a:latin typeface="Comic Sans MS" panose="030F0702030302020204" pitchFamily="66" charset="0"/>
              </a:rPr>
              <a:t>.</a:t>
            </a:r>
          </a:p>
        </p:txBody>
      </p:sp>
      <p:sp>
        <p:nvSpPr>
          <p:cNvPr id="94216" name="AutoShape 8">
            <a:extLst>
              <a:ext uri="{FF2B5EF4-FFF2-40B4-BE49-F238E27FC236}">
                <a16:creationId xmlns:a16="http://schemas.microsoft.com/office/drawing/2014/main" id="{7A1DC277-5048-4C76-9808-A983E46E807B}"/>
              </a:ext>
            </a:extLst>
          </p:cNvPr>
          <p:cNvSpPr>
            <a:spLocks noChangeArrowheads="1"/>
          </p:cNvSpPr>
          <p:nvPr/>
        </p:nvSpPr>
        <p:spPr bwMode="auto">
          <a:xfrm>
            <a:off x="4572000" y="2667000"/>
            <a:ext cx="2819400" cy="2133600"/>
          </a:xfrm>
          <a:prstGeom prst="wedgeRoundRectCallout">
            <a:avLst>
              <a:gd name="adj1" fmla="val -45269"/>
              <a:gd name="adj2" fmla="val 70014"/>
              <a:gd name="adj3" fmla="val 16667"/>
            </a:avLst>
          </a:prstGeom>
          <a:solidFill>
            <a:srgbClr val="969696">
              <a:alpha val="32001"/>
            </a:srgbClr>
          </a:solidFill>
          <a:ln w="1016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effectLst>
                <a:outerShdw blurRad="38100" dist="38100" dir="2700000" algn="tl">
                  <a:srgbClr val="FFFFFF"/>
                </a:outerShdw>
              </a:effectLst>
            </a:endParaRPr>
          </a:p>
        </p:txBody>
      </p:sp>
      <p:sp>
        <p:nvSpPr>
          <p:cNvPr id="94217" name="Text Box 9">
            <a:extLst>
              <a:ext uri="{FF2B5EF4-FFF2-40B4-BE49-F238E27FC236}">
                <a16:creationId xmlns:a16="http://schemas.microsoft.com/office/drawing/2014/main" id="{26468CA5-90E6-4640-8705-EE43C3F08050}"/>
              </a:ext>
            </a:extLst>
          </p:cNvPr>
          <p:cNvSpPr txBox="1">
            <a:spLocks noChangeArrowheads="1"/>
          </p:cNvSpPr>
          <p:nvPr/>
        </p:nvSpPr>
        <p:spPr bwMode="auto">
          <a:xfrm>
            <a:off x="4724400" y="2971800"/>
            <a:ext cx="2895600" cy="1311275"/>
          </a:xfrm>
          <a:prstGeom prst="rect">
            <a:avLst/>
          </a:prstGeom>
          <a:noFill/>
          <a:ln>
            <a:noFill/>
          </a:ln>
          <a:effectLst/>
          <a:extLst>
            <a:ext uri="{909E8E84-426E-40DD-AFC4-6F175D3DCCD1}">
              <a14:hiddenFill xmlns:a14="http://schemas.microsoft.com/office/drawing/2010/main">
                <a:solidFill>
                  <a:schemeClr val="accent1">
                    <a:alpha val="32001"/>
                  </a:schemeClr>
                </a:solidFill>
              </a14:hiddenFill>
            </a:ext>
            <a:ext uri="{91240B29-F687-4F45-9708-019B960494DF}">
              <a14:hiddenLine xmlns:a14="http://schemas.microsoft.com/office/drawing/2010/main" w="1016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2000">
                <a:effectLst/>
                <a:latin typeface="Comic Sans MS" panose="030F0702030302020204" pitchFamily="66" charset="0"/>
              </a:rPr>
              <a:t>« J'étais en état de choc. Je ne pouvais pas croire ce qui m'arrive »</a:t>
            </a:r>
            <a:r>
              <a:rPr lang="en-US" altLang="en-US" sz="2000">
                <a:effectLst/>
                <a:latin typeface="Comic Sans MS" panose="030F0702030302020204" pitchFamily="66" charset="0"/>
              </a:rPr>
              <a:t>.</a:t>
            </a:r>
          </a:p>
        </p:txBody>
      </p:sp>
      <p:sp>
        <p:nvSpPr>
          <p:cNvPr id="94218" name="Text Box 10">
            <a:extLst>
              <a:ext uri="{FF2B5EF4-FFF2-40B4-BE49-F238E27FC236}">
                <a16:creationId xmlns:a16="http://schemas.microsoft.com/office/drawing/2014/main" id="{8A500140-DA1D-48E2-A481-153D5ED5EA40}"/>
              </a:ext>
            </a:extLst>
          </p:cNvPr>
          <p:cNvSpPr txBox="1">
            <a:spLocks noChangeArrowheads="1"/>
          </p:cNvSpPr>
          <p:nvPr/>
        </p:nvSpPr>
        <p:spPr bwMode="auto">
          <a:xfrm>
            <a:off x="4724400" y="5392738"/>
            <a:ext cx="4419600" cy="1314450"/>
          </a:xfrm>
          <a:prstGeom prst="rect">
            <a:avLst/>
          </a:prstGeom>
          <a:noFill/>
          <a:ln>
            <a:noFill/>
          </a:ln>
          <a:effectLst/>
          <a:extLst>
            <a:ext uri="{909E8E84-426E-40DD-AFC4-6F175D3DCCD1}">
              <a14:hiddenFill xmlns:a14="http://schemas.microsoft.com/office/drawing/2010/main">
                <a:solidFill>
                  <a:schemeClr val="accent1">
                    <a:alpha val="32001"/>
                  </a:schemeClr>
                </a:solidFill>
              </a14:hiddenFill>
            </a:ext>
            <a:ext uri="{91240B29-F687-4F45-9708-019B960494DF}">
              <a14:hiddenLine xmlns:a14="http://schemas.microsoft.com/office/drawing/2010/main" w="1016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1600" b="1">
                <a:effectLst>
                  <a:outerShdw blurRad="38100" dist="38100" dir="2700000" algn="tl">
                    <a:srgbClr val="FFFFFF"/>
                  </a:outerShdw>
                </a:effectLst>
                <a:latin typeface="Comic Sans MS" panose="030F0702030302020204" pitchFamily="66" charset="0"/>
              </a:rPr>
              <a:t>« Cette maladie est rare et survient chez environ un million. Une telle réaction se produit en raison d'une combinaison de paracétamol et les infections virales »</a:t>
            </a:r>
            <a:r>
              <a:rPr lang="en-US" altLang="en-US" sz="1600" b="1">
                <a:effectLst>
                  <a:outerShdw blurRad="38100" dist="38100" dir="2700000" algn="tl">
                    <a:srgbClr val="FFFFFF"/>
                  </a:outerShdw>
                </a:effectLst>
                <a:latin typeface="Comic Sans MS" panose="030F0702030302020204" pitchFamily="66" charset="0"/>
              </a:rPr>
              <a:t>, </a:t>
            </a:r>
            <a:r>
              <a:rPr lang="fr-FR" altLang="en-US" sz="1600" b="1">
                <a:effectLst>
                  <a:outerShdw blurRad="38100" dist="38100" dir="2700000" algn="tl">
                    <a:srgbClr val="FFFFFF"/>
                  </a:outerShdw>
                </a:effectLst>
                <a:latin typeface="Comic Sans MS" panose="030F0702030302020204" pitchFamily="66" charset="0"/>
              </a:rPr>
              <a:t>a déclaré son médecin.</a:t>
            </a:r>
            <a:r>
              <a:rPr lang="en-US" altLang="en-US" sz="1600" b="1">
                <a:effectLst>
                  <a:outerShdw blurRad="38100" dist="38100" dir="2700000" algn="tl">
                    <a:srgbClr val="FFFFFF"/>
                  </a:outerShdw>
                </a:effectLst>
                <a:latin typeface="Comic Sans MS" panose="030F0702030302020204" pitchFamily="66"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212"/>
                                        </p:tgtEl>
                                        <p:attrNameLst>
                                          <p:attrName>style.visibility</p:attrName>
                                        </p:attrNameLst>
                                      </p:cBhvr>
                                      <p:to>
                                        <p:strVal val="visible"/>
                                      </p:to>
                                    </p:set>
                                    <p:animEffect transition="in" filter="fade">
                                      <p:cBhvr>
                                        <p:cTn id="7" dur="1000"/>
                                        <p:tgtEl>
                                          <p:spTgt spid="942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4215">
                                            <p:txEl>
                                              <p:pRg st="0" end="0"/>
                                            </p:txEl>
                                          </p:spTgt>
                                        </p:tgtEl>
                                        <p:attrNameLst>
                                          <p:attrName>style.visibility</p:attrName>
                                        </p:attrNameLst>
                                      </p:cBhvr>
                                      <p:to>
                                        <p:strVal val="visible"/>
                                      </p:to>
                                    </p:set>
                                    <p:animEffect transition="in" filter="dissolve">
                                      <p:cBhvr>
                                        <p:cTn id="12" dur="500"/>
                                        <p:tgtEl>
                                          <p:spTgt spid="942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94213"/>
                                        </p:tgtEl>
                                        <p:attrNameLst>
                                          <p:attrName>style.visibility</p:attrName>
                                        </p:attrNameLst>
                                      </p:cBhvr>
                                      <p:to>
                                        <p:strVal val="visible"/>
                                      </p:to>
                                    </p:set>
                                    <p:animEffect transition="in" filter="diamond(in)">
                                      <p:cBhvr>
                                        <p:cTn id="17" dur="500"/>
                                        <p:tgtEl>
                                          <p:spTgt spid="942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94216"/>
                                        </p:tgtEl>
                                        <p:attrNameLst>
                                          <p:attrName>style.visibility</p:attrName>
                                        </p:attrNameLst>
                                      </p:cBhvr>
                                      <p:to>
                                        <p:strVal val="visible"/>
                                      </p:to>
                                    </p:set>
                                    <p:animEffect transition="in" filter="plus(in)">
                                      <p:cBhvr>
                                        <p:cTn id="22" dur="500"/>
                                        <p:tgtEl>
                                          <p:spTgt spid="942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94217">
                                            <p:txEl>
                                              <p:pRg st="0" end="0"/>
                                            </p:txEl>
                                          </p:spTgt>
                                        </p:tgtEl>
                                        <p:attrNameLst>
                                          <p:attrName>style.visibility</p:attrName>
                                        </p:attrNameLst>
                                      </p:cBhvr>
                                      <p:to>
                                        <p:strVal val="visible"/>
                                      </p:to>
                                    </p:set>
                                    <p:anim calcmode="lin" valueType="num">
                                      <p:cBhvr additive="base">
                                        <p:cTn id="27" dur="500" fill="hold"/>
                                        <p:tgtEl>
                                          <p:spTgt spid="94217">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42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nodeType="clickEffect">
                                  <p:stCondLst>
                                    <p:cond delay="0"/>
                                  </p:stCondLst>
                                  <p:childTnLst>
                                    <p:set>
                                      <p:cBhvr>
                                        <p:cTn id="32" dur="1" fill="hold">
                                          <p:stCondLst>
                                            <p:cond delay="0"/>
                                          </p:stCondLst>
                                        </p:cTn>
                                        <p:tgtEl>
                                          <p:spTgt spid="94218">
                                            <p:txEl>
                                              <p:pRg st="0" end="0"/>
                                            </p:txEl>
                                          </p:spTgt>
                                        </p:tgtEl>
                                        <p:attrNameLst>
                                          <p:attrName>style.visibility</p:attrName>
                                        </p:attrNameLst>
                                      </p:cBhvr>
                                      <p:to>
                                        <p:strVal val="visible"/>
                                      </p:to>
                                    </p:set>
                                    <p:anim calcmode="lin" valueType="num">
                                      <p:cBhvr>
                                        <p:cTn id="33" dur="500" fill="hold"/>
                                        <p:tgtEl>
                                          <p:spTgt spid="94218">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94218">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942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p:bldP spid="942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00"/>
            </a:gs>
            <a:gs pos="100000">
              <a:srgbClr val="FF3399"/>
            </a:gs>
          </a:gsLst>
          <a:path path="rect">
            <a:fillToRect r="100000" b="100000"/>
          </a:path>
        </a:gradFill>
        <a:effectLst/>
      </p:bgPr>
    </p:bg>
    <p:spTree>
      <p:nvGrpSpPr>
        <p:cNvPr id="1" name=""/>
        <p:cNvGrpSpPr/>
        <p:nvPr/>
      </p:nvGrpSpPr>
      <p:grpSpPr>
        <a:xfrm>
          <a:off x="0" y="0"/>
          <a:ext cx="0" cy="0"/>
          <a:chOff x="0" y="0"/>
          <a:chExt cx="0" cy="0"/>
        </a:xfrm>
      </p:grpSpPr>
      <p:sp>
        <p:nvSpPr>
          <p:cNvPr id="121860" name="WordArt 4">
            <a:extLst>
              <a:ext uri="{FF2B5EF4-FFF2-40B4-BE49-F238E27FC236}">
                <a16:creationId xmlns:a16="http://schemas.microsoft.com/office/drawing/2014/main" id="{6E39C106-8471-41B2-B6B1-FE18CF2F7CAC}"/>
              </a:ext>
            </a:extLst>
          </p:cNvPr>
          <p:cNvSpPr>
            <a:spLocks noChangeArrowheads="1" noChangeShapeType="1" noTextEdit="1"/>
          </p:cNvSpPr>
          <p:nvPr/>
        </p:nvSpPr>
        <p:spPr bwMode="auto">
          <a:xfrm>
            <a:off x="381000" y="304800"/>
            <a:ext cx="3076575" cy="1219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336699"/>
                </a:solidFill>
                <a:effectLst>
                  <a:outerShdw dist="45791" dir="2021404" algn="ctr" rotWithShape="0">
                    <a:srgbClr val="B2B2B2">
                      <a:alpha val="80000"/>
                    </a:srgbClr>
                  </a:outerShdw>
                </a:effectLst>
                <a:latin typeface="Comic Sans MS" panose="030F0702030302020204" pitchFamily="66" charset="0"/>
              </a:rPr>
              <a:t>Chapitre VI:</a:t>
            </a:r>
          </a:p>
        </p:txBody>
      </p:sp>
      <p:sp>
        <p:nvSpPr>
          <p:cNvPr id="121861" name="Text Box 5">
            <a:extLst>
              <a:ext uri="{FF2B5EF4-FFF2-40B4-BE49-F238E27FC236}">
                <a16:creationId xmlns:a16="http://schemas.microsoft.com/office/drawing/2014/main" id="{4836AE30-7547-4532-8D83-80D97C6A439A}"/>
              </a:ext>
            </a:extLst>
          </p:cNvPr>
          <p:cNvSpPr txBox="1">
            <a:spLocks noChangeArrowheads="1"/>
          </p:cNvSpPr>
          <p:nvPr/>
        </p:nvSpPr>
        <p:spPr bwMode="auto">
          <a:xfrm>
            <a:off x="3733800" y="609600"/>
            <a:ext cx="6858000" cy="519113"/>
          </a:xfrm>
          <a:prstGeom prst="rect">
            <a:avLst/>
          </a:prstGeom>
          <a:noFill/>
          <a:ln>
            <a:noFill/>
          </a:ln>
          <a:effectLst/>
          <a:extLst>
            <a:ext uri="{909E8E84-426E-40DD-AFC4-6F175D3DCCD1}">
              <a14:hiddenFill xmlns:a14="http://schemas.microsoft.com/office/drawing/2010/main">
                <a:solidFill>
                  <a:schemeClr val="accent1">
                    <a:alpha val="32001"/>
                  </a:schemeClr>
                </a:solidFill>
              </a14:hiddenFill>
            </a:ext>
            <a:ext uri="{91240B29-F687-4F45-9708-019B960494DF}">
              <a14:hiddenLine xmlns:a14="http://schemas.microsoft.com/office/drawing/2010/main" w="1016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effectLst>
                  <a:outerShdw blurRad="38100" dist="38100" dir="2700000" algn="tl">
                    <a:srgbClr val="FFFFFF"/>
                  </a:outerShdw>
                </a:effectLst>
                <a:latin typeface="Comic Sans MS" panose="030F0702030302020204" pitchFamily="66" charset="0"/>
              </a:rPr>
              <a:t>Le flot des faux m</a:t>
            </a:r>
            <a:r>
              <a:rPr lang="en-US" altLang="en-US" sz="2800" b="1">
                <a:effectLst>
                  <a:outerShdw blurRad="38100" dist="38100" dir="2700000" algn="tl">
                    <a:srgbClr val="FFFFFF"/>
                  </a:outerShdw>
                </a:effectLst>
                <a:latin typeface="Comic Sans MS" panose="030F0702030302020204" pitchFamily="66" charset="0"/>
                <a:cs typeface="Arial" panose="020B0604020202020204" pitchFamily="34" charset="0"/>
              </a:rPr>
              <a:t>édicaments</a:t>
            </a:r>
          </a:p>
        </p:txBody>
      </p:sp>
      <p:sp>
        <p:nvSpPr>
          <p:cNvPr id="121862" name="Text Box 6">
            <a:extLst>
              <a:ext uri="{FF2B5EF4-FFF2-40B4-BE49-F238E27FC236}">
                <a16:creationId xmlns:a16="http://schemas.microsoft.com/office/drawing/2014/main" id="{00CAECF2-A0E1-462F-997D-04A4E1553D49}"/>
              </a:ext>
            </a:extLst>
          </p:cNvPr>
          <p:cNvSpPr txBox="1">
            <a:spLocks noChangeArrowheads="1"/>
          </p:cNvSpPr>
          <p:nvPr/>
        </p:nvSpPr>
        <p:spPr bwMode="auto">
          <a:xfrm>
            <a:off x="457200" y="1828800"/>
            <a:ext cx="8153400" cy="1803400"/>
          </a:xfrm>
          <a:prstGeom prst="rect">
            <a:avLst/>
          </a:prstGeom>
          <a:noFill/>
          <a:ln>
            <a:noFill/>
          </a:ln>
          <a:effectLst/>
          <a:extLst>
            <a:ext uri="{909E8E84-426E-40DD-AFC4-6F175D3DCCD1}">
              <a14:hiddenFill xmlns:a14="http://schemas.microsoft.com/office/drawing/2010/main">
                <a:solidFill>
                  <a:schemeClr val="accent1">
                    <a:alpha val="32001"/>
                  </a:schemeClr>
                </a:solidFill>
              </a14:hiddenFill>
            </a:ext>
            <a:ext uri="{91240B29-F687-4F45-9708-019B960494DF}">
              <a14:hiddenLine xmlns:a14="http://schemas.microsoft.com/office/drawing/2010/main" w="1016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en-US" sz="1600">
                <a:effectLst>
                  <a:outerShdw blurRad="38100" dist="38100" dir="2700000" algn="tl">
                    <a:srgbClr val="FFFFFF"/>
                  </a:outerShdw>
                </a:effectLst>
                <a:latin typeface="Comic Sans MS" panose="030F0702030302020204" pitchFamily="66" charset="0"/>
              </a:rPr>
              <a:t>   Quelle est l'ampleur du marché des médicaments contrefaits ? Parce que ces produits utilisent des circuits de distribution clandestins, il est bien difficile de répondre à cette question. Mais une vaste enquête européenne permet de mieux appréhender ce fléau et ses dangers.</a:t>
            </a:r>
          </a:p>
          <a:p>
            <a:r>
              <a:rPr lang="fr-FR" altLang="en-US" sz="1600">
                <a:effectLst>
                  <a:outerShdw blurRad="38100" dist="38100" dir="2700000" algn="tl">
                    <a:srgbClr val="FFFFFF"/>
                  </a:outerShdw>
                </a:effectLst>
                <a:latin typeface="Comic Sans MS" panose="030F0702030302020204" pitchFamily="66" charset="0"/>
              </a:rPr>
              <a:t>   Une nouvelle enquête conduite dans 14 pays européens permet de mieux évaluer les risques liés à l'augmentation des médicaments contrefaits. Ce marché illégal est estimé à plus de 10,5 milliards par en Europe et à 1 milliard rien qu'en France.</a:t>
            </a:r>
            <a:endParaRPr lang="en-US" altLang="en-US" sz="1600">
              <a:effectLst>
                <a:outerShdw blurRad="38100" dist="38100" dir="2700000" algn="tl">
                  <a:srgbClr val="FFFFFF"/>
                </a:outerShdw>
              </a:effectLst>
              <a:latin typeface="Comic Sans MS" panose="030F0702030302020204" pitchFamily="66" charset="0"/>
            </a:endParaRPr>
          </a:p>
        </p:txBody>
      </p:sp>
      <p:pic>
        <p:nvPicPr>
          <p:cNvPr id="121863" name="Picture 7">
            <a:extLst>
              <a:ext uri="{FF2B5EF4-FFF2-40B4-BE49-F238E27FC236}">
                <a16:creationId xmlns:a16="http://schemas.microsoft.com/office/drawing/2014/main" id="{01022434-0504-46ED-9A59-68870E030B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757613"/>
            <a:ext cx="4664075" cy="3100387"/>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21860"/>
                                        </p:tgtEl>
                                        <p:attrNameLst>
                                          <p:attrName>style.visibility</p:attrName>
                                        </p:attrNameLst>
                                      </p:cBhvr>
                                      <p:to>
                                        <p:strVal val="visible"/>
                                      </p:to>
                                    </p:set>
                                    <p:anim calcmode="lin" valueType="num">
                                      <p:cBhvr>
                                        <p:cTn id="7" dur="500" fill="hold"/>
                                        <p:tgtEl>
                                          <p:spTgt spid="121860"/>
                                        </p:tgtEl>
                                        <p:attrNameLst>
                                          <p:attrName>ppt_w</p:attrName>
                                        </p:attrNameLst>
                                      </p:cBhvr>
                                      <p:tavLst>
                                        <p:tav tm="0">
                                          <p:val>
                                            <p:fltVal val="0"/>
                                          </p:val>
                                        </p:tav>
                                        <p:tav tm="100000">
                                          <p:val>
                                            <p:strVal val="#ppt_w"/>
                                          </p:val>
                                        </p:tav>
                                      </p:tavLst>
                                    </p:anim>
                                    <p:anim calcmode="lin" valueType="num">
                                      <p:cBhvr>
                                        <p:cTn id="8" dur="500" fill="hold"/>
                                        <p:tgtEl>
                                          <p:spTgt spid="121860"/>
                                        </p:tgtEl>
                                        <p:attrNameLst>
                                          <p:attrName>ppt_h</p:attrName>
                                        </p:attrNameLst>
                                      </p:cBhvr>
                                      <p:tavLst>
                                        <p:tav tm="0">
                                          <p:val>
                                            <p:fltVal val="0"/>
                                          </p:val>
                                        </p:tav>
                                        <p:tav tm="100000">
                                          <p:val>
                                            <p:strVal val="#ppt_h"/>
                                          </p:val>
                                        </p:tav>
                                      </p:tavLst>
                                    </p:anim>
                                    <p:anim calcmode="lin" valueType="num">
                                      <p:cBhvr>
                                        <p:cTn id="9" dur="500" fill="hold"/>
                                        <p:tgtEl>
                                          <p:spTgt spid="121860"/>
                                        </p:tgtEl>
                                        <p:attrNameLst>
                                          <p:attrName>style.rotation</p:attrName>
                                        </p:attrNameLst>
                                      </p:cBhvr>
                                      <p:tavLst>
                                        <p:tav tm="0">
                                          <p:val>
                                            <p:fltVal val="360"/>
                                          </p:val>
                                        </p:tav>
                                        <p:tav tm="100000">
                                          <p:val>
                                            <p:fltVal val="0"/>
                                          </p:val>
                                        </p:tav>
                                      </p:tavLst>
                                    </p:anim>
                                    <p:animEffect transition="in" filter="fade">
                                      <p:cBhvr>
                                        <p:cTn id="10" dur="500"/>
                                        <p:tgtEl>
                                          <p:spTgt spid="12186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121861"/>
                                        </p:tgtEl>
                                        <p:attrNameLst>
                                          <p:attrName>style.visibility</p:attrName>
                                        </p:attrNameLst>
                                      </p:cBhvr>
                                      <p:to>
                                        <p:strVal val="visible"/>
                                      </p:to>
                                    </p:set>
                                    <p:animEffect transition="in" filter="fade">
                                      <p:cBhvr>
                                        <p:cTn id="15" dur="192" decel="100000"/>
                                        <p:tgtEl>
                                          <p:spTgt spid="121861"/>
                                        </p:tgtEl>
                                      </p:cBhvr>
                                    </p:animEffect>
                                    <p:animScale>
                                      <p:cBhvr>
                                        <p:cTn id="16" dur="192" decel="100000"/>
                                        <p:tgtEl>
                                          <p:spTgt spid="121861"/>
                                        </p:tgtEl>
                                      </p:cBhvr>
                                      <p:from x="10000" y="10000"/>
                                      <p:to x="200000" y="450000"/>
                                    </p:animScale>
                                    <p:animScale>
                                      <p:cBhvr>
                                        <p:cTn id="17" dur="308" accel="100000" fill="hold">
                                          <p:stCondLst>
                                            <p:cond delay="192"/>
                                          </p:stCondLst>
                                        </p:cTn>
                                        <p:tgtEl>
                                          <p:spTgt spid="121861"/>
                                        </p:tgtEl>
                                      </p:cBhvr>
                                      <p:from x="200000" y="450000"/>
                                      <p:to x="100000" y="100000"/>
                                    </p:animScale>
                                    <p:set>
                                      <p:cBhvr>
                                        <p:cTn id="18" dur="192" fill="hold"/>
                                        <p:tgtEl>
                                          <p:spTgt spid="121861"/>
                                        </p:tgtEl>
                                        <p:attrNameLst>
                                          <p:attrName>ppt_x</p:attrName>
                                        </p:attrNameLst>
                                      </p:cBhvr>
                                      <p:to>
                                        <p:strVal val="(0.5)"/>
                                      </p:to>
                                    </p:set>
                                    <p:anim from="(0.5)" to="(#ppt_x)" calcmode="lin" valueType="num">
                                      <p:cBhvr>
                                        <p:cTn id="19" dur="308" accel="100000" fill="hold">
                                          <p:stCondLst>
                                            <p:cond delay="192"/>
                                          </p:stCondLst>
                                        </p:cTn>
                                        <p:tgtEl>
                                          <p:spTgt spid="121861"/>
                                        </p:tgtEl>
                                        <p:attrNameLst>
                                          <p:attrName>ppt_x</p:attrName>
                                        </p:attrNameLst>
                                      </p:cBhvr>
                                    </p:anim>
                                    <p:set>
                                      <p:cBhvr>
                                        <p:cTn id="20" dur="192" fill="hold"/>
                                        <p:tgtEl>
                                          <p:spTgt spid="121861"/>
                                        </p:tgtEl>
                                        <p:attrNameLst>
                                          <p:attrName>ppt_y</p:attrName>
                                        </p:attrNameLst>
                                      </p:cBhvr>
                                      <p:to>
                                        <p:strVal val="(#ppt_y+0.4)"/>
                                      </p:to>
                                    </p:set>
                                    <p:anim from="(#ppt_y+0.4)" to="(#ppt_y)" calcmode="lin" valueType="num">
                                      <p:cBhvr>
                                        <p:cTn id="21" dur="308" accel="100000" fill="hold">
                                          <p:stCondLst>
                                            <p:cond delay="192"/>
                                          </p:stCondLst>
                                        </p:cTn>
                                        <p:tgtEl>
                                          <p:spTgt spid="121861"/>
                                        </p:tgtEl>
                                        <p:attrNameLst>
                                          <p:attrName>ppt_y</p:attrName>
                                        </p:attrNameLst>
                                      </p:cBhvr>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121862"/>
                                        </p:tgtEl>
                                        <p:attrNameLst>
                                          <p:attrName>style.visibility</p:attrName>
                                        </p:attrNameLst>
                                      </p:cBhvr>
                                      <p:to>
                                        <p:strVal val="visible"/>
                                      </p:to>
                                    </p:set>
                                    <p:animEffect transition="in" filter="fade">
                                      <p:cBhvr>
                                        <p:cTn id="26" dur="500"/>
                                        <p:tgtEl>
                                          <p:spTgt spid="121862"/>
                                        </p:tgtEl>
                                      </p:cBhvr>
                                    </p:animEffect>
                                    <p:anim calcmode="lin" valueType="num">
                                      <p:cBhvr>
                                        <p:cTn id="27" dur="500" fill="hold"/>
                                        <p:tgtEl>
                                          <p:spTgt spid="121862"/>
                                        </p:tgtEl>
                                        <p:attrNameLst>
                                          <p:attrName>ppt_x</p:attrName>
                                        </p:attrNameLst>
                                      </p:cBhvr>
                                      <p:tavLst>
                                        <p:tav tm="0">
                                          <p:val>
                                            <p:strVal val="#ppt_x"/>
                                          </p:val>
                                        </p:tav>
                                        <p:tav tm="100000">
                                          <p:val>
                                            <p:strVal val="#ppt_x"/>
                                          </p:val>
                                        </p:tav>
                                      </p:tavLst>
                                    </p:anim>
                                    <p:anim calcmode="lin" valueType="num">
                                      <p:cBhvr>
                                        <p:cTn id="28" dur="450" decel="100000" fill="hold"/>
                                        <p:tgtEl>
                                          <p:spTgt spid="121862"/>
                                        </p:tgtEl>
                                        <p:attrNameLst>
                                          <p:attrName>ppt_y</p:attrName>
                                        </p:attrNameLst>
                                      </p:cBhvr>
                                      <p:tavLst>
                                        <p:tav tm="0">
                                          <p:val>
                                            <p:strVal val="#ppt_y+1"/>
                                          </p:val>
                                        </p:tav>
                                        <p:tav tm="100000">
                                          <p:val>
                                            <p:strVal val="#ppt_y-.03"/>
                                          </p:val>
                                        </p:tav>
                                      </p:tavLst>
                                    </p:anim>
                                    <p:anim calcmode="lin" valueType="num">
                                      <p:cBhvr>
                                        <p:cTn id="29" dur="50" accel="100000" fill="hold">
                                          <p:stCondLst>
                                            <p:cond delay="450"/>
                                          </p:stCondLst>
                                        </p:cTn>
                                        <p:tgtEl>
                                          <p:spTgt spid="121862"/>
                                        </p:tgtEl>
                                        <p:attrNameLst>
                                          <p:attrName>ppt_y</p:attrName>
                                        </p:attrNameLst>
                                      </p:cBhvr>
                                      <p:tavLst>
                                        <p:tav tm="0">
                                          <p:val>
                                            <p:strVal val="#ppt_y-.03"/>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9" presetClass="entr" presetSubtype="0" fill="hold" nodeType="clickEffect">
                                  <p:stCondLst>
                                    <p:cond delay="0"/>
                                  </p:stCondLst>
                                  <p:childTnLst>
                                    <p:set>
                                      <p:cBhvr>
                                        <p:cTn id="33" dur="1" fill="hold">
                                          <p:stCondLst>
                                            <p:cond delay="0"/>
                                          </p:stCondLst>
                                        </p:cTn>
                                        <p:tgtEl>
                                          <p:spTgt spid="121863"/>
                                        </p:tgtEl>
                                        <p:attrNameLst>
                                          <p:attrName>style.visibility</p:attrName>
                                        </p:attrNameLst>
                                      </p:cBhvr>
                                      <p:to>
                                        <p:strVal val="visible"/>
                                      </p:to>
                                    </p:set>
                                    <p:anim calcmode="lin" valueType="num">
                                      <p:cBhvr>
                                        <p:cTn id="34" dur="500" fill="hold"/>
                                        <p:tgtEl>
                                          <p:spTgt spid="121863"/>
                                        </p:tgtEl>
                                        <p:attrNameLst>
                                          <p:attrName>ppt_x</p:attrName>
                                        </p:attrNameLst>
                                      </p:cBhvr>
                                      <p:tavLst>
                                        <p:tav tm="0">
                                          <p:val>
                                            <p:strVal val="#ppt_x-.2"/>
                                          </p:val>
                                        </p:tav>
                                        <p:tav tm="100000">
                                          <p:val>
                                            <p:strVal val="#ppt_x"/>
                                          </p:val>
                                        </p:tav>
                                      </p:tavLst>
                                    </p:anim>
                                    <p:anim calcmode="lin" valueType="num">
                                      <p:cBhvr>
                                        <p:cTn id="35" dur="500" fill="hold"/>
                                        <p:tgtEl>
                                          <p:spTgt spid="121863"/>
                                        </p:tgtEl>
                                        <p:attrNameLst>
                                          <p:attrName>ppt_y</p:attrName>
                                        </p:attrNameLst>
                                      </p:cBhvr>
                                      <p:tavLst>
                                        <p:tav tm="0">
                                          <p:val>
                                            <p:strVal val="#ppt_y"/>
                                          </p:val>
                                        </p:tav>
                                        <p:tav tm="100000">
                                          <p:val>
                                            <p:strVal val="#ppt_y"/>
                                          </p:val>
                                        </p:tav>
                                      </p:tavLst>
                                    </p:anim>
                                    <p:animEffect transition="in" filter="wipe(right)" prLst="gradientSize: 0.1">
                                      <p:cBhvr>
                                        <p:cTn id="36" dur="500"/>
                                        <p:tgtEl>
                                          <p:spTgt spid="1218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1" grpId="0"/>
      <p:bldP spid="1218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6699"/>
            </a:gs>
            <a:gs pos="10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104452" name="WordArt 4">
            <a:extLst>
              <a:ext uri="{FF2B5EF4-FFF2-40B4-BE49-F238E27FC236}">
                <a16:creationId xmlns:a16="http://schemas.microsoft.com/office/drawing/2014/main" id="{5BBF57F2-AA89-4612-B921-B08C25E78B9F}"/>
              </a:ext>
            </a:extLst>
          </p:cNvPr>
          <p:cNvSpPr>
            <a:spLocks noChangeArrowheads="1" noChangeShapeType="1" noTextEdit="1"/>
          </p:cNvSpPr>
          <p:nvPr/>
        </p:nvSpPr>
        <p:spPr bwMode="auto">
          <a:xfrm>
            <a:off x="762000" y="304800"/>
            <a:ext cx="3514725" cy="13255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336699"/>
                </a:solidFill>
                <a:effectLst>
                  <a:outerShdw dist="45791" dir="2021404" algn="ctr" rotWithShape="0">
                    <a:srgbClr val="B2B2B2">
                      <a:alpha val="80000"/>
                    </a:srgbClr>
                  </a:outerShdw>
                </a:effectLst>
                <a:latin typeface="Comic Sans MS" panose="030F0702030302020204" pitchFamily="66" charset="0"/>
              </a:rPr>
              <a:t>6.1 De plus en plus </a:t>
            </a:r>
          </a:p>
        </p:txBody>
      </p:sp>
      <p:sp>
        <p:nvSpPr>
          <p:cNvPr id="104453" name="Text Box 5">
            <a:extLst>
              <a:ext uri="{FF2B5EF4-FFF2-40B4-BE49-F238E27FC236}">
                <a16:creationId xmlns:a16="http://schemas.microsoft.com/office/drawing/2014/main" id="{4875D3A2-C630-4E61-9DC1-A0FF52DC3042}"/>
              </a:ext>
            </a:extLst>
          </p:cNvPr>
          <p:cNvSpPr txBox="1">
            <a:spLocks noChangeArrowheads="1"/>
          </p:cNvSpPr>
          <p:nvPr/>
        </p:nvSpPr>
        <p:spPr bwMode="auto">
          <a:xfrm>
            <a:off x="4343400" y="762000"/>
            <a:ext cx="4953000" cy="1004888"/>
          </a:xfrm>
          <a:prstGeom prst="rect">
            <a:avLst/>
          </a:prstGeom>
          <a:noFill/>
          <a:ln>
            <a:noFill/>
          </a:ln>
          <a:effectLst/>
          <a:extLst>
            <a:ext uri="{909E8E84-426E-40DD-AFC4-6F175D3DCCD1}">
              <a14:hiddenFill xmlns:a14="http://schemas.microsoft.com/office/drawing/2010/main">
                <a:solidFill>
                  <a:schemeClr val="accent1">
                    <a:alpha val="32001"/>
                  </a:schemeClr>
                </a:solidFill>
              </a14:hiddenFill>
            </a:ext>
            <a:ext uri="{91240B29-F687-4F45-9708-019B960494DF}">
              <a14:hiddenLine xmlns:a14="http://schemas.microsoft.com/office/drawing/2010/main" w="1016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2400" b="1">
                <a:effectLst>
                  <a:outerShdw blurRad="38100" dist="38100" dir="2700000" algn="tl">
                    <a:srgbClr val="C0C0C0"/>
                  </a:outerShdw>
                </a:effectLst>
                <a:latin typeface="Comic Sans MS" panose="030F0702030302020204" pitchFamily="66" charset="0"/>
              </a:rPr>
              <a:t>de médicaments contrefaits</a:t>
            </a:r>
            <a:r>
              <a:rPr lang="en-US" altLang="en-US" sz="2400" b="1">
                <a:effectLst>
                  <a:outerShdw blurRad="38100" dist="38100" dir="2700000" algn="tl">
                    <a:srgbClr val="C0C0C0"/>
                  </a:outerShdw>
                </a:effectLst>
                <a:latin typeface="Comic Sans MS" panose="030F0702030302020204" pitchFamily="66" charset="0"/>
              </a:rPr>
              <a:t> </a:t>
            </a:r>
          </a:p>
          <a:p>
            <a:pPr>
              <a:spcBef>
                <a:spcPct val="50000"/>
              </a:spcBef>
            </a:pPr>
            <a:endParaRPr lang="en-US" altLang="en-US" sz="2400" b="1">
              <a:effectLst>
                <a:outerShdw blurRad="38100" dist="38100" dir="2700000" algn="tl">
                  <a:srgbClr val="C0C0C0"/>
                </a:outerShdw>
              </a:effectLst>
              <a:latin typeface="Comic Sans MS" panose="030F0702030302020204" pitchFamily="66" charset="0"/>
            </a:endParaRPr>
          </a:p>
        </p:txBody>
      </p:sp>
      <p:sp>
        <p:nvSpPr>
          <p:cNvPr id="104455" name="Rectangle 7">
            <a:extLst>
              <a:ext uri="{FF2B5EF4-FFF2-40B4-BE49-F238E27FC236}">
                <a16:creationId xmlns:a16="http://schemas.microsoft.com/office/drawing/2014/main" id="{15C1BBA1-C2AE-41E0-AA0F-1DAC12DB92B9}"/>
              </a:ext>
            </a:extLst>
          </p:cNvPr>
          <p:cNvSpPr>
            <a:spLocks noChangeArrowheads="1"/>
          </p:cNvSpPr>
          <p:nvPr/>
        </p:nvSpPr>
        <p:spPr bwMode="auto">
          <a:xfrm>
            <a:off x="228600" y="1905000"/>
            <a:ext cx="3505200" cy="4486275"/>
          </a:xfrm>
          <a:prstGeom prst="rect">
            <a:avLst/>
          </a:prstGeom>
          <a:noFill/>
          <a:ln>
            <a:noFill/>
          </a:ln>
          <a:effectLst/>
          <a:extLst>
            <a:ext uri="{909E8E84-426E-40DD-AFC4-6F175D3DCCD1}">
              <a14:hiddenFill xmlns:a14="http://schemas.microsoft.com/office/drawing/2010/main">
                <a:solidFill>
                  <a:schemeClr val="accent1">
                    <a:alpha val="32001"/>
                  </a:schemeClr>
                </a:solidFill>
              </a14:hiddenFill>
            </a:ext>
            <a:ext uri="{91240B29-F687-4F45-9708-019B960494DF}">
              <a14:hiddenLine xmlns:a14="http://schemas.microsoft.com/office/drawing/2010/main" w="1016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fr-FR" altLang="en-US" b="1">
                <a:effectLst/>
                <a:latin typeface="Comic Sans MS" panose="030F0702030302020204" pitchFamily="66" charset="0"/>
              </a:rPr>
              <a:t>En décembre 2008, le vice-président de la Commission européenne révélait qu'en deux mois, 34 millions de faux médicaments avaient été saisis aux frontières de l'Europe. Selon l'Union Européenne, le nombre de médicaments contrefaits entrant en Europe a été multiplié par 6 en deux ans. En 2006, l'Organisation Mondiale de la santé déclarait ainsi que "le marché des médicaments contrefaits a explosé.</a:t>
            </a:r>
            <a:endParaRPr lang="en-US" altLang="en-US" b="1">
              <a:effectLst/>
              <a:latin typeface="Comic Sans MS" panose="030F0702030302020204" pitchFamily="66" charset="0"/>
            </a:endParaRPr>
          </a:p>
        </p:txBody>
      </p:sp>
      <p:pic>
        <p:nvPicPr>
          <p:cNvPr id="104456" name="Picture 8">
            <a:extLst>
              <a:ext uri="{FF2B5EF4-FFF2-40B4-BE49-F238E27FC236}">
                <a16:creationId xmlns:a16="http://schemas.microsoft.com/office/drawing/2014/main" id="{8564A64E-EBC3-4CE2-AF1A-DEA065C7F993}"/>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962400" y="2133600"/>
            <a:ext cx="5181600" cy="4724400"/>
          </a:xfrm>
          <a:noFill/>
          <a:ln w="1016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04452"/>
                                        </p:tgtEl>
                                        <p:attrNameLst>
                                          <p:attrName>style.visibility</p:attrName>
                                        </p:attrNameLst>
                                      </p:cBhvr>
                                      <p:to>
                                        <p:strVal val="visible"/>
                                      </p:to>
                                    </p:set>
                                    <p:anim calcmode="lin" valueType="num">
                                      <p:cBhvr>
                                        <p:cTn id="7" dur="500" fill="hold"/>
                                        <p:tgtEl>
                                          <p:spTgt spid="104452"/>
                                        </p:tgtEl>
                                        <p:attrNameLst>
                                          <p:attrName>ppt_w</p:attrName>
                                        </p:attrNameLst>
                                      </p:cBhvr>
                                      <p:tavLst>
                                        <p:tav tm="0">
                                          <p:val>
                                            <p:fltVal val="0"/>
                                          </p:val>
                                        </p:tav>
                                        <p:tav tm="100000">
                                          <p:val>
                                            <p:strVal val="#ppt_w"/>
                                          </p:val>
                                        </p:tav>
                                      </p:tavLst>
                                    </p:anim>
                                    <p:anim calcmode="lin" valueType="num">
                                      <p:cBhvr>
                                        <p:cTn id="8" dur="500" fill="hold"/>
                                        <p:tgtEl>
                                          <p:spTgt spid="104452"/>
                                        </p:tgtEl>
                                        <p:attrNameLst>
                                          <p:attrName>ppt_h</p:attrName>
                                        </p:attrNameLst>
                                      </p:cBhvr>
                                      <p:tavLst>
                                        <p:tav tm="0">
                                          <p:val>
                                            <p:fltVal val="0"/>
                                          </p:val>
                                        </p:tav>
                                        <p:tav tm="100000">
                                          <p:val>
                                            <p:strVal val="#ppt_h"/>
                                          </p:val>
                                        </p:tav>
                                      </p:tavLst>
                                    </p:anim>
                                    <p:anim calcmode="lin" valueType="num">
                                      <p:cBhvr>
                                        <p:cTn id="9" dur="500" fill="hold"/>
                                        <p:tgtEl>
                                          <p:spTgt spid="104452"/>
                                        </p:tgtEl>
                                        <p:attrNameLst>
                                          <p:attrName>style.rotation</p:attrName>
                                        </p:attrNameLst>
                                      </p:cBhvr>
                                      <p:tavLst>
                                        <p:tav tm="0">
                                          <p:val>
                                            <p:fltVal val="360"/>
                                          </p:val>
                                        </p:tav>
                                        <p:tav tm="100000">
                                          <p:val>
                                            <p:fltVal val="0"/>
                                          </p:val>
                                        </p:tav>
                                      </p:tavLst>
                                    </p:anim>
                                    <p:animEffect transition="in" filter="fade">
                                      <p:cBhvr>
                                        <p:cTn id="10" dur="500"/>
                                        <p:tgtEl>
                                          <p:spTgt spid="10445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104453">
                                            <p:txEl>
                                              <p:pRg st="0" end="0"/>
                                            </p:txEl>
                                          </p:spTgt>
                                        </p:tgtEl>
                                        <p:attrNameLst>
                                          <p:attrName>style.visibility</p:attrName>
                                        </p:attrNameLst>
                                      </p:cBhvr>
                                      <p:to>
                                        <p:strVal val="visible"/>
                                      </p:to>
                                    </p:set>
                                    <p:anim by="(-#ppt_w*2)" calcmode="lin" valueType="num">
                                      <p:cBhvr rctx="PPT">
                                        <p:cTn id="15" dur="250" autoRev="1" fill="hold">
                                          <p:stCondLst>
                                            <p:cond delay="0"/>
                                          </p:stCondLst>
                                        </p:cTn>
                                        <p:tgtEl>
                                          <p:spTgt spid="104453">
                                            <p:txEl>
                                              <p:pRg st="0" end="0"/>
                                            </p:txEl>
                                          </p:spTgt>
                                        </p:tgtEl>
                                        <p:attrNameLst>
                                          <p:attrName>ppt_w</p:attrName>
                                        </p:attrNameLst>
                                      </p:cBhvr>
                                    </p:anim>
                                    <p:anim by="(#ppt_w*0.50)" calcmode="lin" valueType="num">
                                      <p:cBhvr>
                                        <p:cTn id="16" dur="250" decel="50000" autoRev="1" fill="hold">
                                          <p:stCondLst>
                                            <p:cond delay="0"/>
                                          </p:stCondLst>
                                        </p:cTn>
                                        <p:tgtEl>
                                          <p:spTgt spid="104453">
                                            <p:txEl>
                                              <p:pRg st="0" end="0"/>
                                            </p:txEl>
                                          </p:spTgt>
                                        </p:tgtEl>
                                        <p:attrNameLst>
                                          <p:attrName>ppt_x</p:attrName>
                                        </p:attrNameLst>
                                      </p:cBhvr>
                                    </p:anim>
                                    <p:anim from="(-#ppt_h/2)" to="(#ppt_y)" calcmode="lin" valueType="num">
                                      <p:cBhvr>
                                        <p:cTn id="17" dur="500" fill="hold">
                                          <p:stCondLst>
                                            <p:cond delay="0"/>
                                          </p:stCondLst>
                                        </p:cTn>
                                        <p:tgtEl>
                                          <p:spTgt spid="104453">
                                            <p:txEl>
                                              <p:pRg st="0" end="0"/>
                                            </p:txEl>
                                          </p:spTgt>
                                        </p:tgtEl>
                                        <p:attrNameLst>
                                          <p:attrName>ppt_y</p:attrName>
                                        </p:attrNameLst>
                                      </p:cBhvr>
                                    </p:anim>
                                    <p:animRot by="21600000">
                                      <p:cBhvr>
                                        <p:cTn id="18" dur="500" fill="hold">
                                          <p:stCondLst>
                                            <p:cond delay="0"/>
                                          </p:stCondLst>
                                        </p:cTn>
                                        <p:tgtEl>
                                          <p:spTgt spid="104453">
                                            <p:txEl>
                                              <p:pRg st="0" end="0"/>
                                            </p:txEl>
                                          </p:spTgt>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26" presetClass="entr" presetSubtype="0" fill="hold" nodeType="clickEffect">
                                  <p:stCondLst>
                                    <p:cond delay="0"/>
                                  </p:stCondLst>
                                  <p:childTnLst>
                                    <p:set>
                                      <p:cBhvr>
                                        <p:cTn id="22" dur="1" fill="hold">
                                          <p:stCondLst>
                                            <p:cond delay="0"/>
                                          </p:stCondLst>
                                        </p:cTn>
                                        <p:tgtEl>
                                          <p:spTgt spid="104455">
                                            <p:txEl>
                                              <p:pRg st="0" end="0"/>
                                            </p:txEl>
                                          </p:spTgt>
                                        </p:tgtEl>
                                        <p:attrNameLst>
                                          <p:attrName>style.visibility</p:attrName>
                                        </p:attrNameLst>
                                      </p:cBhvr>
                                      <p:to>
                                        <p:strVal val="visible"/>
                                      </p:to>
                                    </p:set>
                                    <p:animEffect transition="in" filter="wipe(down)">
                                      <p:cBhvr>
                                        <p:cTn id="23" dur="290">
                                          <p:stCondLst>
                                            <p:cond delay="0"/>
                                          </p:stCondLst>
                                        </p:cTn>
                                        <p:tgtEl>
                                          <p:spTgt spid="104455">
                                            <p:txEl>
                                              <p:pRg st="0" end="0"/>
                                            </p:txEl>
                                          </p:spTgt>
                                        </p:tgtEl>
                                      </p:cBhvr>
                                    </p:animEffect>
                                    <p:anim calcmode="lin" valueType="num">
                                      <p:cBhvr>
                                        <p:cTn id="24" dur="911" tmFilter="0,0; 0.14,0.36; 0.43,0.73; 0.71,0.91; 1.0,1.0">
                                          <p:stCondLst>
                                            <p:cond delay="0"/>
                                          </p:stCondLst>
                                        </p:cTn>
                                        <p:tgtEl>
                                          <p:spTgt spid="104455">
                                            <p:txEl>
                                              <p:pRg st="0" end="0"/>
                                            </p:txEl>
                                          </p:spTgt>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104455">
                                            <p:txEl>
                                              <p:pRg st="0" end="0"/>
                                            </p:txEl>
                                          </p:spTgt>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104455">
                                            <p:txEl>
                                              <p:pRg st="0" end="0"/>
                                            </p:txEl>
                                          </p:spTgt>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104455">
                                            <p:txEl>
                                              <p:pRg st="0" end="0"/>
                                            </p:txEl>
                                          </p:spTgt>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104455">
                                            <p:txEl>
                                              <p:pRg st="0" end="0"/>
                                            </p:txEl>
                                          </p:spTgt>
                                        </p:tgtEl>
                                        <p:attrNameLst>
                                          <p:attrName>ppt_y</p:attrName>
                                        </p:attrNameLst>
                                      </p:cBhvr>
                                      <p:tavLst>
                                        <p:tav tm="0" fmla="#ppt_y-sin(pi*$)/81">
                                          <p:val>
                                            <p:fltVal val="0"/>
                                          </p:val>
                                        </p:tav>
                                        <p:tav tm="100000">
                                          <p:val>
                                            <p:fltVal val="1"/>
                                          </p:val>
                                        </p:tav>
                                      </p:tavLst>
                                    </p:anim>
                                    <p:animScale>
                                      <p:cBhvr>
                                        <p:cTn id="29" dur="13">
                                          <p:stCondLst>
                                            <p:cond delay="325"/>
                                          </p:stCondLst>
                                        </p:cTn>
                                        <p:tgtEl>
                                          <p:spTgt spid="104455">
                                            <p:txEl>
                                              <p:pRg st="0" end="0"/>
                                            </p:txEl>
                                          </p:spTgt>
                                        </p:tgtEl>
                                      </p:cBhvr>
                                      <p:to x="100000" y="60000"/>
                                    </p:animScale>
                                    <p:animScale>
                                      <p:cBhvr>
                                        <p:cTn id="30" dur="83" decel="50000">
                                          <p:stCondLst>
                                            <p:cond delay="338"/>
                                          </p:stCondLst>
                                        </p:cTn>
                                        <p:tgtEl>
                                          <p:spTgt spid="104455">
                                            <p:txEl>
                                              <p:pRg st="0" end="0"/>
                                            </p:txEl>
                                          </p:spTgt>
                                        </p:tgtEl>
                                      </p:cBhvr>
                                      <p:to x="100000" y="100000"/>
                                    </p:animScale>
                                    <p:animScale>
                                      <p:cBhvr>
                                        <p:cTn id="31" dur="13">
                                          <p:stCondLst>
                                            <p:cond delay="656"/>
                                          </p:stCondLst>
                                        </p:cTn>
                                        <p:tgtEl>
                                          <p:spTgt spid="104455">
                                            <p:txEl>
                                              <p:pRg st="0" end="0"/>
                                            </p:txEl>
                                          </p:spTgt>
                                        </p:tgtEl>
                                      </p:cBhvr>
                                      <p:to x="100000" y="80000"/>
                                    </p:animScale>
                                    <p:animScale>
                                      <p:cBhvr>
                                        <p:cTn id="32" dur="83" decel="50000">
                                          <p:stCondLst>
                                            <p:cond delay="669"/>
                                          </p:stCondLst>
                                        </p:cTn>
                                        <p:tgtEl>
                                          <p:spTgt spid="104455">
                                            <p:txEl>
                                              <p:pRg st="0" end="0"/>
                                            </p:txEl>
                                          </p:spTgt>
                                        </p:tgtEl>
                                      </p:cBhvr>
                                      <p:to x="100000" y="100000"/>
                                    </p:animScale>
                                    <p:animScale>
                                      <p:cBhvr>
                                        <p:cTn id="33" dur="13">
                                          <p:stCondLst>
                                            <p:cond delay="821"/>
                                          </p:stCondLst>
                                        </p:cTn>
                                        <p:tgtEl>
                                          <p:spTgt spid="104455">
                                            <p:txEl>
                                              <p:pRg st="0" end="0"/>
                                            </p:txEl>
                                          </p:spTgt>
                                        </p:tgtEl>
                                      </p:cBhvr>
                                      <p:to x="100000" y="90000"/>
                                    </p:animScale>
                                    <p:animScale>
                                      <p:cBhvr>
                                        <p:cTn id="34" dur="83" decel="50000">
                                          <p:stCondLst>
                                            <p:cond delay="834"/>
                                          </p:stCondLst>
                                        </p:cTn>
                                        <p:tgtEl>
                                          <p:spTgt spid="104455">
                                            <p:txEl>
                                              <p:pRg st="0" end="0"/>
                                            </p:txEl>
                                          </p:spTgt>
                                        </p:tgtEl>
                                      </p:cBhvr>
                                      <p:to x="100000" y="100000"/>
                                    </p:animScale>
                                    <p:animScale>
                                      <p:cBhvr>
                                        <p:cTn id="35" dur="13">
                                          <p:stCondLst>
                                            <p:cond delay="904"/>
                                          </p:stCondLst>
                                        </p:cTn>
                                        <p:tgtEl>
                                          <p:spTgt spid="104455">
                                            <p:txEl>
                                              <p:pRg st="0" end="0"/>
                                            </p:txEl>
                                          </p:spTgt>
                                        </p:tgtEl>
                                      </p:cBhvr>
                                      <p:to x="100000" y="95000"/>
                                    </p:animScale>
                                    <p:animScale>
                                      <p:cBhvr>
                                        <p:cTn id="36" dur="83" decel="50000">
                                          <p:stCondLst>
                                            <p:cond delay="917"/>
                                          </p:stCondLst>
                                        </p:cTn>
                                        <p:tgtEl>
                                          <p:spTgt spid="104455">
                                            <p:txEl>
                                              <p:pRg st="0" end="0"/>
                                            </p:txEl>
                                          </p:spTgt>
                                        </p:tgtEl>
                                      </p:cBhvr>
                                      <p:to x="100000" y="100000"/>
                                    </p:animScale>
                                  </p:childTnLst>
                                </p:cTn>
                              </p:par>
                            </p:childTnLst>
                          </p:cTn>
                        </p:par>
                      </p:childTnLst>
                    </p:cTn>
                  </p:par>
                  <p:par>
                    <p:cTn id="37" fill="hold" nodeType="clickPar">
                      <p:stCondLst>
                        <p:cond delay="indefinite"/>
                      </p:stCondLst>
                      <p:childTnLst>
                        <p:par>
                          <p:cTn id="38" fill="hold" nodeType="withGroup">
                            <p:stCondLst>
                              <p:cond delay="0"/>
                            </p:stCondLst>
                            <p:childTnLst>
                              <p:par>
                                <p:cTn id="39" presetID="37" presetClass="entr" presetSubtype="0" fill="hold" nodeType="clickEffect">
                                  <p:stCondLst>
                                    <p:cond delay="0"/>
                                  </p:stCondLst>
                                  <p:childTnLst>
                                    <p:set>
                                      <p:cBhvr>
                                        <p:cTn id="40" dur="1" fill="hold">
                                          <p:stCondLst>
                                            <p:cond delay="0"/>
                                          </p:stCondLst>
                                        </p:cTn>
                                        <p:tgtEl>
                                          <p:spTgt spid="104456"/>
                                        </p:tgtEl>
                                        <p:attrNameLst>
                                          <p:attrName>style.visibility</p:attrName>
                                        </p:attrNameLst>
                                      </p:cBhvr>
                                      <p:to>
                                        <p:strVal val="visible"/>
                                      </p:to>
                                    </p:set>
                                    <p:animEffect transition="in" filter="fade">
                                      <p:cBhvr>
                                        <p:cTn id="41" dur="500"/>
                                        <p:tgtEl>
                                          <p:spTgt spid="104456"/>
                                        </p:tgtEl>
                                      </p:cBhvr>
                                    </p:animEffect>
                                    <p:anim calcmode="lin" valueType="num">
                                      <p:cBhvr>
                                        <p:cTn id="42" dur="500" fill="hold"/>
                                        <p:tgtEl>
                                          <p:spTgt spid="104456"/>
                                        </p:tgtEl>
                                        <p:attrNameLst>
                                          <p:attrName>ppt_x</p:attrName>
                                        </p:attrNameLst>
                                      </p:cBhvr>
                                      <p:tavLst>
                                        <p:tav tm="0">
                                          <p:val>
                                            <p:strVal val="#ppt_x"/>
                                          </p:val>
                                        </p:tav>
                                        <p:tav tm="100000">
                                          <p:val>
                                            <p:strVal val="#ppt_x"/>
                                          </p:val>
                                        </p:tav>
                                      </p:tavLst>
                                    </p:anim>
                                    <p:anim calcmode="lin" valueType="num">
                                      <p:cBhvr>
                                        <p:cTn id="43" dur="450" decel="100000" fill="hold"/>
                                        <p:tgtEl>
                                          <p:spTgt spid="104456"/>
                                        </p:tgtEl>
                                        <p:attrNameLst>
                                          <p:attrName>ppt_y</p:attrName>
                                        </p:attrNameLst>
                                      </p:cBhvr>
                                      <p:tavLst>
                                        <p:tav tm="0">
                                          <p:val>
                                            <p:strVal val="#ppt_y+1"/>
                                          </p:val>
                                        </p:tav>
                                        <p:tav tm="100000">
                                          <p:val>
                                            <p:strVal val="#ppt_y-.03"/>
                                          </p:val>
                                        </p:tav>
                                      </p:tavLst>
                                    </p:anim>
                                    <p:anim calcmode="lin" valueType="num">
                                      <p:cBhvr>
                                        <p:cTn id="44" dur="50" accel="100000" fill="hold">
                                          <p:stCondLst>
                                            <p:cond delay="450"/>
                                          </p:stCondLst>
                                        </p:cTn>
                                        <p:tgtEl>
                                          <p:spTgt spid="10445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99CC"/>
            </a:gs>
            <a:gs pos="100000">
              <a:schemeClr val="bg1"/>
            </a:gs>
          </a:gsLst>
          <a:lin ang="18900000" scaled="1"/>
        </a:gradFill>
        <a:effectLst/>
      </p:bgPr>
    </p:bg>
    <p:spTree>
      <p:nvGrpSpPr>
        <p:cNvPr id="1" name=""/>
        <p:cNvGrpSpPr/>
        <p:nvPr/>
      </p:nvGrpSpPr>
      <p:grpSpPr>
        <a:xfrm>
          <a:off x="0" y="0"/>
          <a:ext cx="0" cy="0"/>
          <a:chOff x="0" y="0"/>
          <a:chExt cx="0" cy="0"/>
        </a:xfrm>
      </p:grpSpPr>
      <p:sp>
        <p:nvSpPr>
          <p:cNvPr id="105476" name="Rectangle 4">
            <a:extLst>
              <a:ext uri="{FF2B5EF4-FFF2-40B4-BE49-F238E27FC236}">
                <a16:creationId xmlns:a16="http://schemas.microsoft.com/office/drawing/2014/main" id="{4AF0F2B9-EF90-42AA-A97B-CE95EDCAB268}"/>
              </a:ext>
            </a:extLst>
          </p:cNvPr>
          <p:cNvSpPr>
            <a:spLocks noChangeArrowheads="1"/>
          </p:cNvSpPr>
          <p:nvPr/>
        </p:nvSpPr>
        <p:spPr bwMode="auto">
          <a:xfrm>
            <a:off x="1371600" y="0"/>
            <a:ext cx="6985000" cy="1652588"/>
          </a:xfrm>
          <a:prstGeom prst="rect">
            <a:avLst/>
          </a:prstGeom>
          <a:noFill/>
          <a:ln>
            <a:noFill/>
          </a:ln>
          <a:effectLst/>
          <a:extLst>
            <a:ext uri="{909E8E84-426E-40DD-AFC4-6F175D3DCCD1}">
              <a14:hiddenFill xmlns:a14="http://schemas.microsoft.com/office/drawing/2010/main">
                <a:solidFill>
                  <a:schemeClr val="accent1">
                    <a:alpha val="32001"/>
                  </a:schemeClr>
                </a:solidFill>
              </a14:hiddenFill>
            </a:ext>
            <a:ext uri="{91240B29-F687-4F45-9708-019B960494DF}">
              <a14:hiddenLine xmlns:a14="http://schemas.microsoft.com/office/drawing/2010/main" w="1016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52352" rIns="0" bIns="38088" anchor="ctr">
            <a:spAutoFit/>
          </a:bodyPr>
          <a:lstStyle/>
          <a:p>
            <a:r>
              <a:rPr lang="fr-FR" altLang="en-US" sz="3200" b="1" i="1" u="sng">
                <a:effectLst/>
                <a:latin typeface="Comic Sans MS" panose="030F0702030302020204" pitchFamily="66" charset="0"/>
              </a:rPr>
              <a:t>6.2 Faux médicaments : des risques ignorés du grand public</a:t>
            </a:r>
            <a:endParaRPr lang="en-US" altLang="en-US" sz="3200" b="1" i="1" u="sng">
              <a:effectLst/>
              <a:latin typeface="Comic Sans MS" panose="030F0702030302020204" pitchFamily="66" charset="0"/>
            </a:endParaRPr>
          </a:p>
          <a:p>
            <a:pPr eaLnBrk="0" hangingPunct="0"/>
            <a:endParaRPr lang="en-US" altLang="en-US" sz="3200" b="1">
              <a:effectLst/>
              <a:latin typeface="Comic Sans MS" panose="030F0702030302020204" pitchFamily="66" charset="0"/>
            </a:endParaRPr>
          </a:p>
        </p:txBody>
      </p:sp>
      <p:sp>
        <p:nvSpPr>
          <p:cNvPr id="105477" name="Text Box 5">
            <a:extLst>
              <a:ext uri="{FF2B5EF4-FFF2-40B4-BE49-F238E27FC236}">
                <a16:creationId xmlns:a16="http://schemas.microsoft.com/office/drawing/2014/main" id="{F5A48518-79E8-4143-ACB7-3BF4F6A23F08}"/>
              </a:ext>
            </a:extLst>
          </p:cNvPr>
          <p:cNvSpPr txBox="1">
            <a:spLocks noChangeArrowheads="1"/>
          </p:cNvSpPr>
          <p:nvPr/>
        </p:nvSpPr>
        <p:spPr bwMode="auto">
          <a:xfrm>
            <a:off x="304800" y="1447800"/>
            <a:ext cx="8839200" cy="1803400"/>
          </a:xfrm>
          <a:prstGeom prst="rect">
            <a:avLst/>
          </a:prstGeom>
          <a:noFill/>
          <a:ln>
            <a:noFill/>
          </a:ln>
          <a:effectLst/>
          <a:extLst>
            <a:ext uri="{909E8E84-426E-40DD-AFC4-6F175D3DCCD1}">
              <a14:hiddenFill xmlns:a14="http://schemas.microsoft.com/office/drawing/2010/main">
                <a:solidFill>
                  <a:schemeClr val="accent1">
                    <a:alpha val="32001"/>
                  </a:schemeClr>
                </a:solidFill>
              </a14:hiddenFill>
            </a:ext>
            <a:ext uri="{91240B29-F687-4F45-9708-019B960494DF}">
              <a14:hiddenLine xmlns:a14="http://schemas.microsoft.com/office/drawing/2010/main" w="1016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1600" b="1">
                <a:effectLst>
                  <a:outerShdw blurRad="38100" dist="38100" dir="2700000" algn="tl">
                    <a:srgbClr val="C0C0C0"/>
                  </a:outerShdw>
                </a:effectLst>
                <a:latin typeface="Comic Sans MS" panose="030F0702030302020204" pitchFamily="66" charset="0"/>
              </a:rPr>
              <a:t>Une personne interrogée sur 5</a:t>
            </a:r>
            <a:r>
              <a:rPr lang="en-US" altLang="en-US" sz="1600" b="1">
                <a:effectLst>
                  <a:outerShdw blurRad="38100" dist="38100" dir="2700000" algn="tl">
                    <a:srgbClr val="C0C0C0"/>
                  </a:outerShdw>
                </a:effectLst>
                <a:latin typeface="Comic Sans MS" panose="030F0702030302020204" pitchFamily="66" charset="0"/>
              </a:rPr>
              <a:t> </a:t>
            </a:r>
            <a:r>
              <a:rPr lang="fr-FR" altLang="en-US" sz="1600" b="1">
                <a:effectLst>
                  <a:outerShdw blurRad="38100" dist="38100" dir="2700000" algn="tl">
                    <a:srgbClr val="C0C0C0"/>
                  </a:outerShdw>
                </a:effectLst>
                <a:latin typeface="Comic Sans MS" panose="030F0702030302020204" pitchFamily="66" charset="0"/>
              </a:rPr>
              <a:t>reconnaît avoir acheté des médicaments sur ordonnance en dehors des circuits autorisés. En France, la proportion est de 14 %. L'une des principales sources d'approvisionnement de ces produits reste Internet. Cet achat en ligne est principalement motivé par la commodité et le souci d'économie : plus des trois-quarts des personnes interrogées déclarent acheter sur Internet pour des raisons de commodité ; 59 % pensent pouvoir faire des économies par rapport aux prix pratiqués dans les pharmacies.</a:t>
            </a:r>
            <a:r>
              <a:rPr lang="en-US" altLang="en-US" sz="1600" b="1">
                <a:effectLst>
                  <a:outerShdw blurRad="38100" dist="38100" dir="2700000" algn="tl">
                    <a:srgbClr val="C0C0C0"/>
                  </a:outerShdw>
                </a:effectLst>
                <a:latin typeface="Comic Sans MS" panose="030F0702030302020204" pitchFamily="66" charset="0"/>
              </a:rPr>
              <a:t> </a:t>
            </a:r>
          </a:p>
        </p:txBody>
      </p:sp>
      <p:sp>
        <p:nvSpPr>
          <p:cNvPr id="105478" name="Text Box 6">
            <a:extLst>
              <a:ext uri="{FF2B5EF4-FFF2-40B4-BE49-F238E27FC236}">
                <a16:creationId xmlns:a16="http://schemas.microsoft.com/office/drawing/2014/main" id="{2EC7EBED-39D9-43A1-BF96-CAF1B3E0E02A}"/>
              </a:ext>
            </a:extLst>
          </p:cNvPr>
          <p:cNvSpPr txBox="1">
            <a:spLocks noChangeArrowheads="1"/>
          </p:cNvSpPr>
          <p:nvPr/>
        </p:nvSpPr>
        <p:spPr bwMode="auto">
          <a:xfrm>
            <a:off x="228600" y="5562600"/>
            <a:ext cx="8915400" cy="1100138"/>
          </a:xfrm>
          <a:prstGeom prst="rect">
            <a:avLst/>
          </a:prstGeom>
          <a:noFill/>
          <a:ln>
            <a:noFill/>
          </a:ln>
          <a:effectLst/>
          <a:extLst>
            <a:ext uri="{909E8E84-426E-40DD-AFC4-6F175D3DCCD1}">
              <a14:hiddenFill xmlns:a14="http://schemas.microsoft.com/office/drawing/2010/main">
                <a:solidFill>
                  <a:schemeClr val="accent1">
                    <a:alpha val="32001"/>
                  </a:schemeClr>
                </a:solidFill>
              </a14:hiddenFill>
            </a:ext>
            <a:ext uri="{91240B29-F687-4F45-9708-019B960494DF}">
              <a14:hiddenLine xmlns:a14="http://schemas.microsoft.com/office/drawing/2010/main" w="1016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1600" b="1">
                <a:effectLst>
                  <a:outerShdw blurRad="38100" dist="38100" dir="2700000" algn="tl">
                    <a:srgbClr val="C0C0C0"/>
                  </a:outerShdw>
                </a:effectLst>
                <a:latin typeface="Comic Sans MS" panose="030F0702030302020204" pitchFamily="66" charset="0"/>
              </a:rPr>
              <a:t> "Près de 35 % des Français interrogées ne connaissent pas les risques qu'ils courent en achetant un médicament délivré uniquement sur ordonnance sans avoir eu de prescription médicale au préalable. Plus de 82 %, déclarent cependant que s'ils avaient su que le médicament pouvait être une contrefaçon, ils ne l'auraient pas acheté".</a:t>
            </a:r>
            <a:r>
              <a:rPr lang="fr-FR" altLang="en-US">
                <a:effectLst>
                  <a:outerShdw blurRad="38100" dist="38100" dir="2700000" algn="tl">
                    <a:srgbClr val="C0C0C0"/>
                  </a:outerShdw>
                </a:effectLst>
              </a:rPr>
              <a:t> </a:t>
            </a:r>
            <a:endParaRPr lang="en-US" altLang="en-US">
              <a:effectLst>
                <a:outerShdw blurRad="38100" dist="38100" dir="2700000" algn="tl">
                  <a:srgbClr val="C0C0C0"/>
                </a:outerShdw>
              </a:effectLst>
            </a:endParaRPr>
          </a:p>
        </p:txBody>
      </p:sp>
      <p:pic>
        <p:nvPicPr>
          <p:cNvPr id="105479" name="Picture 7">
            <a:extLst>
              <a:ext uri="{FF2B5EF4-FFF2-40B4-BE49-F238E27FC236}">
                <a16:creationId xmlns:a16="http://schemas.microsoft.com/office/drawing/2014/main" id="{82F68C2B-5F3F-4744-9B31-B65F496AD5C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876800" y="3276600"/>
            <a:ext cx="3848100" cy="2171700"/>
          </a:xfrm>
          <a:noFill/>
          <a:ln w="50800">
            <a:solidFill>
              <a:srgbClr val="0000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5481" name="Picture 9">
            <a:extLst>
              <a:ext uri="{FF2B5EF4-FFF2-40B4-BE49-F238E27FC236}">
                <a16:creationId xmlns:a16="http://schemas.microsoft.com/office/drawing/2014/main" id="{9D2CF5A2-2E8F-442F-9C68-A251EFB2874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9600" y="3276600"/>
            <a:ext cx="3581400" cy="2133600"/>
          </a:xfrm>
          <a:noFill/>
          <a:ln w="50800">
            <a:solidFill>
              <a:srgbClr val="0000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05476">
                                            <p:txEl>
                                              <p:pRg st="0" end="0"/>
                                            </p:txEl>
                                          </p:spTgt>
                                        </p:tgtEl>
                                        <p:attrNameLst>
                                          <p:attrName>style.visibility</p:attrName>
                                        </p:attrNameLst>
                                      </p:cBhvr>
                                      <p:to>
                                        <p:strVal val="visible"/>
                                      </p:to>
                                    </p:set>
                                    <p:animEffect transition="in" filter="diamond(in)">
                                      <p:cBhvr>
                                        <p:cTn id="7" dur="500"/>
                                        <p:tgtEl>
                                          <p:spTgt spid="1054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05477">
                                            <p:txEl>
                                              <p:pRg st="0" end="0"/>
                                            </p:txEl>
                                          </p:spTgt>
                                        </p:tgtEl>
                                        <p:attrNameLst>
                                          <p:attrName>style.visibility</p:attrName>
                                        </p:attrNameLst>
                                      </p:cBhvr>
                                      <p:to>
                                        <p:strVal val="visible"/>
                                      </p:to>
                                    </p:set>
                                    <p:animEffect transition="in" filter="checkerboard(across)">
                                      <p:cBhvr>
                                        <p:cTn id="12" dur="500"/>
                                        <p:tgtEl>
                                          <p:spTgt spid="10547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05481"/>
                                        </p:tgtEl>
                                        <p:attrNameLst>
                                          <p:attrName>style.visibility</p:attrName>
                                        </p:attrNameLst>
                                      </p:cBhvr>
                                      <p:to>
                                        <p:strVal val="visible"/>
                                      </p:to>
                                    </p:set>
                                    <p:anim calcmode="lin" valueType="num">
                                      <p:cBhvr additive="base">
                                        <p:cTn id="17" dur="500" fill="hold"/>
                                        <p:tgtEl>
                                          <p:spTgt spid="105481"/>
                                        </p:tgtEl>
                                        <p:attrNameLst>
                                          <p:attrName>ppt_x</p:attrName>
                                        </p:attrNameLst>
                                      </p:cBhvr>
                                      <p:tavLst>
                                        <p:tav tm="0">
                                          <p:val>
                                            <p:strVal val="#ppt_x"/>
                                          </p:val>
                                        </p:tav>
                                        <p:tav tm="100000">
                                          <p:val>
                                            <p:strVal val="#ppt_x"/>
                                          </p:val>
                                        </p:tav>
                                      </p:tavLst>
                                    </p:anim>
                                    <p:anim calcmode="lin" valueType="num">
                                      <p:cBhvr additive="base">
                                        <p:cTn id="18" dur="500" fill="hold"/>
                                        <p:tgtEl>
                                          <p:spTgt spid="105481"/>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05479"/>
                                        </p:tgtEl>
                                        <p:attrNameLst>
                                          <p:attrName>style.visibility</p:attrName>
                                        </p:attrNameLst>
                                      </p:cBhvr>
                                      <p:to>
                                        <p:strVal val="visible"/>
                                      </p:to>
                                    </p:set>
                                    <p:anim calcmode="lin" valueType="num">
                                      <p:cBhvr additive="base">
                                        <p:cTn id="23" dur="500" fill="hold"/>
                                        <p:tgtEl>
                                          <p:spTgt spid="105479"/>
                                        </p:tgtEl>
                                        <p:attrNameLst>
                                          <p:attrName>ppt_x</p:attrName>
                                        </p:attrNameLst>
                                      </p:cBhvr>
                                      <p:tavLst>
                                        <p:tav tm="0">
                                          <p:val>
                                            <p:strVal val="#ppt_x"/>
                                          </p:val>
                                        </p:tav>
                                        <p:tav tm="100000">
                                          <p:val>
                                            <p:strVal val="#ppt_x"/>
                                          </p:val>
                                        </p:tav>
                                      </p:tavLst>
                                    </p:anim>
                                    <p:anim calcmode="lin" valueType="num">
                                      <p:cBhvr additive="base">
                                        <p:cTn id="24" dur="500" fill="hold"/>
                                        <p:tgtEl>
                                          <p:spTgt spid="105479"/>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nodeType="clickEffect">
                                  <p:stCondLst>
                                    <p:cond delay="0"/>
                                  </p:stCondLst>
                                  <p:childTnLst>
                                    <p:set>
                                      <p:cBhvr>
                                        <p:cTn id="28" dur="1" fill="hold">
                                          <p:stCondLst>
                                            <p:cond delay="0"/>
                                          </p:stCondLst>
                                        </p:cTn>
                                        <p:tgtEl>
                                          <p:spTgt spid="105478">
                                            <p:txEl>
                                              <p:pRg st="0" end="0"/>
                                            </p:txEl>
                                          </p:spTgt>
                                        </p:tgtEl>
                                        <p:attrNameLst>
                                          <p:attrName>style.visibility</p:attrName>
                                        </p:attrNameLst>
                                      </p:cBhvr>
                                      <p:to>
                                        <p:strVal val="visible"/>
                                      </p:to>
                                    </p:set>
                                    <p:animEffect transition="in" filter="checkerboard(across)">
                                      <p:cBhvr>
                                        <p:cTn id="29" dur="500"/>
                                        <p:tgtEl>
                                          <p:spTgt spid="1054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Rectangle 5">
            <a:extLst>
              <a:ext uri="{FF2B5EF4-FFF2-40B4-BE49-F238E27FC236}">
                <a16:creationId xmlns:a16="http://schemas.microsoft.com/office/drawing/2014/main" id="{912F4986-A67F-42F3-B9D9-8313B5B40698}"/>
              </a:ext>
            </a:extLst>
          </p:cNvPr>
          <p:cNvSpPr>
            <a:spLocks noChangeArrowheads="1"/>
          </p:cNvSpPr>
          <p:nvPr/>
        </p:nvSpPr>
        <p:spPr bwMode="auto">
          <a:xfrm>
            <a:off x="5029200" y="2590800"/>
            <a:ext cx="4114800" cy="4003675"/>
          </a:xfrm>
          <a:prstGeom prst="rect">
            <a:avLst/>
          </a:prstGeom>
          <a:noFill/>
          <a:ln>
            <a:noFill/>
          </a:ln>
          <a:effectLst/>
          <a:extLst>
            <a:ext uri="{909E8E84-426E-40DD-AFC4-6F175D3DCCD1}">
              <a14:hiddenFill xmlns:a14="http://schemas.microsoft.com/office/drawing/2010/main">
                <a:solidFill>
                  <a:schemeClr val="accent1">
                    <a:alpha val="32001"/>
                  </a:schemeClr>
                </a:solidFill>
              </a14:hiddenFill>
            </a:ext>
            <a:ext uri="{91240B29-F687-4F45-9708-019B960494DF}">
              <a14:hiddenLine xmlns:a14="http://schemas.microsoft.com/office/drawing/2010/main" w="1016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fr-FR" altLang="en-US" sz="1600" b="1">
                <a:effectLst/>
                <a:latin typeface="Comic Sans MS" panose="030F0702030302020204" pitchFamily="66" charset="0"/>
              </a:rPr>
              <a:t>   Pour Jim Thompson, Président de l'Alliance européenne pour l'accès à des médicaments, le message est clair : « Si vous voulez être et rester en bonne santé, adressez-vous à un professionnel de santé et n'achetez pas de médicaments de prescription s'ils ne vous ont pas été prescrits. Si des médicaments vous ont été prescrits, ne les achetez pas en dehors des circuits autorisés. Le risque sanitaire que représente l'achat de médicaments en dehors du système de soins de santé est un sujet de préoccupation de plus en plus sérieux dans tous les pays d'Europe".</a:t>
            </a:r>
            <a:r>
              <a:rPr lang="fr-FR" altLang="en-US" sz="1600" b="1">
                <a:effectLst>
                  <a:outerShdw blurRad="38100" dist="38100" dir="2700000" algn="tl">
                    <a:srgbClr val="C0C0C0"/>
                  </a:outerShdw>
                </a:effectLst>
                <a:latin typeface="Comic Sans MS" panose="030F0702030302020204" pitchFamily="66" charset="0"/>
              </a:rPr>
              <a:t> </a:t>
            </a:r>
          </a:p>
        </p:txBody>
      </p:sp>
      <p:pic>
        <p:nvPicPr>
          <p:cNvPr id="111622" name="Picture 6">
            <a:extLst>
              <a:ext uri="{FF2B5EF4-FFF2-40B4-BE49-F238E27FC236}">
                <a16:creationId xmlns:a16="http://schemas.microsoft.com/office/drawing/2014/main" id="{BC5E908E-4D4A-4DDB-AD3E-050ABEA38274}"/>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2514600"/>
            <a:ext cx="4572000" cy="434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1626" name="WordArt 10">
            <a:extLst>
              <a:ext uri="{FF2B5EF4-FFF2-40B4-BE49-F238E27FC236}">
                <a16:creationId xmlns:a16="http://schemas.microsoft.com/office/drawing/2014/main" id="{C09985EB-A8E7-43DE-869E-98436F466398}"/>
              </a:ext>
            </a:extLst>
          </p:cNvPr>
          <p:cNvSpPr>
            <a:spLocks noChangeArrowheads="1" noChangeShapeType="1" noTextEdit="1"/>
          </p:cNvSpPr>
          <p:nvPr/>
        </p:nvSpPr>
        <p:spPr bwMode="auto">
          <a:xfrm>
            <a:off x="2667000" y="533400"/>
            <a:ext cx="3429000" cy="1295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336699"/>
                </a:solidFill>
                <a:effectLst>
                  <a:outerShdw dist="45791" dir="2021404" algn="ctr" rotWithShape="0">
                    <a:srgbClr val="B2B2B2">
                      <a:alpha val="80000"/>
                    </a:srgbClr>
                  </a:outerShdw>
                </a:effectLst>
                <a:latin typeface="Comic Sans MS" panose="030F0702030302020204" pitchFamily="66" charset="0"/>
              </a:rPr>
              <a:t>Conclusion</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11626"/>
                                        </p:tgtEl>
                                        <p:attrNameLst>
                                          <p:attrName>style.visibility</p:attrName>
                                        </p:attrNameLst>
                                      </p:cBhvr>
                                      <p:to>
                                        <p:strVal val="visible"/>
                                      </p:to>
                                    </p:set>
                                    <p:anim calcmode="lin" valueType="num">
                                      <p:cBhvr>
                                        <p:cTn id="7" dur="500" fill="hold"/>
                                        <p:tgtEl>
                                          <p:spTgt spid="111626"/>
                                        </p:tgtEl>
                                        <p:attrNameLst>
                                          <p:attrName>ppt_w</p:attrName>
                                        </p:attrNameLst>
                                      </p:cBhvr>
                                      <p:tavLst>
                                        <p:tav tm="0">
                                          <p:val>
                                            <p:fltVal val="0"/>
                                          </p:val>
                                        </p:tav>
                                        <p:tav tm="100000">
                                          <p:val>
                                            <p:strVal val="#ppt_w"/>
                                          </p:val>
                                        </p:tav>
                                      </p:tavLst>
                                    </p:anim>
                                    <p:anim calcmode="lin" valueType="num">
                                      <p:cBhvr>
                                        <p:cTn id="8" dur="500" fill="hold"/>
                                        <p:tgtEl>
                                          <p:spTgt spid="111626"/>
                                        </p:tgtEl>
                                        <p:attrNameLst>
                                          <p:attrName>ppt_h</p:attrName>
                                        </p:attrNameLst>
                                      </p:cBhvr>
                                      <p:tavLst>
                                        <p:tav tm="0">
                                          <p:val>
                                            <p:fltVal val="0"/>
                                          </p:val>
                                        </p:tav>
                                        <p:tav tm="100000">
                                          <p:val>
                                            <p:strVal val="#ppt_h"/>
                                          </p:val>
                                        </p:tav>
                                      </p:tavLst>
                                    </p:anim>
                                    <p:anim calcmode="lin" valueType="num">
                                      <p:cBhvr>
                                        <p:cTn id="9" dur="500" fill="hold"/>
                                        <p:tgtEl>
                                          <p:spTgt spid="111626"/>
                                        </p:tgtEl>
                                        <p:attrNameLst>
                                          <p:attrName>style.rotation</p:attrName>
                                        </p:attrNameLst>
                                      </p:cBhvr>
                                      <p:tavLst>
                                        <p:tav tm="0">
                                          <p:val>
                                            <p:fltVal val="360"/>
                                          </p:val>
                                        </p:tav>
                                        <p:tav tm="100000">
                                          <p:val>
                                            <p:fltVal val="0"/>
                                          </p:val>
                                        </p:tav>
                                      </p:tavLst>
                                    </p:anim>
                                    <p:animEffect transition="in" filter="fade">
                                      <p:cBhvr>
                                        <p:cTn id="10" dur="500"/>
                                        <p:tgtEl>
                                          <p:spTgt spid="1116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11622"/>
                                        </p:tgtEl>
                                        <p:attrNameLst>
                                          <p:attrName>style.visibility</p:attrName>
                                        </p:attrNameLst>
                                      </p:cBhvr>
                                      <p:to>
                                        <p:strVal val="visible"/>
                                      </p:to>
                                    </p:set>
                                    <p:animEffect transition="in" filter="fade">
                                      <p:cBhvr>
                                        <p:cTn id="15" dur="500"/>
                                        <p:tgtEl>
                                          <p:spTgt spid="111622"/>
                                        </p:tgtEl>
                                      </p:cBhvr>
                                    </p:animEffect>
                                    <p:anim calcmode="lin" valueType="num">
                                      <p:cBhvr>
                                        <p:cTn id="16" dur="500" fill="hold"/>
                                        <p:tgtEl>
                                          <p:spTgt spid="111622"/>
                                        </p:tgtEl>
                                        <p:attrNameLst>
                                          <p:attrName>ppt_x</p:attrName>
                                        </p:attrNameLst>
                                      </p:cBhvr>
                                      <p:tavLst>
                                        <p:tav tm="0">
                                          <p:val>
                                            <p:strVal val="#ppt_x"/>
                                          </p:val>
                                        </p:tav>
                                        <p:tav tm="100000">
                                          <p:val>
                                            <p:strVal val="#ppt_x"/>
                                          </p:val>
                                        </p:tav>
                                      </p:tavLst>
                                    </p:anim>
                                    <p:anim calcmode="lin" valueType="num">
                                      <p:cBhvr>
                                        <p:cTn id="17" dur="450" decel="100000" fill="hold"/>
                                        <p:tgtEl>
                                          <p:spTgt spid="111622"/>
                                        </p:tgtEl>
                                        <p:attrNameLst>
                                          <p:attrName>ppt_y</p:attrName>
                                        </p:attrNameLst>
                                      </p:cBhvr>
                                      <p:tavLst>
                                        <p:tav tm="0">
                                          <p:val>
                                            <p:strVal val="#ppt_y+1"/>
                                          </p:val>
                                        </p:tav>
                                        <p:tav tm="100000">
                                          <p:val>
                                            <p:strVal val="#ppt_y-.03"/>
                                          </p:val>
                                        </p:tav>
                                      </p:tavLst>
                                    </p:anim>
                                    <p:anim calcmode="lin" valueType="num">
                                      <p:cBhvr>
                                        <p:cTn id="18" dur="50" accel="100000" fill="hold">
                                          <p:stCondLst>
                                            <p:cond delay="450"/>
                                          </p:stCondLst>
                                        </p:cTn>
                                        <p:tgtEl>
                                          <p:spTgt spid="111622"/>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0" presetClass="entr" presetSubtype="0" decel="100000" fill="hold" grpId="0" nodeType="clickEffect">
                                  <p:stCondLst>
                                    <p:cond delay="0"/>
                                  </p:stCondLst>
                                  <p:childTnLst>
                                    <p:set>
                                      <p:cBhvr>
                                        <p:cTn id="22" dur="1" fill="hold">
                                          <p:stCondLst>
                                            <p:cond delay="0"/>
                                          </p:stCondLst>
                                        </p:cTn>
                                        <p:tgtEl>
                                          <p:spTgt spid="111621"/>
                                        </p:tgtEl>
                                        <p:attrNameLst>
                                          <p:attrName>style.visibility</p:attrName>
                                        </p:attrNameLst>
                                      </p:cBhvr>
                                      <p:to>
                                        <p:strVal val="visible"/>
                                      </p:to>
                                    </p:set>
                                    <p:anim calcmode="lin" valueType="num">
                                      <p:cBhvr>
                                        <p:cTn id="23" dur="500" fill="hold"/>
                                        <p:tgtEl>
                                          <p:spTgt spid="111621"/>
                                        </p:tgtEl>
                                        <p:attrNameLst>
                                          <p:attrName>ppt_w</p:attrName>
                                        </p:attrNameLst>
                                      </p:cBhvr>
                                      <p:tavLst>
                                        <p:tav tm="0">
                                          <p:val>
                                            <p:strVal val="#ppt_w+.3"/>
                                          </p:val>
                                        </p:tav>
                                        <p:tav tm="100000">
                                          <p:val>
                                            <p:strVal val="#ppt_w"/>
                                          </p:val>
                                        </p:tav>
                                      </p:tavLst>
                                    </p:anim>
                                    <p:anim calcmode="lin" valueType="num">
                                      <p:cBhvr>
                                        <p:cTn id="24" dur="500" fill="hold"/>
                                        <p:tgtEl>
                                          <p:spTgt spid="111621"/>
                                        </p:tgtEl>
                                        <p:attrNameLst>
                                          <p:attrName>ppt_h</p:attrName>
                                        </p:attrNameLst>
                                      </p:cBhvr>
                                      <p:tavLst>
                                        <p:tav tm="0">
                                          <p:val>
                                            <p:strVal val="#ppt_h"/>
                                          </p:val>
                                        </p:tav>
                                        <p:tav tm="100000">
                                          <p:val>
                                            <p:strVal val="#ppt_h"/>
                                          </p:val>
                                        </p:tav>
                                      </p:tavLst>
                                    </p:anim>
                                    <p:animEffect transition="in" filter="fade">
                                      <p:cBhvr>
                                        <p:cTn id="25" dur="500"/>
                                        <p:tgtEl>
                                          <p:spTgt spid="111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3399FF"/>
            </a:gs>
            <a:gs pos="100000">
              <a:srgbClr val="333333"/>
            </a:gs>
          </a:gsLst>
          <a:path path="shape">
            <a:fillToRect l="50000" t="50000" r="50000" b="50000"/>
          </a:path>
        </a:gradFill>
        <a:effectLst/>
      </p:bgPr>
    </p:bg>
    <p:spTree>
      <p:nvGrpSpPr>
        <p:cNvPr id="1" name=""/>
        <p:cNvGrpSpPr/>
        <p:nvPr/>
      </p:nvGrpSpPr>
      <p:grpSpPr>
        <a:xfrm>
          <a:off x="0" y="0"/>
          <a:ext cx="0" cy="0"/>
          <a:chOff x="0" y="0"/>
          <a:chExt cx="0" cy="0"/>
        </a:xfrm>
      </p:grpSpPr>
      <p:sp>
        <p:nvSpPr>
          <p:cNvPr id="116740" name="WordArt 4">
            <a:extLst>
              <a:ext uri="{FF2B5EF4-FFF2-40B4-BE49-F238E27FC236}">
                <a16:creationId xmlns:a16="http://schemas.microsoft.com/office/drawing/2014/main" id="{7440FE0D-2C09-4F58-8798-A99E5D7ED9C4}"/>
              </a:ext>
            </a:extLst>
          </p:cNvPr>
          <p:cNvSpPr>
            <a:spLocks noChangeArrowheads="1" noChangeShapeType="1" noTextEdit="1"/>
          </p:cNvSpPr>
          <p:nvPr/>
        </p:nvSpPr>
        <p:spPr bwMode="auto">
          <a:xfrm rot="5400000">
            <a:off x="-2616993" y="2845593"/>
            <a:ext cx="6400800" cy="1166813"/>
          </a:xfrm>
          <a:prstGeom prst="rect">
            <a:avLst/>
          </a:prstGeom>
        </p:spPr>
        <p:txBody>
          <a:bodyPr vert="wordArtVert" wrap="none" fromWordArt="1">
            <a:prstTxWarp prst="textPlain">
              <a:avLst>
                <a:gd name="adj" fmla="val 50000"/>
              </a:avLst>
            </a:prstTxWarp>
          </a:bodyPr>
          <a:lstStyle/>
          <a:p>
            <a:pPr algn="ctr" fontAlgn="auto"/>
            <a:r>
              <a:rPr lang="en-US" sz="2800" kern="10">
                <a:ln w="38100">
                  <a:solidFill>
                    <a:srgbClr val="00CCFF"/>
                  </a:solidFill>
                  <a:round/>
                  <a:headEnd/>
                  <a:tailEnd/>
                </a:ln>
                <a:solidFill>
                  <a:srgbClr val="0000FF"/>
                </a:solidFill>
                <a:effectLst>
                  <a:outerShdw dist="53882" dir="2700000" algn="ctr" rotWithShape="0">
                    <a:srgbClr val="CBCBCB">
                      <a:alpha val="80000"/>
                    </a:srgbClr>
                  </a:outerShdw>
                </a:effectLst>
                <a:latin typeface="Comic Sans MS" panose="030F0702030302020204" pitchFamily="66" charset="0"/>
              </a:rPr>
              <a:t>Sitographie</a:t>
            </a:r>
          </a:p>
        </p:txBody>
      </p:sp>
      <p:sp>
        <p:nvSpPr>
          <p:cNvPr id="116741" name="Text Box 5">
            <a:extLst>
              <a:ext uri="{FF2B5EF4-FFF2-40B4-BE49-F238E27FC236}">
                <a16:creationId xmlns:a16="http://schemas.microsoft.com/office/drawing/2014/main" id="{DE2F2D4A-A50B-4448-9F9B-464D26855C9E}"/>
              </a:ext>
            </a:extLst>
          </p:cNvPr>
          <p:cNvSpPr txBox="1">
            <a:spLocks noChangeArrowheads="1"/>
          </p:cNvSpPr>
          <p:nvPr/>
        </p:nvSpPr>
        <p:spPr bwMode="auto">
          <a:xfrm>
            <a:off x="1447800" y="762000"/>
            <a:ext cx="3810000" cy="4981575"/>
          </a:xfrm>
          <a:prstGeom prst="rect">
            <a:avLst/>
          </a:prstGeom>
          <a:noFill/>
          <a:ln>
            <a:noFill/>
          </a:ln>
          <a:effectLst/>
          <a:extLst>
            <a:ext uri="{909E8E84-426E-40DD-AFC4-6F175D3DCCD1}">
              <a14:hiddenFill xmlns:a14="http://schemas.microsoft.com/office/drawing/2010/main">
                <a:solidFill>
                  <a:schemeClr val="accent1">
                    <a:alpha val="32001"/>
                  </a:schemeClr>
                </a:solidFill>
              </a14:hiddenFill>
            </a:ext>
            <a:ext uri="{91240B29-F687-4F45-9708-019B960494DF}">
              <a14:hiddenLine xmlns:a14="http://schemas.microsoft.com/office/drawing/2010/main" w="1016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sz="1600" b="1">
                <a:effectLst>
                  <a:outerShdw blurRad="38100" dist="38100" dir="2700000" algn="tl">
                    <a:srgbClr val="FFFFFF"/>
                  </a:outerShdw>
                </a:effectLst>
                <a:latin typeface="Comic Sans MS" panose="030F0702030302020204" pitchFamily="66" charset="0"/>
                <a:hlinkClick r:id="rId2"/>
              </a:rPr>
              <a:t>www.doctissimo.fr</a:t>
            </a:r>
            <a:endParaRPr lang="en-US" altLang="en-US" sz="1600" b="1">
              <a:effectLst>
                <a:outerShdw blurRad="38100" dist="38100" dir="2700000" algn="tl">
                  <a:srgbClr val="FFFFFF"/>
                </a:outerShdw>
              </a:effectLst>
              <a:latin typeface="Comic Sans MS" panose="030F0702030302020204" pitchFamily="66" charset="0"/>
            </a:endParaRPr>
          </a:p>
          <a:p>
            <a:pPr>
              <a:spcBef>
                <a:spcPct val="50000"/>
              </a:spcBef>
              <a:buFontTx/>
              <a:buChar char="•"/>
            </a:pPr>
            <a:r>
              <a:rPr lang="en-US" altLang="en-US" sz="1600" b="1">
                <a:effectLst>
                  <a:outerShdw blurRad="38100" dist="38100" dir="2700000" algn="tl">
                    <a:srgbClr val="FFFFFF"/>
                  </a:outerShdw>
                </a:effectLst>
                <a:latin typeface="Comic Sans MS" panose="030F0702030302020204" pitchFamily="66" charset="0"/>
                <a:hlinkClick r:id="rId3"/>
              </a:rPr>
              <a:t>http://www.intoxiaction médicamenteuses.ro.jpg</a:t>
            </a:r>
            <a:endParaRPr lang="en-US" altLang="en-US" sz="1600" b="1">
              <a:effectLst>
                <a:outerShdw blurRad="38100" dist="38100" dir="2700000" algn="tl">
                  <a:srgbClr val="FFFFFF"/>
                </a:outerShdw>
              </a:effectLst>
              <a:latin typeface="Comic Sans MS" panose="030F0702030302020204" pitchFamily="66" charset="0"/>
            </a:endParaRPr>
          </a:p>
          <a:p>
            <a:pPr>
              <a:spcBef>
                <a:spcPct val="50000"/>
              </a:spcBef>
              <a:buFontTx/>
              <a:buChar char="•"/>
            </a:pPr>
            <a:r>
              <a:rPr lang="en-US" altLang="en-US" sz="1600" b="1">
                <a:effectLst>
                  <a:outerShdw blurRad="38100" dist="38100" dir="2700000" algn="tl">
                    <a:srgbClr val="FFFFFF"/>
                  </a:outerShdw>
                </a:effectLst>
                <a:latin typeface="Comic Sans MS" panose="030F0702030302020204" pitchFamily="66" charset="0"/>
                <a:hlinkClick r:id="rId4"/>
              </a:rPr>
              <a:t>http://www.faux médicaments.rojpg</a:t>
            </a:r>
            <a:endParaRPr lang="en-US" altLang="en-US" sz="1600" b="1">
              <a:effectLst>
                <a:outerShdw blurRad="38100" dist="38100" dir="2700000" algn="tl">
                  <a:srgbClr val="FFFFFF"/>
                </a:outerShdw>
              </a:effectLst>
              <a:latin typeface="Comic Sans MS" panose="030F0702030302020204" pitchFamily="66" charset="0"/>
            </a:endParaRPr>
          </a:p>
          <a:p>
            <a:pPr>
              <a:spcBef>
                <a:spcPct val="50000"/>
              </a:spcBef>
              <a:buFontTx/>
              <a:buChar char="•"/>
            </a:pPr>
            <a:r>
              <a:rPr lang="en-US" altLang="en-US" sz="1600" b="1">
                <a:effectLst>
                  <a:outerShdw blurRad="38100" dist="38100" dir="2700000" algn="tl">
                    <a:srgbClr val="FFFFFF"/>
                  </a:outerShdw>
                </a:effectLst>
                <a:latin typeface="Comic Sans MS" panose="030F0702030302020204" pitchFamily="66" charset="0"/>
                <a:hlinkClick r:id="rId5"/>
              </a:rPr>
              <a:t>http://www.médicaments contrefaits.ro.gif</a:t>
            </a:r>
            <a:endParaRPr lang="en-US" altLang="en-US" sz="1600" b="1">
              <a:effectLst>
                <a:outerShdw blurRad="38100" dist="38100" dir="2700000" algn="tl">
                  <a:srgbClr val="FFFFFF"/>
                </a:outerShdw>
              </a:effectLst>
              <a:latin typeface="Comic Sans MS" panose="030F0702030302020204" pitchFamily="66" charset="0"/>
            </a:endParaRPr>
          </a:p>
          <a:p>
            <a:pPr>
              <a:spcBef>
                <a:spcPct val="50000"/>
              </a:spcBef>
              <a:buFontTx/>
              <a:buChar char="•"/>
            </a:pPr>
            <a:r>
              <a:rPr lang="en-US" altLang="en-US" sz="1600" b="1">
                <a:effectLst>
                  <a:outerShdw blurRad="38100" dist="38100" dir="2700000" algn="tl">
                    <a:srgbClr val="FFFFFF"/>
                  </a:outerShdw>
                </a:effectLst>
                <a:latin typeface="Comic Sans MS" panose="030F0702030302020204" pitchFamily="66" charset="0"/>
                <a:hlinkClick r:id="rId4"/>
              </a:rPr>
              <a:t>http://www.anka eva uhlin allergie au paracétamol.ro.jpg</a:t>
            </a:r>
            <a:endParaRPr lang="en-US" altLang="en-US" sz="1600" b="1">
              <a:effectLst>
                <a:outerShdw blurRad="38100" dist="38100" dir="2700000" algn="tl">
                  <a:srgbClr val="FFFFFF"/>
                </a:outerShdw>
              </a:effectLst>
              <a:latin typeface="Comic Sans MS" panose="030F0702030302020204" pitchFamily="66" charset="0"/>
            </a:endParaRPr>
          </a:p>
          <a:p>
            <a:pPr>
              <a:spcBef>
                <a:spcPct val="50000"/>
              </a:spcBef>
              <a:buFontTx/>
              <a:buChar char="•"/>
            </a:pPr>
            <a:r>
              <a:rPr lang="en-US" altLang="en-US" b="1">
                <a:effectLst>
                  <a:outerShdw blurRad="38100" dist="38100" dir="2700000" algn="tl">
                    <a:srgbClr val="FFFFFF"/>
                  </a:outerShdw>
                </a:effectLst>
                <a:hlinkClick r:id="rId6"/>
              </a:rPr>
              <a:t>http://ec.europa.eu/health/index_fr.htm</a:t>
            </a:r>
            <a:endParaRPr lang="en-US" altLang="en-US" b="1">
              <a:effectLst>
                <a:outerShdw blurRad="38100" dist="38100" dir="2700000" algn="tl">
                  <a:srgbClr val="FFFFFF"/>
                </a:outerShdw>
              </a:effectLst>
            </a:endParaRPr>
          </a:p>
          <a:p>
            <a:pPr>
              <a:spcBef>
                <a:spcPct val="50000"/>
              </a:spcBef>
              <a:buFontTx/>
              <a:buChar char="•"/>
            </a:pPr>
            <a:endParaRPr lang="en-US" altLang="en-US" sz="1600" b="1">
              <a:effectLst>
                <a:outerShdw blurRad="38100" dist="38100" dir="2700000" algn="tl">
                  <a:srgbClr val="FFFFFF"/>
                </a:outerShdw>
              </a:effectLst>
              <a:latin typeface="Comic Sans MS" panose="030F0702030302020204" pitchFamily="66" charset="0"/>
              <a:cs typeface="Arial" panose="020B0604020202020204" pitchFamily="34" charset="0"/>
            </a:endParaRPr>
          </a:p>
          <a:p>
            <a:pPr>
              <a:spcBef>
                <a:spcPct val="50000"/>
              </a:spcBef>
              <a:buFontTx/>
              <a:buChar char="•"/>
            </a:pPr>
            <a:endParaRPr lang="en-US" altLang="en-US" sz="1600" b="1">
              <a:effectLst>
                <a:outerShdw blurRad="38100" dist="38100" dir="2700000" algn="tl">
                  <a:srgbClr val="FFFFFF"/>
                </a:outerShdw>
              </a:effectLst>
              <a:latin typeface="Comic Sans MS" panose="030F0702030302020204" pitchFamily="66" charset="0"/>
              <a:cs typeface="Arial" panose="020B0604020202020204" pitchFamily="34" charset="0"/>
            </a:endParaRPr>
          </a:p>
          <a:p>
            <a:pPr>
              <a:spcBef>
                <a:spcPct val="50000"/>
              </a:spcBef>
              <a:buFontTx/>
              <a:buChar char="•"/>
            </a:pPr>
            <a:endParaRPr lang="en-US" altLang="en-US" sz="1600">
              <a:effectLst>
                <a:outerShdw blurRad="38100" dist="38100" dir="2700000" algn="tl">
                  <a:srgbClr val="FFFFFF"/>
                </a:outerShdw>
              </a:effectLst>
              <a:latin typeface="Comic Sans MS" panose="030F0702030302020204" pitchFamily="66" charset="0"/>
              <a:cs typeface="Arial" panose="020B0604020202020204" pitchFamily="34" charset="0"/>
            </a:endParaRPr>
          </a:p>
          <a:p>
            <a:pPr>
              <a:spcBef>
                <a:spcPct val="50000"/>
              </a:spcBef>
              <a:buFontTx/>
              <a:buChar char="•"/>
            </a:pPr>
            <a:endParaRPr lang="en-US" altLang="en-US">
              <a:effectLst>
                <a:outerShdw blurRad="38100" dist="38100" dir="2700000" algn="tl">
                  <a:srgbClr val="FFFFFF"/>
                </a:outerShdw>
              </a:effectLst>
              <a:cs typeface="Arial" panose="020B0604020202020204" pitchFamily="34" charset="0"/>
            </a:endParaRPr>
          </a:p>
        </p:txBody>
      </p:sp>
    </p:spTree>
  </p:cSld>
  <p:clrMapOvr>
    <a:masterClrMapping/>
  </p:clrMapOvr>
  <p:transition>
    <p:split dir="in"/>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0" scaled="1"/>
        </a:gradFill>
        <a:effectLst/>
      </p:bgPr>
    </p:bg>
    <p:spTree>
      <p:nvGrpSpPr>
        <p:cNvPr id="1" name=""/>
        <p:cNvGrpSpPr/>
        <p:nvPr/>
      </p:nvGrpSpPr>
      <p:grpSpPr>
        <a:xfrm>
          <a:off x="0" y="0"/>
          <a:ext cx="0" cy="0"/>
          <a:chOff x="0" y="0"/>
          <a:chExt cx="0" cy="0"/>
        </a:xfrm>
      </p:grpSpPr>
      <p:sp>
        <p:nvSpPr>
          <p:cNvPr id="24580" name="WordArt 4">
            <a:extLst>
              <a:ext uri="{FF2B5EF4-FFF2-40B4-BE49-F238E27FC236}">
                <a16:creationId xmlns:a16="http://schemas.microsoft.com/office/drawing/2014/main" id="{5112BEDE-5C1E-46B9-BAE6-73055A8A68B6}"/>
              </a:ext>
            </a:extLst>
          </p:cNvPr>
          <p:cNvSpPr>
            <a:spLocks noChangeArrowheads="1" noChangeShapeType="1" noTextEdit="1"/>
          </p:cNvSpPr>
          <p:nvPr/>
        </p:nvSpPr>
        <p:spPr bwMode="auto">
          <a:xfrm>
            <a:off x="1524000" y="152400"/>
            <a:ext cx="6096000" cy="25146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bodyPr>
          <a:lstStyle/>
          <a:p>
            <a:pPr algn="ctr"/>
            <a:r>
              <a:rPr lang="en-US" sz="3600" kern="10">
                <a:ln w="9525">
                  <a:solidFill>
                    <a:srgbClr val="333333"/>
                  </a:solidFill>
                  <a:round/>
                  <a:headEnd/>
                  <a:tailEnd/>
                </a:ln>
                <a:solidFill>
                  <a:srgbClr val="969696"/>
                </a:solidFill>
                <a:effectLst/>
                <a:latin typeface="Impact" panose="020B0806030902050204" pitchFamily="34" charset="0"/>
              </a:rPr>
              <a:t>Attention !</a:t>
            </a:r>
          </a:p>
        </p:txBody>
      </p:sp>
      <p:sp>
        <p:nvSpPr>
          <p:cNvPr id="24581" name="Rectangle 5">
            <a:extLst>
              <a:ext uri="{FF2B5EF4-FFF2-40B4-BE49-F238E27FC236}">
                <a16:creationId xmlns:a16="http://schemas.microsoft.com/office/drawing/2014/main" id="{08C6CE22-88EC-4A1C-A2F2-6DD33155FABB}"/>
              </a:ext>
            </a:extLst>
          </p:cNvPr>
          <p:cNvSpPr>
            <a:spLocks noChangeArrowheads="1"/>
          </p:cNvSpPr>
          <p:nvPr/>
        </p:nvSpPr>
        <p:spPr bwMode="auto">
          <a:xfrm>
            <a:off x="1524000" y="2590800"/>
            <a:ext cx="60991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4000" b="1">
                <a:solidFill>
                  <a:srgbClr val="333333"/>
                </a:solidFill>
                <a:effectLst/>
              </a:rPr>
              <a:t>Médicaments = danger...</a:t>
            </a:r>
          </a:p>
          <a:p>
            <a:pPr eaLnBrk="0" hangingPunct="0"/>
            <a:endParaRPr lang="en-US" altLang="en-US" sz="4000">
              <a:solidFill>
                <a:srgbClr val="333333"/>
              </a:solidFill>
              <a:effectLst/>
            </a:endParaRPr>
          </a:p>
        </p:txBody>
      </p:sp>
      <p:pic>
        <p:nvPicPr>
          <p:cNvPr id="24582" name="Picture 6">
            <a:extLst>
              <a:ext uri="{FF2B5EF4-FFF2-40B4-BE49-F238E27FC236}">
                <a16:creationId xmlns:a16="http://schemas.microsoft.com/office/drawing/2014/main" id="{50C6B69D-5040-48D4-92BF-A1DF6E2F6D8A}"/>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362200" y="3352800"/>
            <a:ext cx="4191000" cy="3505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Scale>
                                      <p:cBhvr>
                                        <p:cTn id="7" dur="500" decel="50000" fill="hold">
                                          <p:stCondLst>
                                            <p:cond delay="0"/>
                                          </p:stCondLst>
                                        </p:cTn>
                                        <p:tgtEl>
                                          <p:spTgt spid="245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24580"/>
                                        </p:tgtEl>
                                        <p:attrNameLst>
                                          <p:attrName>ppt_x</p:attrName>
                                          <p:attrName>ppt_y</p:attrName>
                                        </p:attrNameLst>
                                      </p:cBhvr>
                                    </p:animMotion>
                                    <p:animEffect transition="in" filter="fade">
                                      <p:cBhvr>
                                        <p:cTn id="9" dur="500"/>
                                        <p:tgtEl>
                                          <p:spTgt spid="2458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24581">
                                            <p:txEl>
                                              <p:pRg st="0" end="0"/>
                                            </p:txEl>
                                          </p:spTgt>
                                        </p:tgtEl>
                                        <p:attrNameLst>
                                          <p:attrName>style.visibility</p:attrName>
                                        </p:attrNameLst>
                                      </p:cBhvr>
                                      <p:to>
                                        <p:strVal val="visible"/>
                                      </p:to>
                                    </p:set>
                                    <p:animEffect transition="in" filter="fade">
                                      <p:cBhvr>
                                        <p:cTn id="14" dur="500"/>
                                        <p:tgtEl>
                                          <p:spTgt spid="24581">
                                            <p:txEl>
                                              <p:pRg st="0" end="0"/>
                                            </p:txEl>
                                          </p:spTgt>
                                        </p:tgtEl>
                                      </p:cBhvr>
                                    </p:animEffect>
                                    <p:anim calcmode="lin" valueType="num">
                                      <p:cBhvr>
                                        <p:cTn id="15" dur="500" fill="hold"/>
                                        <p:tgtEl>
                                          <p:spTgt spid="24581">
                                            <p:txEl>
                                              <p:pRg st="0" end="0"/>
                                            </p:txEl>
                                          </p:spTgt>
                                        </p:tgtEl>
                                        <p:attrNameLst>
                                          <p:attrName>ppt_x</p:attrName>
                                        </p:attrNameLst>
                                      </p:cBhvr>
                                      <p:tavLst>
                                        <p:tav tm="0">
                                          <p:val>
                                            <p:strVal val="#ppt_x-.1"/>
                                          </p:val>
                                        </p:tav>
                                        <p:tav tm="100000">
                                          <p:val>
                                            <p:strVal val="#ppt_x"/>
                                          </p:val>
                                        </p:tav>
                                      </p:tavLst>
                                    </p:anim>
                                    <p:anim calcmode="lin" valueType="num">
                                      <p:cBhvr>
                                        <p:cTn id="16" dur="500" fill="hold"/>
                                        <p:tgtEl>
                                          <p:spTgt spid="2458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24582"/>
                                        </p:tgtEl>
                                        <p:attrNameLst>
                                          <p:attrName>style.visibility</p:attrName>
                                        </p:attrNameLst>
                                      </p:cBhvr>
                                      <p:to>
                                        <p:strVal val="visible"/>
                                      </p:to>
                                    </p:set>
                                    <p:anim calcmode="lin" valueType="num">
                                      <p:cBhvr>
                                        <p:cTn id="21" dur="500" fill="hold"/>
                                        <p:tgtEl>
                                          <p:spTgt spid="24582"/>
                                        </p:tgtEl>
                                        <p:attrNameLst>
                                          <p:attrName>ppt_w</p:attrName>
                                        </p:attrNameLst>
                                      </p:cBhvr>
                                      <p:tavLst>
                                        <p:tav tm="0">
                                          <p:val>
                                            <p:strVal val="#ppt_w+.3"/>
                                          </p:val>
                                        </p:tav>
                                        <p:tav tm="100000">
                                          <p:val>
                                            <p:strVal val="#ppt_w"/>
                                          </p:val>
                                        </p:tav>
                                      </p:tavLst>
                                    </p:anim>
                                    <p:anim calcmode="lin" valueType="num">
                                      <p:cBhvr>
                                        <p:cTn id="22" dur="500" fill="hold"/>
                                        <p:tgtEl>
                                          <p:spTgt spid="24582"/>
                                        </p:tgtEl>
                                        <p:attrNameLst>
                                          <p:attrName>ppt_h</p:attrName>
                                        </p:attrNameLst>
                                      </p:cBhvr>
                                      <p:tavLst>
                                        <p:tav tm="0">
                                          <p:val>
                                            <p:strVal val="#ppt_h"/>
                                          </p:val>
                                        </p:tav>
                                        <p:tav tm="100000">
                                          <p:val>
                                            <p:strVal val="#ppt_h"/>
                                          </p:val>
                                        </p:tav>
                                      </p:tavLst>
                                    </p:anim>
                                    <p:animEffect transition="in" filter="fade">
                                      <p:cBhvr>
                                        <p:cTn id="23"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10" name="Text Box 42">
            <a:extLst>
              <a:ext uri="{FF2B5EF4-FFF2-40B4-BE49-F238E27FC236}">
                <a16:creationId xmlns:a16="http://schemas.microsoft.com/office/drawing/2014/main" id="{B108DF1E-0DA7-49A7-9D79-E8C61237802A}"/>
              </a:ext>
            </a:extLst>
          </p:cNvPr>
          <p:cNvSpPr txBox="1">
            <a:spLocks noChangeArrowheads="1"/>
          </p:cNvSpPr>
          <p:nvPr/>
        </p:nvSpPr>
        <p:spPr bwMode="auto">
          <a:xfrm>
            <a:off x="4495800" y="3657600"/>
            <a:ext cx="2819400"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1400" b="1">
                <a:effectLst/>
                <a:latin typeface="Comic Sans MS" panose="030F0702030302020204" pitchFamily="66" charset="0"/>
              </a:rPr>
              <a:t>!!! Les etudes efectués par les medecins montrent qu’un procentage de 52% entre les intoxications sont medicamenteuses, les plus frequentes medicaments utilisés étant celles-là pour les afections psychiques…</a:t>
            </a:r>
            <a:endParaRPr lang="en-US" altLang="en-US" sz="1400" b="1">
              <a:effectLst/>
              <a:latin typeface="Comic Sans MS" panose="030F0702030302020204" pitchFamily="66" charset="0"/>
            </a:endParaRPr>
          </a:p>
          <a:p>
            <a:endParaRPr lang="en-US" altLang="en-US" sz="1400" b="1">
              <a:effectLst/>
              <a:latin typeface="Comic Sans MS" panose="030F0702030302020204" pitchFamily="66" charset="0"/>
            </a:endParaRPr>
          </a:p>
        </p:txBody>
      </p:sp>
      <p:pic>
        <p:nvPicPr>
          <p:cNvPr id="32825" name="Picture 57">
            <a:extLst>
              <a:ext uri="{FF2B5EF4-FFF2-40B4-BE49-F238E27FC236}">
                <a16:creationId xmlns:a16="http://schemas.microsoft.com/office/drawing/2014/main" id="{F1B39582-0A4D-46DD-91D3-B94C170BD80E}"/>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3581400"/>
            <a:ext cx="3733800" cy="3276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828" name="WordArt 60">
            <a:extLst>
              <a:ext uri="{FF2B5EF4-FFF2-40B4-BE49-F238E27FC236}">
                <a16:creationId xmlns:a16="http://schemas.microsoft.com/office/drawing/2014/main" id="{88E74B70-3E9E-43F1-9F7B-5B78223537A1}"/>
              </a:ext>
            </a:extLst>
          </p:cNvPr>
          <p:cNvSpPr>
            <a:spLocks noChangeArrowheads="1" noChangeShapeType="1" noTextEdit="1"/>
          </p:cNvSpPr>
          <p:nvPr/>
        </p:nvSpPr>
        <p:spPr bwMode="auto">
          <a:xfrm>
            <a:off x="381000" y="304800"/>
            <a:ext cx="2895600" cy="1143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336699"/>
                </a:solidFill>
                <a:effectLst>
                  <a:outerShdw dist="45791" dir="2021404" algn="ctr" rotWithShape="0">
                    <a:srgbClr val="B2B2B2">
                      <a:alpha val="80000"/>
                    </a:srgbClr>
                  </a:outerShdw>
                </a:effectLst>
                <a:latin typeface="Comic Sans MS" panose="030F0702030302020204" pitchFamily="66" charset="0"/>
              </a:rPr>
              <a:t>Introduction</a:t>
            </a:r>
          </a:p>
        </p:txBody>
      </p:sp>
      <p:sp>
        <p:nvSpPr>
          <p:cNvPr id="32829" name="Text Box 61">
            <a:extLst>
              <a:ext uri="{FF2B5EF4-FFF2-40B4-BE49-F238E27FC236}">
                <a16:creationId xmlns:a16="http://schemas.microsoft.com/office/drawing/2014/main" id="{39D9CBE9-45B8-47A8-B058-BAE0991418B6}"/>
              </a:ext>
            </a:extLst>
          </p:cNvPr>
          <p:cNvSpPr txBox="1">
            <a:spLocks noChangeArrowheads="1"/>
          </p:cNvSpPr>
          <p:nvPr/>
        </p:nvSpPr>
        <p:spPr bwMode="auto">
          <a:xfrm>
            <a:off x="228600" y="1676400"/>
            <a:ext cx="8763000" cy="1793875"/>
          </a:xfrm>
          <a:prstGeom prst="rect">
            <a:avLst/>
          </a:prstGeom>
          <a:noFill/>
          <a:ln>
            <a:noFill/>
          </a:ln>
          <a:effectLst/>
          <a:extLst>
            <a:ext uri="{909E8E84-426E-40DD-AFC4-6F175D3DCCD1}">
              <a14:hiddenFill xmlns:a14="http://schemas.microsoft.com/office/drawing/2010/main">
                <a:solidFill>
                  <a:schemeClr val="accent1">
                    <a:alpha val="32001"/>
                  </a:schemeClr>
                </a:solidFill>
              </a14:hiddenFill>
            </a:ext>
            <a:ext uri="{91240B29-F687-4F45-9708-019B960494DF}">
              <a14:hiddenLine xmlns:a14="http://schemas.microsoft.com/office/drawing/2010/main" w="1016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en-US" sz="1400" b="1">
                <a:effectLst>
                  <a:outerShdw blurRad="38100" dist="38100" dir="2700000" algn="tl">
                    <a:srgbClr val="C0C0C0"/>
                  </a:outerShdw>
                </a:effectLst>
                <a:latin typeface="Comic Sans MS" panose="030F0702030302020204" pitchFamily="66" charset="0"/>
              </a:rPr>
              <a:t>   L’intoxication représent la totalité des troubles provoqué par l’introduction, volontaire ou pas, dans l’organisme, à une ou plusieurs substances toxiques.</a:t>
            </a:r>
          </a:p>
          <a:p>
            <a:r>
              <a:rPr lang="fr-FR" altLang="en-US" sz="1400" b="1">
                <a:effectLst>
                  <a:outerShdw blurRad="38100" dist="38100" dir="2700000" algn="tl">
                    <a:srgbClr val="C0C0C0"/>
                  </a:outerShdw>
                </a:effectLst>
                <a:latin typeface="Comic Sans MS" panose="030F0702030302020204" pitchFamily="66" charset="0"/>
              </a:rPr>
              <a:t>   Les substances toxiques pénétrent dans l’organisme par ingestion, par inhalation, par injection, ou par absorbtion. Les intoxications avec les médicaments, les plus fréquents,  représentent 80%  parmi les intoxications qui nécessitent une spitalisation urgente. En général, elles sont provoquées par l’association des plusieurs médicaments. La gravité d’une intoxication dépend de la toxicité du produit en cause, de la manière dont on l’introduit dan l’organisme, de la dose absorbée, de la résistence de l’organisme et de l’âge du sujet.</a:t>
            </a:r>
            <a:endParaRPr lang="en-US" altLang="en-US" sz="1400" b="1">
              <a:effectLst>
                <a:outerShdw blurRad="38100" dist="38100" dir="2700000" algn="tl">
                  <a:srgbClr val="C0C0C0"/>
                </a:outerShdw>
              </a:effectLst>
              <a:latin typeface="Comic Sans MS" panose="030F0702030302020204" pitchFamily="66" charset="0"/>
            </a:endParaRPr>
          </a:p>
        </p:txBody>
      </p:sp>
      <p:sp>
        <p:nvSpPr>
          <p:cNvPr id="32830" name="AutoShape 62">
            <a:extLst>
              <a:ext uri="{FF2B5EF4-FFF2-40B4-BE49-F238E27FC236}">
                <a16:creationId xmlns:a16="http://schemas.microsoft.com/office/drawing/2014/main" id="{51EB9820-90E1-4C5E-A1FB-53323EB2493C}"/>
              </a:ext>
            </a:extLst>
          </p:cNvPr>
          <p:cNvSpPr>
            <a:spLocks noChangeArrowheads="1"/>
          </p:cNvSpPr>
          <p:nvPr/>
        </p:nvSpPr>
        <p:spPr bwMode="auto">
          <a:xfrm>
            <a:off x="3962400" y="3276600"/>
            <a:ext cx="3886200" cy="2514600"/>
          </a:xfrm>
          <a:prstGeom prst="wedgeEllipseCallout">
            <a:avLst>
              <a:gd name="adj1" fmla="val -53801"/>
              <a:gd name="adj2" fmla="val 39708"/>
            </a:avLst>
          </a:prstGeom>
          <a:solidFill>
            <a:srgbClr val="99CC00">
              <a:alpha val="32001"/>
            </a:srgbClr>
          </a:solidFill>
          <a:ln w="1016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effectLst>
                <a:outerShdw blurRad="38100" dist="38100" dir="2700000" algn="tl">
                  <a:srgbClr val="FFFFFF"/>
                </a:outerShdw>
              </a:effectLst>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2828"/>
                                        </p:tgtEl>
                                        <p:attrNameLst>
                                          <p:attrName>style.visibility</p:attrName>
                                        </p:attrNameLst>
                                      </p:cBhvr>
                                      <p:to>
                                        <p:strVal val="visible"/>
                                      </p:to>
                                    </p:set>
                                    <p:animEffect transition="in" filter="fade">
                                      <p:cBhvr>
                                        <p:cTn id="7" dur="500"/>
                                        <p:tgtEl>
                                          <p:spTgt spid="32828"/>
                                        </p:tgtEl>
                                      </p:cBhvr>
                                    </p:animEffect>
                                    <p:anim calcmode="lin" valueType="num">
                                      <p:cBhvr>
                                        <p:cTn id="8" dur="500" fill="hold"/>
                                        <p:tgtEl>
                                          <p:spTgt spid="32828"/>
                                        </p:tgtEl>
                                        <p:attrNameLst>
                                          <p:attrName>ppt_x</p:attrName>
                                        </p:attrNameLst>
                                      </p:cBhvr>
                                      <p:tavLst>
                                        <p:tav tm="0">
                                          <p:val>
                                            <p:strVal val="#ppt_x"/>
                                          </p:val>
                                        </p:tav>
                                        <p:tav tm="100000">
                                          <p:val>
                                            <p:strVal val="#ppt_x"/>
                                          </p:val>
                                        </p:tav>
                                      </p:tavLst>
                                    </p:anim>
                                    <p:anim calcmode="lin" valueType="num">
                                      <p:cBhvr>
                                        <p:cTn id="9" dur="500" fill="hold"/>
                                        <p:tgtEl>
                                          <p:spTgt spid="3282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2829"/>
                                        </p:tgtEl>
                                        <p:attrNameLst>
                                          <p:attrName>style.visibility</p:attrName>
                                        </p:attrNameLst>
                                      </p:cBhvr>
                                      <p:to>
                                        <p:strVal val="visible"/>
                                      </p:to>
                                    </p:set>
                                    <p:animScale>
                                      <p:cBhvr>
                                        <p:cTn id="14" dur="500" decel="50000" fill="hold">
                                          <p:stCondLst>
                                            <p:cond delay="0"/>
                                          </p:stCondLst>
                                        </p:cTn>
                                        <p:tgtEl>
                                          <p:spTgt spid="328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500" decel="50000" fill="hold">
                                          <p:stCondLst>
                                            <p:cond delay="0"/>
                                          </p:stCondLst>
                                        </p:cTn>
                                        <p:tgtEl>
                                          <p:spTgt spid="32829"/>
                                        </p:tgtEl>
                                        <p:attrNameLst>
                                          <p:attrName>ppt_x</p:attrName>
                                          <p:attrName>ppt_y</p:attrName>
                                        </p:attrNameLst>
                                      </p:cBhvr>
                                    </p:animMotion>
                                    <p:animEffect transition="in" filter="fade">
                                      <p:cBhvr>
                                        <p:cTn id="16" dur="500"/>
                                        <p:tgtEl>
                                          <p:spTgt spid="3282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4" presetClass="entr" presetSubtype="0" accel="100000" fill="hold" nodeType="clickEffect">
                                  <p:stCondLst>
                                    <p:cond delay="0"/>
                                  </p:stCondLst>
                                  <p:childTnLst>
                                    <p:set>
                                      <p:cBhvr>
                                        <p:cTn id="20" dur="1" fill="hold">
                                          <p:stCondLst>
                                            <p:cond delay="0"/>
                                          </p:stCondLst>
                                        </p:cTn>
                                        <p:tgtEl>
                                          <p:spTgt spid="32825"/>
                                        </p:tgtEl>
                                        <p:attrNameLst>
                                          <p:attrName>style.visibility</p:attrName>
                                        </p:attrNameLst>
                                      </p:cBhvr>
                                      <p:to>
                                        <p:strVal val="visible"/>
                                      </p:to>
                                    </p:set>
                                    <p:anim calcmode="lin" valueType="num">
                                      <p:cBhvr>
                                        <p:cTn id="21" dur="500" fill="hold"/>
                                        <p:tgtEl>
                                          <p:spTgt spid="32825"/>
                                        </p:tgtEl>
                                        <p:attrNameLst>
                                          <p:attrName>ppt_w</p:attrName>
                                        </p:attrNameLst>
                                      </p:cBhvr>
                                      <p:tavLst>
                                        <p:tav tm="0">
                                          <p:val>
                                            <p:strVal val="#ppt_w*0.05"/>
                                          </p:val>
                                        </p:tav>
                                        <p:tav tm="100000">
                                          <p:val>
                                            <p:strVal val="#ppt_w"/>
                                          </p:val>
                                        </p:tav>
                                      </p:tavLst>
                                    </p:anim>
                                    <p:anim calcmode="lin" valueType="num">
                                      <p:cBhvr>
                                        <p:cTn id="22" dur="500" fill="hold"/>
                                        <p:tgtEl>
                                          <p:spTgt spid="32825"/>
                                        </p:tgtEl>
                                        <p:attrNameLst>
                                          <p:attrName>ppt_h</p:attrName>
                                        </p:attrNameLst>
                                      </p:cBhvr>
                                      <p:tavLst>
                                        <p:tav tm="0">
                                          <p:val>
                                            <p:strVal val="#ppt_h"/>
                                          </p:val>
                                        </p:tav>
                                        <p:tav tm="100000">
                                          <p:val>
                                            <p:strVal val="#ppt_h"/>
                                          </p:val>
                                        </p:tav>
                                      </p:tavLst>
                                    </p:anim>
                                    <p:anim calcmode="lin" valueType="num">
                                      <p:cBhvr>
                                        <p:cTn id="23" dur="500" fill="hold"/>
                                        <p:tgtEl>
                                          <p:spTgt spid="32825"/>
                                        </p:tgtEl>
                                        <p:attrNameLst>
                                          <p:attrName>ppt_x</p:attrName>
                                        </p:attrNameLst>
                                      </p:cBhvr>
                                      <p:tavLst>
                                        <p:tav tm="0">
                                          <p:val>
                                            <p:strVal val="#ppt_x-.2"/>
                                          </p:val>
                                        </p:tav>
                                        <p:tav tm="100000">
                                          <p:val>
                                            <p:strVal val="#ppt_x"/>
                                          </p:val>
                                        </p:tav>
                                      </p:tavLst>
                                    </p:anim>
                                    <p:anim calcmode="lin" valueType="num">
                                      <p:cBhvr>
                                        <p:cTn id="24" dur="500" fill="hold"/>
                                        <p:tgtEl>
                                          <p:spTgt spid="32825"/>
                                        </p:tgtEl>
                                        <p:attrNameLst>
                                          <p:attrName>ppt_y</p:attrName>
                                        </p:attrNameLst>
                                      </p:cBhvr>
                                      <p:tavLst>
                                        <p:tav tm="0">
                                          <p:val>
                                            <p:strVal val="#ppt_y"/>
                                          </p:val>
                                        </p:tav>
                                        <p:tav tm="100000">
                                          <p:val>
                                            <p:strVal val="#ppt_y"/>
                                          </p:val>
                                        </p:tav>
                                      </p:tavLst>
                                    </p:anim>
                                    <p:animEffect transition="in" filter="fade">
                                      <p:cBhvr>
                                        <p:cTn id="25" dur="500"/>
                                        <p:tgtEl>
                                          <p:spTgt spid="3282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1" presetClass="entr" presetSubtype="0" fill="hold" grpId="0" nodeType="clickEffect">
                                  <p:stCondLst>
                                    <p:cond delay="0"/>
                                  </p:stCondLst>
                                  <p:childTnLst>
                                    <p:set>
                                      <p:cBhvr>
                                        <p:cTn id="29" dur="1" fill="hold">
                                          <p:stCondLst>
                                            <p:cond delay="0"/>
                                          </p:stCondLst>
                                        </p:cTn>
                                        <p:tgtEl>
                                          <p:spTgt spid="32830"/>
                                        </p:tgtEl>
                                        <p:attrNameLst>
                                          <p:attrName>style.visibility</p:attrName>
                                        </p:attrNameLst>
                                      </p:cBhvr>
                                      <p:to>
                                        <p:strVal val="visible"/>
                                      </p:to>
                                    </p:set>
                                    <p:animEffect transition="in" filter="fade">
                                      <p:cBhvr>
                                        <p:cTn id="30" dur="385" decel="100000"/>
                                        <p:tgtEl>
                                          <p:spTgt spid="32830"/>
                                        </p:tgtEl>
                                      </p:cBhvr>
                                    </p:animEffect>
                                    <p:animScale>
                                      <p:cBhvr>
                                        <p:cTn id="31" dur="385" decel="100000"/>
                                        <p:tgtEl>
                                          <p:spTgt spid="32830"/>
                                        </p:tgtEl>
                                      </p:cBhvr>
                                      <p:from x="10000" y="10000"/>
                                      <p:to x="200000" y="450000"/>
                                    </p:animScale>
                                    <p:animScale>
                                      <p:cBhvr>
                                        <p:cTn id="32" dur="615" accel="100000" fill="hold">
                                          <p:stCondLst>
                                            <p:cond delay="385"/>
                                          </p:stCondLst>
                                        </p:cTn>
                                        <p:tgtEl>
                                          <p:spTgt spid="32830"/>
                                        </p:tgtEl>
                                      </p:cBhvr>
                                      <p:from x="200000" y="450000"/>
                                      <p:to x="100000" y="100000"/>
                                    </p:animScale>
                                    <p:set>
                                      <p:cBhvr>
                                        <p:cTn id="33" dur="385" fill="hold"/>
                                        <p:tgtEl>
                                          <p:spTgt spid="32830"/>
                                        </p:tgtEl>
                                        <p:attrNameLst>
                                          <p:attrName>ppt_x</p:attrName>
                                        </p:attrNameLst>
                                      </p:cBhvr>
                                      <p:to>
                                        <p:strVal val="(0.5)"/>
                                      </p:to>
                                    </p:set>
                                    <p:anim from="(0.5)" to="(#ppt_x)" calcmode="lin" valueType="num">
                                      <p:cBhvr>
                                        <p:cTn id="34" dur="615" accel="100000" fill="hold">
                                          <p:stCondLst>
                                            <p:cond delay="385"/>
                                          </p:stCondLst>
                                        </p:cTn>
                                        <p:tgtEl>
                                          <p:spTgt spid="32830"/>
                                        </p:tgtEl>
                                        <p:attrNameLst>
                                          <p:attrName>ppt_x</p:attrName>
                                        </p:attrNameLst>
                                      </p:cBhvr>
                                    </p:anim>
                                    <p:set>
                                      <p:cBhvr>
                                        <p:cTn id="35" dur="385" fill="hold"/>
                                        <p:tgtEl>
                                          <p:spTgt spid="32830"/>
                                        </p:tgtEl>
                                        <p:attrNameLst>
                                          <p:attrName>ppt_y</p:attrName>
                                        </p:attrNameLst>
                                      </p:cBhvr>
                                      <p:to>
                                        <p:strVal val="(#ppt_y+0.4)"/>
                                      </p:to>
                                    </p:set>
                                    <p:anim from="(#ppt_y+0.4)" to="(#ppt_y)" calcmode="lin" valueType="num">
                                      <p:cBhvr>
                                        <p:cTn id="36" dur="615" accel="100000" fill="hold">
                                          <p:stCondLst>
                                            <p:cond delay="385"/>
                                          </p:stCondLst>
                                        </p:cTn>
                                        <p:tgtEl>
                                          <p:spTgt spid="32830"/>
                                        </p:tgtEl>
                                        <p:attrNameLst>
                                          <p:attrName>ppt_y</p:attrName>
                                        </p:attrNameLst>
                                      </p:cBhvr>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32810"/>
                                        </p:tgtEl>
                                        <p:attrNameLst>
                                          <p:attrName>style.visibility</p:attrName>
                                        </p:attrNameLst>
                                      </p:cBhvr>
                                      <p:to>
                                        <p:strVal val="visible"/>
                                      </p:to>
                                    </p:set>
                                    <p:anim calcmode="lin" valueType="num">
                                      <p:cBhvr>
                                        <p:cTn id="41" dur="250" decel="50000" fill="hold">
                                          <p:stCondLst>
                                            <p:cond delay="0"/>
                                          </p:stCondLst>
                                        </p:cTn>
                                        <p:tgtEl>
                                          <p:spTgt spid="32810"/>
                                        </p:tgtEl>
                                        <p:attrNameLst>
                                          <p:attrName>style.rotation</p:attrName>
                                        </p:attrNameLst>
                                      </p:cBhvr>
                                      <p:tavLst>
                                        <p:tav tm="0">
                                          <p:val>
                                            <p:fltVal val="-90"/>
                                          </p:val>
                                        </p:tav>
                                        <p:tav tm="100000">
                                          <p:val>
                                            <p:fltVal val="0"/>
                                          </p:val>
                                        </p:tav>
                                      </p:tavLst>
                                    </p:anim>
                                    <p:anim calcmode="lin" valueType="num">
                                      <p:cBhvr>
                                        <p:cTn id="42" dur="250" decel="50000" fill="hold">
                                          <p:stCondLst>
                                            <p:cond delay="0"/>
                                          </p:stCondLst>
                                        </p:cTn>
                                        <p:tgtEl>
                                          <p:spTgt spid="32810"/>
                                        </p:tgtEl>
                                        <p:attrNameLst>
                                          <p:attrName>ppt_w</p:attrName>
                                        </p:attrNameLst>
                                      </p:cBhvr>
                                      <p:tavLst>
                                        <p:tav tm="0">
                                          <p:val>
                                            <p:strVal val="#ppt_w"/>
                                          </p:val>
                                        </p:tav>
                                        <p:tav tm="100000">
                                          <p:val>
                                            <p:strVal val="#ppt_w*.05"/>
                                          </p:val>
                                        </p:tav>
                                      </p:tavLst>
                                    </p:anim>
                                    <p:anim calcmode="lin" valueType="num">
                                      <p:cBhvr>
                                        <p:cTn id="43" dur="250" accel="50000" fill="hold">
                                          <p:stCondLst>
                                            <p:cond delay="250"/>
                                          </p:stCondLst>
                                        </p:cTn>
                                        <p:tgtEl>
                                          <p:spTgt spid="32810"/>
                                        </p:tgtEl>
                                        <p:attrNameLst>
                                          <p:attrName>ppt_w</p:attrName>
                                        </p:attrNameLst>
                                      </p:cBhvr>
                                      <p:tavLst>
                                        <p:tav tm="0">
                                          <p:val>
                                            <p:strVal val="#ppt_w*.05"/>
                                          </p:val>
                                        </p:tav>
                                        <p:tav tm="100000">
                                          <p:val>
                                            <p:strVal val="#ppt_w"/>
                                          </p:val>
                                        </p:tav>
                                      </p:tavLst>
                                    </p:anim>
                                    <p:anim calcmode="lin" valueType="num">
                                      <p:cBhvr>
                                        <p:cTn id="44" dur="500" fill="hold"/>
                                        <p:tgtEl>
                                          <p:spTgt spid="32810"/>
                                        </p:tgtEl>
                                        <p:attrNameLst>
                                          <p:attrName>ppt_h</p:attrName>
                                        </p:attrNameLst>
                                      </p:cBhvr>
                                      <p:tavLst>
                                        <p:tav tm="0">
                                          <p:val>
                                            <p:strVal val="#ppt_h"/>
                                          </p:val>
                                        </p:tav>
                                        <p:tav tm="100000">
                                          <p:val>
                                            <p:strVal val="#ppt_h"/>
                                          </p:val>
                                        </p:tav>
                                      </p:tavLst>
                                    </p:anim>
                                    <p:anim calcmode="lin" valueType="num">
                                      <p:cBhvr>
                                        <p:cTn id="45" dur="250" decel="50000" fill="hold">
                                          <p:stCondLst>
                                            <p:cond delay="0"/>
                                          </p:stCondLst>
                                        </p:cTn>
                                        <p:tgtEl>
                                          <p:spTgt spid="32810"/>
                                        </p:tgtEl>
                                        <p:attrNameLst>
                                          <p:attrName>ppt_x</p:attrName>
                                        </p:attrNameLst>
                                      </p:cBhvr>
                                      <p:tavLst>
                                        <p:tav tm="0">
                                          <p:val>
                                            <p:strVal val="#ppt_x+.4"/>
                                          </p:val>
                                        </p:tav>
                                        <p:tav tm="100000">
                                          <p:val>
                                            <p:strVal val="#ppt_x"/>
                                          </p:val>
                                        </p:tav>
                                      </p:tavLst>
                                    </p:anim>
                                    <p:anim calcmode="lin" valueType="num">
                                      <p:cBhvr>
                                        <p:cTn id="46" dur="250" decel="50000" fill="hold">
                                          <p:stCondLst>
                                            <p:cond delay="0"/>
                                          </p:stCondLst>
                                        </p:cTn>
                                        <p:tgtEl>
                                          <p:spTgt spid="32810"/>
                                        </p:tgtEl>
                                        <p:attrNameLst>
                                          <p:attrName>ppt_y</p:attrName>
                                        </p:attrNameLst>
                                      </p:cBhvr>
                                      <p:tavLst>
                                        <p:tav tm="0">
                                          <p:val>
                                            <p:strVal val="#ppt_y-.2"/>
                                          </p:val>
                                        </p:tav>
                                        <p:tav tm="100000">
                                          <p:val>
                                            <p:strVal val="#ppt_y+.1"/>
                                          </p:val>
                                        </p:tav>
                                      </p:tavLst>
                                    </p:anim>
                                    <p:anim calcmode="lin" valueType="num">
                                      <p:cBhvr>
                                        <p:cTn id="47" dur="250" accel="50000" fill="hold">
                                          <p:stCondLst>
                                            <p:cond delay="250"/>
                                          </p:stCondLst>
                                        </p:cTn>
                                        <p:tgtEl>
                                          <p:spTgt spid="32810"/>
                                        </p:tgtEl>
                                        <p:attrNameLst>
                                          <p:attrName>ppt_y</p:attrName>
                                        </p:attrNameLst>
                                      </p:cBhvr>
                                      <p:tavLst>
                                        <p:tav tm="0">
                                          <p:val>
                                            <p:strVal val="#ppt_y+.1"/>
                                          </p:val>
                                        </p:tav>
                                        <p:tav tm="100000">
                                          <p:val>
                                            <p:strVal val="#ppt_y"/>
                                          </p:val>
                                        </p:tav>
                                      </p:tavLst>
                                    </p:anim>
                                    <p:animEffect transition="in" filter="fade">
                                      <p:cBhvr>
                                        <p:cTn id="48" dur="500" decel="50000">
                                          <p:stCondLst>
                                            <p:cond delay="0"/>
                                          </p:stCondLst>
                                        </p:cTn>
                                        <p:tgtEl>
                                          <p:spTgt spid="32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10" grpId="0"/>
      <p:bldP spid="32829" grpId="0"/>
      <p:bldP spid="328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path path="rect">
            <a:fillToRect r="100000" b="100000"/>
          </a:path>
        </a:gradFill>
        <a:effectLst/>
      </p:bgPr>
    </p:bg>
    <p:spTree>
      <p:nvGrpSpPr>
        <p:cNvPr id="1" name=""/>
        <p:cNvGrpSpPr/>
        <p:nvPr/>
      </p:nvGrpSpPr>
      <p:grpSpPr>
        <a:xfrm>
          <a:off x="0" y="0"/>
          <a:ext cx="0" cy="0"/>
          <a:chOff x="0" y="0"/>
          <a:chExt cx="0" cy="0"/>
        </a:xfrm>
      </p:grpSpPr>
      <p:sp>
        <p:nvSpPr>
          <p:cNvPr id="8198" name="Rectangle 6">
            <a:extLst>
              <a:ext uri="{FF2B5EF4-FFF2-40B4-BE49-F238E27FC236}">
                <a16:creationId xmlns:a16="http://schemas.microsoft.com/office/drawing/2014/main" id="{543C1D5C-E264-40ED-B112-9F5FC92ED5B9}"/>
              </a:ext>
            </a:extLst>
          </p:cNvPr>
          <p:cNvSpPr>
            <a:spLocks noChangeArrowheads="1"/>
          </p:cNvSpPr>
          <p:nvPr/>
        </p:nvSpPr>
        <p:spPr bwMode="auto">
          <a:xfrm>
            <a:off x="1219200" y="455613"/>
            <a:ext cx="6781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800">
                <a:effectLst>
                  <a:outerShdw blurRad="38100" dist="38100" dir="2700000" algn="tl">
                    <a:srgbClr val="FFFFFF"/>
                  </a:outerShdw>
                </a:effectLst>
                <a:latin typeface="Comic Sans MS" panose="030F0702030302020204" pitchFamily="66" charset="0"/>
              </a:rPr>
              <a:t>...les intoxications médicamenteuses...</a:t>
            </a:r>
          </a:p>
        </p:txBody>
      </p:sp>
      <p:pic>
        <p:nvPicPr>
          <p:cNvPr id="8200" name="Picture 8">
            <a:extLst>
              <a:ext uri="{FF2B5EF4-FFF2-40B4-BE49-F238E27FC236}">
                <a16:creationId xmlns:a16="http://schemas.microsoft.com/office/drawing/2014/main" id="{23195CAE-1DDB-4517-9C4D-957D3132F162}"/>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096000" y="3733800"/>
            <a:ext cx="3048000" cy="3124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02" name="Rectangle 10">
            <a:extLst>
              <a:ext uri="{FF2B5EF4-FFF2-40B4-BE49-F238E27FC236}">
                <a16:creationId xmlns:a16="http://schemas.microsoft.com/office/drawing/2014/main" id="{B576AF4D-8D22-41C7-9045-0892C7E33ACC}"/>
              </a:ext>
            </a:extLst>
          </p:cNvPr>
          <p:cNvSpPr>
            <a:spLocks noChangeArrowheads="1"/>
          </p:cNvSpPr>
          <p:nvPr/>
        </p:nvSpPr>
        <p:spPr bwMode="auto">
          <a:xfrm>
            <a:off x="228600" y="4267200"/>
            <a:ext cx="6019800"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52352" rIns="0" bIns="38088" anchor="ctr">
            <a:spAutoFit/>
          </a:bodyPr>
          <a:lstStyle/>
          <a:p>
            <a:r>
              <a:rPr lang="fr-FR" altLang="en-US" sz="1600" b="1" i="1">
                <a:effectLst/>
                <a:latin typeface="Comic Sans MS" panose="030F0702030302020204" pitchFamily="66" charset="0"/>
                <a:hlinkClick r:id="rId3" tooltip="Les intoxications médicamenteuses"/>
              </a:rPr>
              <a:t>Savoir réagir face à une intoxication médicamenteuse</a:t>
            </a:r>
            <a:endParaRPr lang="en-US" altLang="en-US" sz="1600" b="1" i="1">
              <a:effectLst/>
              <a:latin typeface="Comic Sans MS" panose="030F0702030302020204" pitchFamily="66" charset="0"/>
            </a:endParaRPr>
          </a:p>
          <a:p>
            <a:pPr eaLnBrk="0" hangingPunct="0"/>
            <a:endParaRPr lang="en-US" altLang="en-US" sz="1600">
              <a:effectLst/>
              <a:latin typeface="Comic Sans MS" panose="030F0702030302020204" pitchFamily="66" charset="0"/>
            </a:endParaRPr>
          </a:p>
        </p:txBody>
      </p:sp>
      <p:sp>
        <p:nvSpPr>
          <p:cNvPr id="8203" name="Rectangle 11">
            <a:extLst>
              <a:ext uri="{FF2B5EF4-FFF2-40B4-BE49-F238E27FC236}">
                <a16:creationId xmlns:a16="http://schemas.microsoft.com/office/drawing/2014/main" id="{1A3B8DBB-C5AB-4875-9115-F4440B31522E}"/>
              </a:ext>
            </a:extLst>
          </p:cNvPr>
          <p:cNvSpPr>
            <a:spLocks noChangeArrowheads="1"/>
          </p:cNvSpPr>
          <p:nvPr/>
        </p:nvSpPr>
        <p:spPr bwMode="auto">
          <a:xfrm>
            <a:off x="228600" y="4876800"/>
            <a:ext cx="556260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fr-FR" altLang="en-US" sz="1600" b="1">
                <a:effectLst/>
                <a:latin typeface="Comic Sans MS" panose="030F0702030302020204" pitchFamily="66" charset="0"/>
              </a:rPr>
              <a:t>   Les intoxications médicamenteuses sont dues à l'ingestion accidentelle ou volontaire de médicaments. L'absorption volontaire entre le plus souvent dans le cadre de tentative de suicide. Les ingestions accidentelles sont, dans leur grande majorité, à mettre sur le compte de la négligence d’adultes qui laissent des médicaments à la portée des enfants.</a:t>
            </a:r>
          </a:p>
        </p:txBody>
      </p:sp>
      <p:sp>
        <p:nvSpPr>
          <p:cNvPr id="8208" name="AutoShape 16">
            <a:extLst>
              <a:ext uri="{FF2B5EF4-FFF2-40B4-BE49-F238E27FC236}">
                <a16:creationId xmlns:a16="http://schemas.microsoft.com/office/drawing/2014/main" id="{7410B52E-947C-4498-92CA-203D2FAE87BB}"/>
              </a:ext>
            </a:extLst>
          </p:cNvPr>
          <p:cNvSpPr>
            <a:spLocks noChangeArrowheads="1"/>
          </p:cNvSpPr>
          <p:nvPr/>
        </p:nvSpPr>
        <p:spPr bwMode="auto">
          <a:xfrm>
            <a:off x="228600" y="990600"/>
            <a:ext cx="6172200" cy="2133600"/>
          </a:xfrm>
          <a:prstGeom prst="horizontalScroll">
            <a:avLst>
              <a:gd name="adj" fmla="val 12500"/>
            </a:avLst>
          </a:prstGeom>
          <a:solidFill>
            <a:srgbClr val="99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9" name="Text Box 17">
            <a:extLst>
              <a:ext uri="{FF2B5EF4-FFF2-40B4-BE49-F238E27FC236}">
                <a16:creationId xmlns:a16="http://schemas.microsoft.com/office/drawing/2014/main" id="{F58EB869-93E3-4C9D-AC5D-4701BD7CD4DC}"/>
              </a:ext>
            </a:extLst>
          </p:cNvPr>
          <p:cNvSpPr txBox="1">
            <a:spLocks noChangeArrowheads="1"/>
          </p:cNvSpPr>
          <p:nvPr/>
        </p:nvSpPr>
        <p:spPr bwMode="auto">
          <a:xfrm>
            <a:off x="685800" y="1371600"/>
            <a:ext cx="510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effectLst/>
            </a:endParaRPr>
          </a:p>
        </p:txBody>
      </p:sp>
      <p:sp>
        <p:nvSpPr>
          <p:cNvPr id="8210" name="Text Box 18">
            <a:extLst>
              <a:ext uri="{FF2B5EF4-FFF2-40B4-BE49-F238E27FC236}">
                <a16:creationId xmlns:a16="http://schemas.microsoft.com/office/drawing/2014/main" id="{C244B583-42A7-475C-8BB2-0AE599915806}"/>
              </a:ext>
            </a:extLst>
          </p:cNvPr>
          <p:cNvSpPr txBox="1">
            <a:spLocks noChangeArrowheads="1"/>
          </p:cNvSpPr>
          <p:nvPr/>
        </p:nvSpPr>
        <p:spPr bwMode="auto">
          <a:xfrm>
            <a:off x="533400" y="1295400"/>
            <a:ext cx="5105400"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en-US">
                <a:effectLst/>
                <a:latin typeface="Comic Sans MS" panose="030F0702030302020204" pitchFamily="66" charset="0"/>
              </a:rPr>
              <a:t>Ingestions volontaires ou accidentelles, les intoxications médicamenteuses sont de véritables situations d'urgence. Face à un tel événement, sachez réagir. Mais la meilleure stratégie reste la prévention.</a:t>
            </a:r>
            <a:endParaRPr lang="en-US" altLang="en-US">
              <a:effectLst/>
              <a:latin typeface="Comic Sans MS" panose="030F0702030302020204" pitchFamily="66" charset="0"/>
            </a:endParaRPr>
          </a:p>
          <a:p>
            <a:pPr>
              <a:spcBef>
                <a:spcPct val="50000"/>
              </a:spcBef>
            </a:pPr>
            <a:endParaRPr lang="en-US" altLang="en-US">
              <a:effectLst/>
              <a:latin typeface="Comic Sans MS" panose="030F0702030302020204" pitchFamily="66" charset="0"/>
            </a:endParaRPr>
          </a:p>
        </p:txBody>
      </p:sp>
      <p:sp>
        <p:nvSpPr>
          <p:cNvPr id="8211" name="WordArt 19">
            <a:extLst>
              <a:ext uri="{FF2B5EF4-FFF2-40B4-BE49-F238E27FC236}">
                <a16:creationId xmlns:a16="http://schemas.microsoft.com/office/drawing/2014/main" id="{C446F0F7-E0A8-4402-A38D-DDB744154DA5}"/>
              </a:ext>
            </a:extLst>
          </p:cNvPr>
          <p:cNvSpPr>
            <a:spLocks noChangeArrowheads="1" noChangeShapeType="1" noTextEdit="1"/>
          </p:cNvSpPr>
          <p:nvPr/>
        </p:nvSpPr>
        <p:spPr bwMode="auto">
          <a:xfrm>
            <a:off x="228600" y="3352800"/>
            <a:ext cx="2743200"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336699"/>
                </a:solidFill>
                <a:effectLst>
                  <a:outerShdw dist="45791" dir="2021404" algn="ctr" rotWithShape="0">
                    <a:srgbClr val="B2B2B2">
                      <a:alpha val="80000"/>
                    </a:srgbClr>
                  </a:outerShdw>
                </a:effectLst>
                <a:latin typeface="Comic Sans MS" panose="030F0702030302020204" pitchFamily="66" charset="0"/>
              </a:rPr>
              <a:t>Chapitre I</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198">
                                            <p:txEl>
                                              <p:pRg st="0" end="0"/>
                                            </p:txEl>
                                          </p:spTgt>
                                        </p:tgtEl>
                                        <p:attrNameLst>
                                          <p:attrName>style.visibility</p:attrName>
                                        </p:attrNameLst>
                                      </p:cBhvr>
                                      <p:to>
                                        <p:strVal val="visible"/>
                                      </p:to>
                                    </p:set>
                                    <p:animEffect transition="in" filter="checkerboard(across)">
                                      <p:cBhvr>
                                        <p:cTn id="7" dur="500"/>
                                        <p:tgtEl>
                                          <p:spTgt spid="81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5" presetClass="entr" presetSubtype="0" fill="hold" nodeType="clickEffect">
                                  <p:stCondLst>
                                    <p:cond delay="0"/>
                                  </p:stCondLst>
                                  <p:childTnLst>
                                    <p:set>
                                      <p:cBhvr>
                                        <p:cTn id="11" dur="1" fill="hold">
                                          <p:stCondLst>
                                            <p:cond delay="0"/>
                                          </p:stCondLst>
                                        </p:cTn>
                                        <p:tgtEl>
                                          <p:spTgt spid="8208"/>
                                        </p:tgtEl>
                                        <p:attrNameLst>
                                          <p:attrName>style.visibility</p:attrName>
                                        </p:attrNameLst>
                                      </p:cBhvr>
                                      <p:to>
                                        <p:strVal val="visible"/>
                                      </p:to>
                                    </p:set>
                                    <p:animEffect transition="in" filter="fade">
                                      <p:cBhvr>
                                        <p:cTn id="12" dur="1000"/>
                                        <p:tgtEl>
                                          <p:spTgt spid="8208"/>
                                        </p:tgtEl>
                                      </p:cBhvr>
                                    </p:animEffect>
                                    <p:anim calcmode="lin" valueType="num">
                                      <p:cBhvr>
                                        <p:cTn id="13" dur="1000" fill="hold"/>
                                        <p:tgtEl>
                                          <p:spTgt spid="8208"/>
                                        </p:tgtEl>
                                        <p:attrNameLst>
                                          <p:attrName>style.rotation</p:attrName>
                                        </p:attrNameLst>
                                      </p:cBhvr>
                                      <p:tavLst>
                                        <p:tav tm="0">
                                          <p:val>
                                            <p:fltVal val="720"/>
                                          </p:val>
                                        </p:tav>
                                        <p:tav tm="100000">
                                          <p:val>
                                            <p:fltVal val="0"/>
                                          </p:val>
                                        </p:tav>
                                      </p:tavLst>
                                    </p:anim>
                                    <p:anim calcmode="lin" valueType="num">
                                      <p:cBhvr>
                                        <p:cTn id="14" dur="1000" fill="hold"/>
                                        <p:tgtEl>
                                          <p:spTgt spid="8208"/>
                                        </p:tgtEl>
                                        <p:attrNameLst>
                                          <p:attrName>ppt_h</p:attrName>
                                        </p:attrNameLst>
                                      </p:cBhvr>
                                      <p:tavLst>
                                        <p:tav tm="0">
                                          <p:val>
                                            <p:fltVal val="0"/>
                                          </p:val>
                                        </p:tav>
                                        <p:tav tm="100000">
                                          <p:val>
                                            <p:strVal val="#ppt_h"/>
                                          </p:val>
                                        </p:tav>
                                      </p:tavLst>
                                    </p:anim>
                                    <p:anim calcmode="lin" valueType="num">
                                      <p:cBhvr>
                                        <p:cTn id="15" dur="1000" fill="hold"/>
                                        <p:tgtEl>
                                          <p:spTgt spid="8208"/>
                                        </p:tgtEl>
                                        <p:attrNameLst>
                                          <p:attrName>ppt_w</p:attrName>
                                        </p:attrNameLst>
                                      </p:cBhvr>
                                      <p:tavLst>
                                        <p:tav tm="0">
                                          <p:val>
                                            <p:fltVal val="0"/>
                                          </p:val>
                                        </p:tav>
                                        <p:tav tm="100000">
                                          <p:val>
                                            <p:strVal val="#ppt_w"/>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16" fill="hold" nodeType="clickEffect">
                                  <p:stCondLst>
                                    <p:cond delay="0"/>
                                  </p:stCondLst>
                                  <p:childTnLst>
                                    <p:set>
                                      <p:cBhvr>
                                        <p:cTn id="19" dur="1" fill="hold">
                                          <p:stCondLst>
                                            <p:cond delay="0"/>
                                          </p:stCondLst>
                                        </p:cTn>
                                        <p:tgtEl>
                                          <p:spTgt spid="8210">
                                            <p:txEl>
                                              <p:pRg st="0" end="0"/>
                                            </p:txEl>
                                          </p:spTgt>
                                        </p:tgtEl>
                                        <p:attrNameLst>
                                          <p:attrName>style.visibility</p:attrName>
                                        </p:attrNameLst>
                                      </p:cBhvr>
                                      <p:to>
                                        <p:strVal val="visible"/>
                                      </p:to>
                                    </p:set>
                                    <p:anim calcmode="lin" valueType="num">
                                      <p:cBhvr>
                                        <p:cTn id="20" dur="500" fill="hold"/>
                                        <p:tgtEl>
                                          <p:spTgt spid="8210">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821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12" fill="hold" nodeType="clickEffect">
                                  <p:stCondLst>
                                    <p:cond delay="0"/>
                                  </p:stCondLst>
                                  <p:childTnLst>
                                    <p:set>
                                      <p:cBhvr>
                                        <p:cTn id="25" dur="1" fill="hold">
                                          <p:stCondLst>
                                            <p:cond delay="0"/>
                                          </p:stCondLst>
                                        </p:cTn>
                                        <p:tgtEl>
                                          <p:spTgt spid="8211"/>
                                        </p:tgtEl>
                                        <p:attrNameLst>
                                          <p:attrName>style.visibility</p:attrName>
                                        </p:attrNameLst>
                                      </p:cBhvr>
                                      <p:to>
                                        <p:strVal val="visible"/>
                                      </p:to>
                                    </p:set>
                                    <p:animEffect transition="in" filter="strips(downLeft)">
                                      <p:cBhvr>
                                        <p:cTn id="26" dur="500"/>
                                        <p:tgtEl>
                                          <p:spTgt spid="82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8202"/>
                                        </p:tgtEl>
                                        <p:attrNameLst>
                                          <p:attrName>style.visibility</p:attrName>
                                        </p:attrNameLst>
                                      </p:cBhvr>
                                      <p:to>
                                        <p:strVal val="visible"/>
                                      </p:to>
                                    </p:set>
                                    <p:anim to="" calcmode="lin" valueType="num">
                                      <p:cBhvr>
                                        <p:cTn id="31" dur="1" fill="hold"/>
                                        <p:tgtEl>
                                          <p:spTgt spid="8202"/>
                                        </p:tgtEl>
                                        <p:attrNameLst>
                                          <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6" fill="hold" nodeType="clickEffect">
                                  <p:stCondLst>
                                    <p:cond delay="0"/>
                                  </p:stCondLst>
                                  <p:childTnLst>
                                    <p:set>
                                      <p:cBhvr>
                                        <p:cTn id="35" dur="1" fill="hold">
                                          <p:stCondLst>
                                            <p:cond delay="0"/>
                                          </p:stCondLst>
                                        </p:cTn>
                                        <p:tgtEl>
                                          <p:spTgt spid="8203">
                                            <p:txEl>
                                              <p:pRg st="0" end="0"/>
                                            </p:txEl>
                                          </p:spTgt>
                                        </p:tgtEl>
                                        <p:attrNameLst>
                                          <p:attrName>style.visibility</p:attrName>
                                        </p:attrNameLst>
                                      </p:cBhvr>
                                      <p:to>
                                        <p:strVal val="visible"/>
                                      </p:to>
                                    </p:set>
                                    <p:animEffect transition="in" filter="barn(inHorizontal)">
                                      <p:cBhvr>
                                        <p:cTn id="36" dur="500"/>
                                        <p:tgtEl>
                                          <p:spTgt spid="8203">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8" presetClass="entr" presetSubtype="0" accel="50000" fill="hold" nodeType="clickEffect">
                                  <p:stCondLst>
                                    <p:cond delay="0"/>
                                  </p:stCondLst>
                                  <p:childTnLst>
                                    <p:set>
                                      <p:cBhvr>
                                        <p:cTn id="40" dur="1" fill="hold">
                                          <p:stCondLst>
                                            <p:cond delay="0"/>
                                          </p:stCondLst>
                                        </p:cTn>
                                        <p:tgtEl>
                                          <p:spTgt spid="8200"/>
                                        </p:tgtEl>
                                        <p:attrNameLst>
                                          <p:attrName>style.visibility</p:attrName>
                                        </p:attrNameLst>
                                      </p:cBhvr>
                                      <p:to>
                                        <p:strVal val="visible"/>
                                      </p:to>
                                    </p:set>
                                    <p:anim calcmode="lin" valueType="num">
                                      <p:cBhvr>
                                        <p:cTn id="41" dur="1000" fill="hold"/>
                                        <p:tgtEl>
                                          <p:spTgt spid="820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2" dur="1000" fill="hold"/>
                                        <p:tgtEl>
                                          <p:spTgt spid="8200"/>
                                        </p:tgtEl>
                                        <p:attrNameLst>
                                          <p:attrName>ppt_x</p:attrName>
                                        </p:attrNameLst>
                                      </p:cBhvr>
                                      <p:tavLst>
                                        <p:tav tm="0">
                                          <p:val>
                                            <p:fltVal val="-1"/>
                                          </p:val>
                                        </p:tav>
                                        <p:tav tm="50000">
                                          <p:val>
                                            <p:fltVal val="0.95"/>
                                          </p:val>
                                        </p:tav>
                                        <p:tav tm="100000">
                                          <p:val>
                                            <p:strVal val="#ppt_x"/>
                                          </p:val>
                                        </p:tav>
                                      </p:tavLst>
                                    </p:anim>
                                    <p:anim calcmode="lin" valueType="num">
                                      <p:cBhvr>
                                        <p:cTn id="43" dur="1000" fill="hold"/>
                                        <p:tgtEl>
                                          <p:spTgt spid="8200"/>
                                        </p:tgtEl>
                                        <p:attrNameLst>
                                          <p:attrName>ppt_y</p:attrName>
                                        </p:attrNameLst>
                                      </p:cBhvr>
                                      <p:tavLst>
                                        <p:tav tm="0">
                                          <p:val>
                                            <p:strVal val="#ppt_y"/>
                                          </p:val>
                                        </p:tav>
                                        <p:tav tm="100000">
                                          <p:val>
                                            <p:strVal val="#ppt_y"/>
                                          </p:val>
                                        </p:tav>
                                      </p:tavLst>
                                    </p:anim>
                                    <p:animEffect transition="in" filter="fade">
                                      <p:cBhvr>
                                        <p:cTn id="44" dur="10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12291" name="WordArt 3">
            <a:extLst>
              <a:ext uri="{FF2B5EF4-FFF2-40B4-BE49-F238E27FC236}">
                <a16:creationId xmlns:a16="http://schemas.microsoft.com/office/drawing/2014/main" id="{AB7B6B90-2C99-4718-9BF0-EEFD0302803E}"/>
              </a:ext>
            </a:extLst>
          </p:cNvPr>
          <p:cNvSpPr>
            <a:spLocks noChangeArrowheads="1" noChangeShapeType="1" noTextEdit="1"/>
          </p:cNvSpPr>
          <p:nvPr/>
        </p:nvSpPr>
        <p:spPr bwMode="auto">
          <a:xfrm>
            <a:off x="5029200" y="2133600"/>
            <a:ext cx="2143125" cy="12192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US" sz="2800" kern="10">
                <a:ln w="9525">
                  <a:solidFill>
                    <a:srgbClr val="000000"/>
                  </a:solidFill>
                  <a:prstDash val="sysDot"/>
                  <a:round/>
                  <a:headEnd/>
                  <a:tailEnd/>
                </a:ln>
                <a:solidFill>
                  <a:srgbClr val="000080"/>
                </a:solidFill>
                <a:effectLst/>
                <a:latin typeface="Comic Sans MS" panose="030F0702030302020204" pitchFamily="66" charset="0"/>
              </a:rPr>
              <a:t>1.1 Chez l'adulte</a:t>
            </a:r>
          </a:p>
        </p:txBody>
      </p:sp>
      <p:pic>
        <p:nvPicPr>
          <p:cNvPr id="12308" name="Picture 20">
            <a:extLst>
              <a:ext uri="{FF2B5EF4-FFF2-40B4-BE49-F238E27FC236}">
                <a16:creationId xmlns:a16="http://schemas.microsoft.com/office/drawing/2014/main" id="{B415CA69-4C9D-46A7-9F27-E362AD493A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7600"/>
            <a:ext cx="4000500" cy="3200400"/>
          </a:xfrm>
          <a:prstGeom prst="rect">
            <a:avLst/>
          </a:prstGeom>
          <a:noFill/>
          <a:extLst>
            <a:ext uri="{909E8E84-426E-40DD-AFC4-6F175D3DCCD1}">
              <a14:hiddenFill xmlns:a14="http://schemas.microsoft.com/office/drawing/2010/main">
                <a:solidFill>
                  <a:srgbClr val="FFFFFF"/>
                </a:solidFill>
              </a14:hiddenFill>
            </a:ext>
          </a:extLst>
        </p:spPr>
      </p:pic>
      <p:sp>
        <p:nvSpPr>
          <p:cNvPr id="12309" name="Rectangle 21">
            <a:extLst>
              <a:ext uri="{FF2B5EF4-FFF2-40B4-BE49-F238E27FC236}">
                <a16:creationId xmlns:a16="http://schemas.microsoft.com/office/drawing/2014/main" id="{450F8082-649D-4E9B-9B84-DB3BADC63665}"/>
              </a:ext>
            </a:extLst>
          </p:cNvPr>
          <p:cNvSpPr>
            <a:spLocks noChangeArrowheads="1"/>
          </p:cNvSpPr>
          <p:nvPr/>
        </p:nvSpPr>
        <p:spPr bwMode="auto">
          <a:xfrm>
            <a:off x="4297363" y="3657600"/>
            <a:ext cx="48466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fr-FR" altLang="en-US" sz="2000">
                <a:effectLst/>
                <a:latin typeface="Comic Sans MS" panose="030F0702030302020204" pitchFamily="66" charset="0"/>
              </a:rPr>
              <a:t>Donnez alors les indications suivantes :</a:t>
            </a:r>
            <a:r>
              <a:rPr lang="en-US" altLang="en-US" sz="2000">
                <a:effectLst/>
              </a:rPr>
              <a:t> </a:t>
            </a:r>
          </a:p>
        </p:txBody>
      </p:sp>
      <p:sp>
        <p:nvSpPr>
          <p:cNvPr id="12310" name="AutoShape 22">
            <a:extLst>
              <a:ext uri="{FF2B5EF4-FFF2-40B4-BE49-F238E27FC236}">
                <a16:creationId xmlns:a16="http://schemas.microsoft.com/office/drawing/2014/main" id="{46B2AF02-E54A-4607-AA5B-464D116CC7F8}"/>
              </a:ext>
            </a:extLst>
          </p:cNvPr>
          <p:cNvSpPr>
            <a:spLocks noChangeArrowheads="1"/>
          </p:cNvSpPr>
          <p:nvPr/>
        </p:nvSpPr>
        <p:spPr bwMode="auto">
          <a:xfrm>
            <a:off x="6400800" y="4267200"/>
            <a:ext cx="838200" cy="2057400"/>
          </a:xfrm>
          <a:prstGeom prst="downArrow">
            <a:avLst>
              <a:gd name="adj1" fmla="val 50000"/>
              <a:gd name="adj2" fmla="val 61364"/>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1" name="AutoShape 23">
            <a:extLst>
              <a:ext uri="{FF2B5EF4-FFF2-40B4-BE49-F238E27FC236}">
                <a16:creationId xmlns:a16="http://schemas.microsoft.com/office/drawing/2014/main" id="{B7D38E9D-5BDC-4BEC-8B80-4F69783325AF}"/>
              </a:ext>
            </a:extLst>
          </p:cNvPr>
          <p:cNvSpPr>
            <a:spLocks noChangeArrowheads="1"/>
          </p:cNvSpPr>
          <p:nvPr/>
        </p:nvSpPr>
        <p:spPr bwMode="auto">
          <a:xfrm>
            <a:off x="228600" y="304800"/>
            <a:ext cx="4419600" cy="3200400"/>
          </a:xfrm>
          <a:prstGeom prst="flowChartMagneticTape">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4" name="Text Box 26">
            <a:extLst>
              <a:ext uri="{FF2B5EF4-FFF2-40B4-BE49-F238E27FC236}">
                <a16:creationId xmlns:a16="http://schemas.microsoft.com/office/drawing/2014/main" id="{5C72E6F7-27AC-4ED9-9EB8-4773AFE3A1B7}"/>
              </a:ext>
            </a:extLst>
          </p:cNvPr>
          <p:cNvSpPr txBox="1">
            <a:spLocks noChangeArrowheads="1"/>
          </p:cNvSpPr>
          <p:nvPr/>
        </p:nvSpPr>
        <p:spPr bwMode="auto">
          <a:xfrm>
            <a:off x="1066800" y="609600"/>
            <a:ext cx="281940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a:effectLst/>
                <a:latin typeface="Comic Sans MS" panose="030F0702030302020204" pitchFamily="66" charset="0"/>
              </a:rPr>
              <a:t>L'intoxication est le plus souvent volontaire (suicide) et les conséquences dépendent de la quantité ingérée et de la nature des produits. Très souvent, la personne devient somnolente et/ou vomit. </a:t>
            </a:r>
            <a:endParaRPr lang="en-US" altLang="en-US">
              <a:effectLst/>
              <a:latin typeface="Comic Sans MS" panose="030F0702030302020204" pitchFamily="66"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slide(fromBottom)">
                                      <p:cBhvr>
                                        <p:cTn id="7" dur="500"/>
                                        <p:tgtEl>
                                          <p:spTgt spid="122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2311"/>
                                        </p:tgtEl>
                                        <p:attrNameLst>
                                          <p:attrName>style.visibility</p:attrName>
                                        </p:attrNameLst>
                                      </p:cBhvr>
                                      <p:to>
                                        <p:strVal val="visible"/>
                                      </p:to>
                                    </p:set>
                                    <p:animEffect transition="in" filter="checkerboard(across)">
                                      <p:cBhvr>
                                        <p:cTn id="12" dur="500"/>
                                        <p:tgtEl>
                                          <p:spTgt spid="123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12314">
                                            <p:txEl>
                                              <p:pRg st="0" end="0"/>
                                            </p:txEl>
                                          </p:spTgt>
                                        </p:tgtEl>
                                        <p:attrNameLst>
                                          <p:attrName>style.visibility</p:attrName>
                                        </p:attrNameLst>
                                      </p:cBhvr>
                                      <p:to>
                                        <p:strVal val="visible"/>
                                      </p:to>
                                    </p:set>
                                    <p:animEffect transition="in" filter="barn(inHorizontal)">
                                      <p:cBhvr>
                                        <p:cTn id="17" dur="500"/>
                                        <p:tgtEl>
                                          <p:spTgt spid="1231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6" presetClass="entr" presetSubtype="0" fill="hold" nodeType="clickEffect">
                                  <p:stCondLst>
                                    <p:cond delay="0"/>
                                  </p:stCondLst>
                                  <p:childTnLst>
                                    <p:set>
                                      <p:cBhvr>
                                        <p:cTn id="21" dur="1" fill="hold">
                                          <p:stCondLst>
                                            <p:cond delay="0"/>
                                          </p:stCondLst>
                                        </p:cTn>
                                        <p:tgtEl>
                                          <p:spTgt spid="12308"/>
                                        </p:tgtEl>
                                        <p:attrNameLst>
                                          <p:attrName>style.visibility</p:attrName>
                                        </p:attrNameLst>
                                      </p:cBhvr>
                                      <p:to>
                                        <p:strVal val="visible"/>
                                      </p:to>
                                    </p:set>
                                    <p:animEffect transition="in" filter="wipe(down)">
                                      <p:cBhvr>
                                        <p:cTn id="22" dur="290">
                                          <p:stCondLst>
                                            <p:cond delay="0"/>
                                          </p:stCondLst>
                                        </p:cTn>
                                        <p:tgtEl>
                                          <p:spTgt spid="12308"/>
                                        </p:tgtEl>
                                      </p:cBhvr>
                                    </p:animEffect>
                                    <p:anim calcmode="lin" valueType="num">
                                      <p:cBhvr>
                                        <p:cTn id="23" dur="911" tmFilter="0,0; 0.14,0.36; 0.43,0.73; 0.71,0.91; 1.0,1.0">
                                          <p:stCondLst>
                                            <p:cond delay="0"/>
                                          </p:stCondLst>
                                        </p:cTn>
                                        <p:tgtEl>
                                          <p:spTgt spid="12308"/>
                                        </p:tgtEl>
                                        <p:attrNameLst>
                                          <p:attrName>ppt_x</p:attrName>
                                        </p:attrNameLst>
                                      </p:cBhvr>
                                      <p:tavLst>
                                        <p:tav tm="0">
                                          <p:val>
                                            <p:strVal val="#ppt_x-0.25"/>
                                          </p:val>
                                        </p:tav>
                                        <p:tav tm="100000">
                                          <p:val>
                                            <p:strVal val="#ppt_x"/>
                                          </p:val>
                                        </p:tav>
                                      </p:tavLst>
                                    </p:anim>
                                    <p:anim calcmode="lin" valueType="num">
                                      <p:cBhvr>
                                        <p:cTn id="24" dur="332" tmFilter="0.0,0.0; 0.25,0.07; 0.50,0.2; 0.75,0.467; 1.0,1.0">
                                          <p:stCondLst>
                                            <p:cond delay="0"/>
                                          </p:stCondLst>
                                        </p:cTn>
                                        <p:tgtEl>
                                          <p:spTgt spid="12308"/>
                                        </p:tgtEl>
                                        <p:attrNameLst>
                                          <p:attrName>ppt_y</p:attrName>
                                        </p:attrNameLst>
                                      </p:cBhvr>
                                      <p:tavLst>
                                        <p:tav tm="0" fmla="#ppt_y-sin(pi*$)/3">
                                          <p:val>
                                            <p:fltVal val="0.5"/>
                                          </p:val>
                                        </p:tav>
                                        <p:tav tm="100000">
                                          <p:val>
                                            <p:fltVal val="1"/>
                                          </p:val>
                                        </p:tav>
                                      </p:tavLst>
                                    </p:anim>
                                    <p:anim calcmode="lin" valueType="num">
                                      <p:cBhvr>
                                        <p:cTn id="25" dur="332" tmFilter="0, 0; 0.125,0.2665; 0.25,0.4; 0.375,0.465; 0.5,0.5;  0.625,0.535; 0.75,0.6; 0.875,0.7335; 1,1">
                                          <p:stCondLst>
                                            <p:cond delay="332"/>
                                          </p:stCondLst>
                                        </p:cTn>
                                        <p:tgtEl>
                                          <p:spTgt spid="12308"/>
                                        </p:tgtEl>
                                        <p:attrNameLst>
                                          <p:attrName>ppt_y</p:attrName>
                                        </p:attrNameLst>
                                      </p:cBhvr>
                                      <p:tavLst>
                                        <p:tav tm="0" fmla="#ppt_y-sin(pi*$)/9">
                                          <p:val>
                                            <p:fltVal val="0"/>
                                          </p:val>
                                        </p:tav>
                                        <p:tav tm="100000">
                                          <p:val>
                                            <p:fltVal val="1"/>
                                          </p:val>
                                        </p:tav>
                                      </p:tavLst>
                                    </p:anim>
                                    <p:anim calcmode="lin" valueType="num">
                                      <p:cBhvr>
                                        <p:cTn id="26" dur="166" tmFilter="0, 0; 0.125,0.2665; 0.25,0.4; 0.375,0.465; 0.5,0.5;  0.625,0.535; 0.75,0.6; 0.875,0.7335; 1,1">
                                          <p:stCondLst>
                                            <p:cond delay="662"/>
                                          </p:stCondLst>
                                        </p:cTn>
                                        <p:tgtEl>
                                          <p:spTgt spid="12308"/>
                                        </p:tgtEl>
                                        <p:attrNameLst>
                                          <p:attrName>ppt_y</p:attrName>
                                        </p:attrNameLst>
                                      </p:cBhvr>
                                      <p:tavLst>
                                        <p:tav tm="0" fmla="#ppt_y-sin(pi*$)/27">
                                          <p:val>
                                            <p:fltVal val="0"/>
                                          </p:val>
                                        </p:tav>
                                        <p:tav tm="100000">
                                          <p:val>
                                            <p:fltVal val="1"/>
                                          </p:val>
                                        </p:tav>
                                      </p:tavLst>
                                    </p:anim>
                                    <p:anim calcmode="lin" valueType="num">
                                      <p:cBhvr>
                                        <p:cTn id="27" dur="82" tmFilter="0, 0; 0.125,0.2665; 0.25,0.4; 0.375,0.465; 0.5,0.5;  0.625,0.535; 0.75,0.6; 0.875,0.7335; 1,1">
                                          <p:stCondLst>
                                            <p:cond delay="828"/>
                                          </p:stCondLst>
                                        </p:cTn>
                                        <p:tgtEl>
                                          <p:spTgt spid="12308"/>
                                        </p:tgtEl>
                                        <p:attrNameLst>
                                          <p:attrName>ppt_y</p:attrName>
                                        </p:attrNameLst>
                                      </p:cBhvr>
                                      <p:tavLst>
                                        <p:tav tm="0" fmla="#ppt_y-sin(pi*$)/81">
                                          <p:val>
                                            <p:fltVal val="0"/>
                                          </p:val>
                                        </p:tav>
                                        <p:tav tm="100000">
                                          <p:val>
                                            <p:fltVal val="1"/>
                                          </p:val>
                                        </p:tav>
                                      </p:tavLst>
                                    </p:anim>
                                    <p:animScale>
                                      <p:cBhvr>
                                        <p:cTn id="28" dur="13">
                                          <p:stCondLst>
                                            <p:cond delay="325"/>
                                          </p:stCondLst>
                                        </p:cTn>
                                        <p:tgtEl>
                                          <p:spTgt spid="12308"/>
                                        </p:tgtEl>
                                      </p:cBhvr>
                                      <p:to x="100000" y="60000"/>
                                    </p:animScale>
                                    <p:animScale>
                                      <p:cBhvr>
                                        <p:cTn id="29" dur="83" decel="50000">
                                          <p:stCondLst>
                                            <p:cond delay="338"/>
                                          </p:stCondLst>
                                        </p:cTn>
                                        <p:tgtEl>
                                          <p:spTgt spid="12308"/>
                                        </p:tgtEl>
                                      </p:cBhvr>
                                      <p:to x="100000" y="100000"/>
                                    </p:animScale>
                                    <p:animScale>
                                      <p:cBhvr>
                                        <p:cTn id="30" dur="13">
                                          <p:stCondLst>
                                            <p:cond delay="656"/>
                                          </p:stCondLst>
                                        </p:cTn>
                                        <p:tgtEl>
                                          <p:spTgt spid="12308"/>
                                        </p:tgtEl>
                                      </p:cBhvr>
                                      <p:to x="100000" y="80000"/>
                                    </p:animScale>
                                    <p:animScale>
                                      <p:cBhvr>
                                        <p:cTn id="31" dur="83" decel="50000">
                                          <p:stCondLst>
                                            <p:cond delay="669"/>
                                          </p:stCondLst>
                                        </p:cTn>
                                        <p:tgtEl>
                                          <p:spTgt spid="12308"/>
                                        </p:tgtEl>
                                      </p:cBhvr>
                                      <p:to x="100000" y="100000"/>
                                    </p:animScale>
                                    <p:animScale>
                                      <p:cBhvr>
                                        <p:cTn id="32" dur="13">
                                          <p:stCondLst>
                                            <p:cond delay="821"/>
                                          </p:stCondLst>
                                        </p:cTn>
                                        <p:tgtEl>
                                          <p:spTgt spid="12308"/>
                                        </p:tgtEl>
                                      </p:cBhvr>
                                      <p:to x="100000" y="90000"/>
                                    </p:animScale>
                                    <p:animScale>
                                      <p:cBhvr>
                                        <p:cTn id="33" dur="83" decel="50000">
                                          <p:stCondLst>
                                            <p:cond delay="834"/>
                                          </p:stCondLst>
                                        </p:cTn>
                                        <p:tgtEl>
                                          <p:spTgt spid="12308"/>
                                        </p:tgtEl>
                                      </p:cBhvr>
                                      <p:to x="100000" y="100000"/>
                                    </p:animScale>
                                    <p:animScale>
                                      <p:cBhvr>
                                        <p:cTn id="34" dur="13">
                                          <p:stCondLst>
                                            <p:cond delay="904"/>
                                          </p:stCondLst>
                                        </p:cTn>
                                        <p:tgtEl>
                                          <p:spTgt spid="12308"/>
                                        </p:tgtEl>
                                      </p:cBhvr>
                                      <p:to x="100000" y="95000"/>
                                    </p:animScale>
                                    <p:animScale>
                                      <p:cBhvr>
                                        <p:cTn id="35" dur="83" decel="50000">
                                          <p:stCondLst>
                                            <p:cond delay="917"/>
                                          </p:stCondLst>
                                        </p:cTn>
                                        <p:tgtEl>
                                          <p:spTgt spid="12308"/>
                                        </p:tgtEl>
                                      </p:cBhvr>
                                      <p:to x="100000" y="100000"/>
                                    </p:animScale>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12309">
                                            <p:txEl>
                                              <p:pRg st="0" end="0"/>
                                            </p:txEl>
                                          </p:spTgt>
                                        </p:tgtEl>
                                        <p:attrNameLst>
                                          <p:attrName>style.visibility</p:attrName>
                                        </p:attrNameLst>
                                      </p:cBhvr>
                                      <p:to>
                                        <p:strVal val="visible"/>
                                      </p:to>
                                    </p:set>
                                    <p:anim calcmode="discrete" valueType="clr">
                                      <p:cBhvr override="childStyle">
                                        <p:cTn id="40" dur="80"/>
                                        <p:tgtEl>
                                          <p:spTgt spid="1230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2309">
                                            <p:txEl>
                                              <p:pRg st="0" end="0"/>
                                            </p:txEl>
                                          </p:spTgt>
                                        </p:tgtEl>
                                        <p:attrNameLst>
                                          <p:attrName>fillcolor</p:attrName>
                                        </p:attrNameLst>
                                      </p:cBhvr>
                                      <p:tavLst>
                                        <p:tav tm="0">
                                          <p:val>
                                            <p:clrVal>
                                              <a:schemeClr val="accent2"/>
                                            </p:clrVal>
                                          </p:val>
                                        </p:tav>
                                        <p:tav tm="50000">
                                          <p:val>
                                            <p:clrVal>
                                              <a:schemeClr val="hlink"/>
                                            </p:clrVal>
                                          </p:val>
                                        </p:tav>
                                      </p:tavLst>
                                    </p:anim>
                                    <p:set>
                                      <p:cBhvr>
                                        <p:cTn id="42" dur="80"/>
                                        <p:tgtEl>
                                          <p:spTgt spid="12309">
                                            <p:txEl>
                                              <p:pRg st="0" end="0"/>
                                            </p:txEl>
                                          </p:spTgt>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48" presetClass="entr" presetSubtype="0" accel="50000" fill="hold" nodeType="clickEffect">
                                  <p:stCondLst>
                                    <p:cond delay="0"/>
                                  </p:stCondLst>
                                  <p:childTnLst>
                                    <p:set>
                                      <p:cBhvr>
                                        <p:cTn id="46" dur="1" fill="hold">
                                          <p:stCondLst>
                                            <p:cond delay="0"/>
                                          </p:stCondLst>
                                        </p:cTn>
                                        <p:tgtEl>
                                          <p:spTgt spid="12310"/>
                                        </p:tgtEl>
                                        <p:attrNameLst>
                                          <p:attrName>style.visibility</p:attrName>
                                        </p:attrNameLst>
                                      </p:cBhvr>
                                      <p:to>
                                        <p:strVal val="visible"/>
                                      </p:to>
                                    </p:set>
                                    <p:anim calcmode="lin" valueType="num">
                                      <p:cBhvr>
                                        <p:cTn id="47" dur="1000" fill="hold"/>
                                        <p:tgtEl>
                                          <p:spTgt spid="123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8" dur="1000" fill="hold"/>
                                        <p:tgtEl>
                                          <p:spTgt spid="12310"/>
                                        </p:tgtEl>
                                        <p:attrNameLst>
                                          <p:attrName>ppt_x</p:attrName>
                                        </p:attrNameLst>
                                      </p:cBhvr>
                                      <p:tavLst>
                                        <p:tav tm="0">
                                          <p:val>
                                            <p:fltVal val="-1"/>
                                          </p:val>
                                        </p:tav>
                                        <p:tav tm="50000">
                                          <p:val>
                                            <p:fltVal val="0.95"/>
                                          </p:val>
                                        </p:tav>
                                        <p:tav tm="100000">
                                          <p:val>
                                            <p:strVal val="#ppt_x"/>
                                          </p:val>
                                        </p:tav>
                                      </p:tavLst>
                                    </p:anim>
                                    <p:anim calcmode="lin" valueType="num">
                                      <p:cBhvr>
                                        <p:cTn id="49" dur="1000" fill="hold"/>
                                        <p:tgtEl>
                                          <p:spTgt spid="12310"/>
                                        </p:tgtEl>
                                        <p:attrNameLst>
                                          <p:attrName>ppt_y</p:attrName>
                                        </p:attrNameLst>
                                      </p:cBhvr>
                                      <p:tavLst>
                                        <p:tav tm="0">
                                          <p:val>
                                            <p:strVal val="#ppt_y"/>
                                          </p:val>
                                        </p:tav>
                                        <p:tav tm="100000">
                                          <p:val>
                                            <p:strVal val="#ppt_y"/>
                                          </p:val>
                                        </p:tav>
                                      </p:tavLst>
                                    </p:anim>
                                    <p:animEffect transition="in" filter="fade">
                                      <p:cBhvr>
                                        <p:cTn id="50" dur="1000"/>
                                        <p:tgtEl>
                                          <p:spTgt spid="12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2" name="Diagram 90">
            <a:extLst>
              <a:ext uri="{FF2B5EF4-FFF2-40B4-BE49-F238E27FC236}">
                <a16:creationId xmlns:a16="http://schemas.microsoft.com/office/drawing/2014/main" id="{F77392DB-C2E7-4479-8B27-277F706A8FC2}"/>
              </a:ext>
            </a:extLst>
          </p:cNvPr>
          <p:cNvGrpSpPr>
            <a:grpSpLocks noChangeAspect="1"/>
          </p:cNvGrpSpPr>
          <p:nvPr/>
        </p:nvGrpSpPr>
        <p:grpSpPr bwMode="auto">
          <a:xfrm>
            <a:off x="914400" y="0"/>
            <a:ext cx="7210425" cy="7186613"/>
            <a:chOff x="1440" y="722"/>
            <a:chExt cx="2673" cy="2664"/>
          </a:xfrm>
        </p:grpSpPr>
        <p:sp>
          <p:nvSpPr>
            <p:cNvPr id="3" name="_s11357">
              <a:extLst>
                <a:ext uri="{FF2B5EF4-FFF2-40B4-BE49-F238E27FC236}">
                  <a16:creationId xmlns:a16="http://schemas.microsoft.com/office/drawing/2014/main" id="{1F4842E9-CE1F-4A0D-9FBB-67A6A642EEDC}"/>
                </a:ext>
              </a:extLst>
            </p:cNvPr>
            <p:cNvSpPr>
              <a:spLocks noChangeArrowheads="1" noTextEdit="1"/>
            </p:cNvSpPr>
            <p:nvPr/>
          </p:nvSpPr>
          <p:spPr bwMode="auto">
            <a:xfrm>
              <a:off x="1553" y="778"/>
              <a:ext cx="2447" cy="2556"/>
            </a:xfrm>
            <a:custGeom>
              <a:avLst/>
              <a:gdLst>
                <a:gd name="G0" fmla="+- 6860 0 0"/>
                <a:gd name="G1" fmla="+- -7675436 0 0"/>
                <a:gd name="G2" fmla="+- 0 0 -7675436"/>
                <a:gd name="T0" fmla="*/ 0 256 1"/>
                <a:gd name="T1" fmla="*/ 180 256 1"/>
                <a:gd name="G3" fmla="+- -7675436 T0 T1"/>
                <a:gd name="T2" fmla="*/ 0 256 1"/>
                <a:gd name="T3" fmla="*/ 90 256 1"/>
                <a:gd name="G4" fmla="+- -7675436 T2 T3"/>
                <a:gd name="G5" fmla="*/ G4 2 1"/>
                <a:gd name="T4" fmla="*/ 90 256 1"/>
                <a:gd name="T5" fmla="*/ 0 256 1"/>
                <a:gd name="G6" fmla="+- -7675436 T4 T5"/>
                <a:gd name="G7" fmla="*/ G6 2 1"/>
                <a:gd name="G8" fmla="abs -767543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860"/>
                <a:gd name="G18" fmla="*/ 6860 1 2"/>
                <a:gd name="G19" fmla="+- G18 5400 0"/>
                <a:gd name="G20" fmla="cos G19 -7675436"/>
                <a:gd name="G21" fmla="sin G19 -7675436"/>
                <a:gd name="G22" fmla="+- G20 10800 0"/>
                <a:gd name="G23" fmla="+- G21 10800 0"/>
                <a:gd name="G24" fmla="+- 10800 0 G20"/>
                <a:gd name="G25" fmla="+- 6860 10800 0"/>
                <a:gd name="G26" fmla="?: G9 G17 G25"/>
                <a:gd name="G27" fmla="?: G9 0 21600"/>
                <a:gd name="G28" fmla="cos 10800 -7675436"/>
                <a:gd name="G29" fmla="sin 10800 -7675436"/>
                <a:gd name="G30" fmla="sin 6860 -7675436"/>
                <a:gd name="G31" fmla="+- G28 10800 0"/>
                <a:gd name="G32" fmla="+- G29 10800 0"/>
                <a:gd name="G33" fmla="+- G30 10800 0"/>
                <a:gd name="G34" fmla="?: G4 0 G31"/>
                <a:gd name="G35" fmla="?: -7675436 G34 0"/>
                <a:gd name="G36" fmla="?: G6 G35 G31"/>
                <a:gd name="G37" fmla="+- 21600 0 G36"/>
                <a:gd name="G38" fmla="?: G4 0 G33"/>
                <a:gd name="G39" fmla="?: -7675436 G38 G32"/>
                <a:gd name="G40" fmla="?: G6 G39 0"/>
                <a:gd name="G41" fmla="?: G4 G32 21600"/>
                <a:gd name="G42" fmla="?: G6 G41 G33"/>
                <a:gd name="T12" fmla="*/ 10800 w 21600"/>
                <a:gd name="T13" fmla="*/ 0 h 21600"/>
                <a:gd name="T14" fmla="*/ 6775 w 21600"/>
                <a:gd name="T15" fmla="*/ 2940 h 21600"/>
                <a:gd name="T16" fmla="*/ 10800 w 21600"/>
                <a:gd name="T17" fmla="*/ 3940 h 21600"/>
                <a:gd name="T18" fmla="*/ 14825 w 21600"/>
                <a:gd name="T19" fmla="*/ 294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673" y="4694"/>
                  </a:moveTo>
                  <a:cubicBezTo>
                    <a:pt x="8640" y="4198"/>
                    <a:pt x="9712" y="3940"/>
                    <a:pt x="10800" y="3940"/>
                  </a:cubicBezTo>
                  <a:cubicBezTo>
                    <a:pt x="11887" y="3940"/>
                    <a:pt x="12959" y="4198"/>
                    <a:pt x="13926" y="4694"/>
                  </a:cubicBezTo>
                  <a:lnTo>
                    <a:pt x="15722" y="1187"/>
                  </a:lnTo>
                  <a:cubicBezTo>
                    <a:pt x="14199" y="406"/>
                    <a:pt x="12511" y="0"/>
                    <a:pt x="10799" y="0"/>
                  </a:cubicBezTo>
                  <a:cubicBezTo>
                    <a:pt x="9088" y="0"/>
                    <a:pt x="7400" y="406"/>
                    <a:pt x="5877" y="1187"/>
                  </a:cubicBezTo>
                  <a:close/>
                </a:path>
              </a:pathLst>
            </a:custGeom>
            <a:gradFill rotWithShape="1">
              <a:gsLst>
                <a:gs pos="0">
                  <a:schemeClr val="hlink"/>
                </a:gs>
                <a:gs pos="100000">
                  <a:schemeClr val="bg1"/>
                </a:gs>
              </a:gsLst>
              <a:path path="rect">
                <a:fillToRect r="100000" b="100000"/>
              </a:path>
            </a:gra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hlink"/>
              </a:extrusionClr>
              <a:contourClr>
                <a:schemeClr val="hlink"/>
              </a:contourClr>
            </a:sp3d>
          </p:spPr>
          <p:txBody>
            <a:bodyPr vert="horz" wrap="square" lIns="91440" tIns="45720" rIns="91440" bIns="45720" numCol="1" anchor="ctr" anchorCtr="0" compatLnSpc="1">
              <a:prstTxWarp prst="textNoShape">
                <a:avLst/>
              </a:prstTxWarp>
              <a:flatTx/>
            </a:bodyPr>
            <a:lstStyle/>
            <a:p>
              <a:endParaRPr lang="en-US"/>
            </a:p>
          </p:txBody>
        </p:sp>
        <p:sp>
          <p:nvSpPr>
            <p:cNvPr id="4" name="_s11362">
              <a:extLst>
                <a:ext uri="{FF2B5EF4-FFF2-40B4-BE49-F238E27FC236}">
                  <a16:creationId xmlns:a16="http://schemas.microsoft.com/office/drawing/2014/main" id="{807D3CCF-DE34-47C9-881F-6BA32C7A0E6B}"/>
                </a:ext>
              </a:extLst>
            </p:cNvPr>
            <p:cNvSpPr>
              <a:spLocks noChangeArrowheads="1" noTextEdit="1"/>
            </p:cNvSpPr>
            <p:nvPr/>
          </p:nvSpPr>
          <p:spPr bwMode="auto">
            <a:xfrm rot="5400000">
              <a:off x="1548" y="830"/>
              <a:ext cx="2448" cy="2448"/>
            </a:xfrm>
            <a:custGeom>
              <a:avLst/>
              <a:gdLst>
                <a:gd name="G0" fmla="+- 5391 0 0"/>
                <a:gd name="G1" fmla="+- -7867039 0 0"/>
                <a:gd name="G2" fmla="+- 0 0 -7867039"/>
                <a:gd name="T0" fmla="*/ 0 256 1"/>
                <a:gd name="T1" fmla="*/ 180 256 1"/>
                <a:gd name="G3" fmla="+- -7867039 T0 T1"/>
                <a:gd name="T2" fmla="*/ 0 256 1"/>
                <a:gd name="T3" fmla="*/ 90 256 1"/>
                <a:gd name="G4" fmla="+- -7867039 T2 T3"/>
                <a:gd name="G5" fmla="*/ G4 2 1"/>
                <a:gd name="T4" fmla="*/ 90 256 1"/>
                <a:gd name="T5" fmla="*/ 0 256 1"/>
                <a:gd name="G6" fmla="+- -7867039 T4 T5"/>
                <a:gd name="G7" fmla="*/ G6 2 1"/>
                <a:gd name="G8" fmla="abs -786703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391"/>
                <a:gd name="G18" fmla="*/ 5391 1 2"/>
                <a:gd name="G19" fmla="+- G18 5400 0"/>
                <a:gd name="G20" fmla="cos G19 -7867039"/>
                <a:gd name="G21" fmla="sin G19 -7867039"/>
                <a:gd name="G22" fmla="+- G20 10800 0"/>
                <a:gd name="G23" fmla="+- G21 10800 0"/>
                <a:gd name="G24" fmla="+- 10800 0 G20"/>
                <a:gd name="G25" fmla="+- 5391 10800 0"/>
                <a:gd name="G26" fmla="?: G9 G17 G25"/>
                <a:gd name="G27" fmla="?: G9 0 21600"/>
                <a:gd name="G28" fmla="cos 10800 -7867039"/>
                <a:gd name="G29" fmla="sin 10800 -7867039"/>
                <a:gd name="G30" fmla="sin 5391 -7867039"/>
                <a:gd name="G31" fmla="+- G28 10800 0"/>
                <a:gd name="G32" fmla="+- G29 10800 0"/>
                <a:gd name="G33" fmla="+- G30 10800 0"/>
                <a:gd name="G34" fmla="?: G4 0 G31"/>
                <a:gd name="G35" fmla="?: -7867039 G34 0"/>
                <a:gd name="G36" fmla="?: G6 G35 G31"/>
                <a:gd name="G37" fmla="+- 21600 0 G36"/>
                <a:gd name="G38" fmla="?: G4 0 G33"/>
                <a:gd name="G39" fmla="?: -7867039 G38 G32"/>
                <a:gd name="G40" fmla="?: G6 G39 0"/>
                <a:gd name="G41" fmla="?: G4 G32 21600"/>
                <a:gd name="G42" fmla="?: G6 G41 G33"/>
                <a:gd name="T12" fmla="*/ 10800 w 21600"/>
                <a:gd name="T13" fmla="*/ 0 h 21600"/>
                <a:gd name="T14" fmla="*/ 6746 w 21600"/>
                <a:gd name="T15" fmla="*/ 3791 h 21600"/>
                <a:gd name="T16" fmla="*/ 10800 w 21600"/>
                <a:gd name="T17" fmla="*/ 5409 h 21600"/>
                <a:gd name="T18" fmla="*/ 14854 w 21600"/>
                <a:gd name="T19" fmla="*/ 379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101" y="6133"/>
                  </a:moveTo>
                  <a:cubicBezTo>
                    <a:pt x="8921" y="5658"/>
                    <a:pt x="9852" y="5409"/>
                    <a:pt x="10800" y="5409"/>
                  </a:cubicBezTo>
                  <a:cubicBezTo>
                    <a:pt x="11747" y="5409"/>
                    <a:pt x="12678" y="5658"/>
                    <a:pt x="13498" y="6133"/>
                  </a:cubicBezTo>
                  <a:lnTo>
                    <a:pt x="16206" y="1450"/>
                  </a:lnTo>
                  <a:cubicBezTo>
                    <a:pt x="14563" y="500"/>
                    <a:pt x="12698" y="0"/>
                    <a:pt x="10799" y="0"/>
                  </a:cubicBezTo>
                  <a:cubicBezTo>
                    <a:pt x="8901" y="0"/>
                    <a:pt x="7036" y="500"/>
                    <a:pt x="5393" y="1450"/>
                  </a:cubicBezTo>
                  <a:close/>
                </a:path>
              </a:pathLst>
            </a:custGeom>
            <a:gradFill rotWithShape="1">
              <a:gsLst>
                <a:gs pos="0">
                  <a:schemeClr val="accent2"/>
                </a:gs>
                <a:gs pos="100000">
                  <a:schemeClr val="bg1"/>
                </a:gs>
              </a:gsLst>
              <a:path path="rect">
                <a:fillToRect r="100000" b="100000"/>
              </a:path>
            </a:gra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accent2"/>
              </a:extrusionClr>
              <a:contourClr>
                <a:schemeClr val="accent2"/>
              </a:contourClr>
            </a:sp3d>
          </p:spPr>
          <p:txBody>
            <a:bodyPr vert="horz" wrap="square" lIns="91440" tIns="45720" rIns="91440" bIns="45720" numCol="1" anchor="ctr" anchorCtr="0" compatLnSpc="1">
              <a:prstTxWarp prst="textNoShape">
                <a:avLst/>
              </a:prstTxWarp>
              <a:flatTx/>
            </a:bodyPr>
            <a:lstStyle/>
            <a:p>
              <a:endParaRPr lang="en-US"/>
            </a:p>
          </p:txBody>
        </p:sp>
        <p:sp>
          <p:nvSpPr>
            <p:cNvPr id="5" name="_s11358">
              <a:extLst>
                <a:ext uri="{FF2B5EF4-FFF2-40B4-BE49-F238E27FC236}">
                  <a16:creationId xmlns:a16="http://schemas.microsoft.com/office/drawing/2014/main" id="{4D1D7BCF-3994-44F2-9FBF-76DD3655F10E}"/>
                </a:ext>
              </a:extLst>
            </p:cNvPr>
            <p:cNvSpPr>
              <a:spLocks noChangeArrowheads="1" noTextEdit="1"/>
            </p:cNvSpPr>
            <p:nvPr/>
          </p:nvSpPr>
          <p:spPr bwMode="auto">
            <a:xfrm rot="10800000">
              <a:off x="1440" y="722"/>
              <a:ext cx="2448" cy="2447"/>
            </a:xfrm>
            <a:custGeom>
              <a:avLst/>
              <a:gdLst>
                <a:gd name="G0" fmla="+- 5854 0 0"/>
                <a:gd name="G1" fmla="+- -7904163 0 0"/>
                <a:gd name="G2" fmla="+- 0 0 -7904163"/>
                <a:gd name="T0" fmla="*/ 0 256 1"/>
                <a:gd name="T1" fmla="*/ 180 256 1"/>
                <a:gd name="G3" fmla="+- -7904163 T0 T1"/>
                <a:gd name="T2" fmla="*/ 0 256 1"/>
                <a:gd name="T3" fmla="*/ 90 256 1"/>
                <a:gd name="G4" fmla="+- -7904163 T2 T3"/>
                <a:gd name="G5" fmla="*/ G4 2 1"/>
                <a:gd name="T4" fmla="*/ 90 256 1"/>
                <a:gd name="T5" fmla="*/ 0 256 1"/>
                <a:gd name="G6" fmla="+- -7904163 T4 T5"/>
                <a:gd name="G7" fmla="*/ G6 2 1"/>
                <a:gd name="G8" fmla="abs -790416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854"/>
                <a:gd name="G18" fmla="*/ 5854 1 2"/>
                <a:gd name="G19" fmla="+- G18 5400 0"/>
                <a:gd name="G20" fmla="cos G19 -7904163"/>
                <a:gd name="G21" fmla="sin G19 -7904163"/>
                <a:gd name="G22" fmla="+- G20 10800 0"/>
                <a:gd name="G23" fmla="+- G21 10800 0"/>
                <a:gd name="G24" fmla="+- 10800 0 G20"/>
                <a:gd name="G25" fmla="+- 5854 10800 0"/>
                <a:gd name="G26" fmla="?: G9 G17 G25"/>
                <a:gd name="G27" fmla="?: G9 0 21600"/>
                <a:gd name="G28" fmla="cos 10800 -7904163"/>
                <a:gd name="G29" fmla="sin 10800 -7904163"/>
                <a:gd name="G30" fmla="sin 5854 -7904163"/>
                <a:gd name="G31" fmla="+- G28 10800 0"/>
                <a:gd name="G32" fmla="+- G29 10800 0"/>
                <a:gd name="G33" fmla="+- G30 10800 0"/>
                <a:gd name="G34" fmla="?: G4 0 G31"/>
                <a:gd name="G35" fmla="?: -7904163 G34 0"/>
                <a:gd name="G36" fmla="?: G6 G35 G31"/>
                <a:gd name="G37" fmla="+- 21600 0 G36"/>
                <a:gd name="G38" fmla="?: G4 0 G33"/>
                <a:gd name="G39" fmla="?: -7904163 G38 G32"/>
                <a:gd name="G40" fmla="?: G6 G39 0"/>
                <a:gd name="G41" fmla="?: G4 G32 21600"/>
                <a:gd name="G42" fmla="?: G6 G41 G33"/>
                <a:gd name="T12" fmla="*/ 10800 w 21600"/>
                <a:gd name="T13" fmla="*/ 0 h 21600"/>
                <a:gd name="T14" fmla="*/ 6560 w 21600"/>
                <a:gd name="T15" fmla="*/ 3633 h 21600"/>
                <a:gd name="T16" fmla="*/ 10800 w 21600"/>
                <a:gd name="T17" fmla="*/ 4946 h 21600"/>
                <a:gd name="T18" fmla="*/ 15040 w 21600"/>
                <a:gd name="T19" fmla="*/ 363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819" y="5761"/>
                  </a:moveTo>
                  <a:cubicBezTo>
                    <a:pt x="8721" y="5227"/>
                    <a:pt x="9751" y="4946"/>
                    <a:pt x="10800" y="4946"/>
                  </a:cubicBezTo>
                  <a:cubicBezTo>
                    <a:pt x="11848" y="4946"/>
                    <a:pt x="12878" y="5227"/>
                    <a:pt x="13780" y="5761"/>
                  </a:cubicBezTo>
                  <a:lnTo>
                    <a:pt x="16298" y="1504"/>
                  </a:lnTo>
                  <a:cubicBezTo>
                    <a:pt x="14633" y="519"/>
                    <a:pt x="12734" y="0"/>
                    <a:pt x="10799" y="0"/>
                  </a:cubicBezTo>
                  <a:cubicBezTo>
                    <a:pt x="8865" y="0"/>
                    <a:pt x="6966" y="519"/>
                    <a:pt x="5301" y="1504"/>
                  </a:cubicBezTo>
                  <a:close/>
                </a:path>
              </a:pathLst>
            </a:custGeom>
            <a:gradFill rotWithShape="1">
              <a:gsLst>
                <a:gs pos="0">
                  <a:schemeClr val="accent1"/>
                </a:gs>
                <a:gs pos="100000">
                  <a:schemeClr val="bg1"/>
                </a:gs>
              </a:gsLst>
              <a:path path="rect">
                <a:fillToRect r="100000" b="100000"/>
              </a:path>
            </a:gra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p:spPr>
          <p:txBody>
            <a:bodyPr vert="horz" wrap="square" lIns="91440" tIns="45720" rIns="91440" bIns="45720" numCol="1" anchor="ctr" anchorCtr="0" compatLnSpc="1">
              <a:prstTxWarp prst="textNoShape">
                <a:avLst/>
              </a:prstTxWarp>
              <a:flatTx/>
            </a:bodyPr>
            <a:lstStyle/>
            <a:p>
              <a:endParaRPr lang="en-US"/>
            </a:p>
          </p:txBody>
        </p:sp>
        <p:sp>
          <p:nvSpPr>
            <p:cNvPr id="6" name="_s11360">
              <a:extLst>
                <a:ext uri="{FF2B5EF4-FFF2-40B4-BE49-F238E27FC236}">
                  <a16:creationId xmlns:a16="http://schemas.microsoft.com/office/drawing/2014/main" id="{B43AB955-0700-4B93-8235-F4ACEE6A8598}"/>
                </a:ext>
              </a:extLst>
            </p:cNvPr>
            <p:cNvSpPr>
              <a:spLocks noChangeArrowheads="1" noTextEdit="1"/>
            </p:cNvSpPr>
            <p:nvPr/>
          </p:nvSpPr>
          <p:spPr bwMode="auto">
            <a:xfrm rot="16200000">
              <a:off x="1666" y="722"/>
              <a:ext cx="2447" cy="2447"/>
            </a:xfrm>
            <a:custGeom>
              <a:avLst/>
              <a:gdLst>
                <a:gd name="G0" fmla="+- 5987 0 0"/>
                <a:gd name="G1" fmla="+- -7532898 0 0"/>
                <a:gd name="G2" fmla="+- 0 0 -7532898"/>
                <a:gd name="T0" fmla="*/ 0 256 1"/>
                <a:gd name="T1" fmla="*/ 180 256 1"/>
                <a:gd name="G3" fmla="+- -7532898 T0 T1"/>
                <a:gd name="T2" fmla="*/ 0 256 1"/>
                <a:gd name="T3" fmla="*/ 90 256 1"/>
                <a:gd name="G4" fmla="+- -7532898 T2 T3"/>
                <a:gd name="G5" fmla="*/ G4 2 1"/>
                <a:gd name="T4" fmla="*/ 90 256 1"/>
                <a:gd name="T5" fmla="*/ 0 256 1"/>
                <a:gd name="G6" fmla="+- -7532898 T4 T5"/>
                <a:gd name="G7" fmla="*/ G6 2 1"/>
                <a:gd name="G8" fmla="abs -753289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987"/>
                <a:gd name="G18" fmla="*/ 5987 1 2"/>
                <a:gd name="G19" fmla="+- G18 5400 0"/>
                <a:gd name="G20" fmla="cos G19 -7532898"/>
                <a:gd name="G21" fmla="sin G19 -7532898"/>
                <a:gd name="G22" fmla="+- G20 10800 0"/>
                <a:gd name="G23" fmla="+- G21 10800 0"/>
                <a:gd name="G24" fmla="+- 10800 0 G20"/>
                <a:gd name="G25" fmla="+- 5987 10800 0"/>
                <a:gd name="G26" fmla="?: G9 G17 G25"/>
                <a:gd name="G27" fmla="?: G9 0 21600"/>
                <a:gd name="G28" fmla="cos 10800 -7532898"/>
                <a:gd name="G29" fmla="sin 10800 -7532898"/>
                <a:gd name="G30" fmla="sin 5987 -7532898"/>
                <a:gd name="G31" fmla="+- G28 10800 0"/>
                <a:gd name="G32" fmla="+- G29 10800 0"/>
                <a:gd name="G33" fmla="+- G30 10800 0"/>
                <a:gd name="G34" fmla="?: G4 0 G31"/>
                <a:gd name="G35" fmla="?: -7532898 G34 0"/>
                <a:gd name="G36" fmla="?: G6 G35 G31"/>
                <a:gd name="G37" fmla="+- 21600 0 G36"/>
                <a:gd name="G38" fmla="?: G4 0 G33"/>
                <a:gd name="G39" fmla="?: -7532898 G38 G32"/>
                <a:gd name="G40" fmla="?: G6 G39 0"/>
                <a:gd name="G41" fmla="?: G4 G32 21600"/>
                <a:gd name="G42" fmla="?: G6 G41 G33"/>
                <a:gd name="T12" fmla="*/ 10800 w 21600"/>
                <a:gd name="T13" fmla="*/ 0 h 21600"/>
                <a:gd name="T14" fmla="*/ 7260 w 21600"/>
                <a:gd name="T15" fmla="*/ 3188 h 21600"/>
                <a:gd name="T16" fmla="*/ 10800 w 21600"/>
                <a:gd name="T17" fmla="*/ 4813 h 21600"/>
                <a:gd name="T18" fmla="*/ 14340 w 21600"/>
                <a:gd name="T19" fmla="*/ 318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275" y="5371"/>
                  </a:moveTo>
                  <a:cubicBezTo>
                    <a:pt x="9066" y="5003"/>
                    <a:pt x="9927" y="4813"/>
                    <a:pt x="10800" y="4813"/>
                  </a:cubicBezTo>
                  <a:cubicBezTo>
                    <a:pt x="11672" y="4813"/>
                    <a:pt x="12533" y="5003"/>
                    <a:pt x="13324" y="5371"/>
                  </a:cubicBezTo>
                  <a:lnTo>
                    <a:pt x="15354" y="1007"/>
                  </a:lnTo>
                  <a:cubicBezTo>
                    <a:pt x="13927" y="343"/>
                    <a:pt x="12373" y="0"/>
                    <a:pt x="10799" y="0"/>
                  </a:cubicBezTo>
                  <a:cubicBezTo>
                    <a:pt x="9226" y="0"/>
                    <a:pt x="7672" y="343"/>
                    <a:pt x="6245" y="1007"/>
                  </a:cubicBezTo>
                  <a:close/>
                </a:path>
              </a:pathLst>
            </a:custGeom>
            <a:gradFill rotWithShape="1">
              <a:gsLst>
                <a:gs pos="0">
                  <a:schemeClr val="folHlink"/>
                </a:gs>
                <a:gs pos="100000">
                  <a:schemeClr val="bg1"/>
                </a:gs>
              </a:gsLst>
              <a:path path="rect">
                <a:fillToRect r="100000" b="100000"/>
              </a:path>
            </a:gra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folHlink"/>
              </a:extrusionClr>
              <a:contourClr>
                <a:schemeClr val="folHlink"/>
              </a:contourClr>
            </a:sp3d>
          </p:spPr>
          <p:txBody>
            <a:bodyPr vert="horz" wrap="square" lIns="91440" tIns="45720" rIns="91440" bIns="45720" numCol="1" anchor="ctr" anchorCtr="0" compatLnSpc="1">
              <a:prstTxWarp prst="textNoShape">
                <a:avLst/>
              </a:prstTxWarp>
              <a:flatTx/>
            </a:bodyPr>
            <a:lstStyle/>
            <a:p>
              <a:endParaRPr lang="en-US"/>
            </a:p>
          </p:txBody>
        </p:sp>
        <p:sp>
          <p:nvSpPr>
            <p:cNvPr id="9" name="_s11355">
              <a:extLst>
                <a:ext uri="{FF2B5EF4-FFF2-40B4-BE49-F238E27FC236}">
                  <a16:creationId xmlns:a16="http://schemas.microsoft.com/office/drawing/2014/main" id="{8AC1F3E3-F71F-491B-853F-4C46C95309F9}"/>
                </a:ext>
              </a:extLst>
            </p:cNvPr>
            <p:cNvSpPr>
              <a:spLocks noChangeArrowheads="1"/>
            </p:cNvSpPr>
            <p:nvPr/>
          </p:nvSpPr>
          <p:spPr bwMode="auto">
            <a:xfrm>
              <a:off x="3216" y="983"/>
              <a:ext cx="627"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154716" tIns="77358" rIns="154716" bIns="7735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3000" b="0" i="0" u="none" strike="noStrike" cap="none" normalizeH="0" baseline="0">
                <a:ln>
                  <a:noFill/>
                </a:ln>
                <a:solidFill>
                  <a:schemeClr val="tx1"/>
                </a:solidFill>
                <a:effectLst/>
                <a:latin typeface="Arial" panose="020B0604020202020204" pitchFamily="34" charset="0"/>
              </a:endParaRPr>
            </a:p>
          </p:txBody>
        </p:sp>
        <p:sp>
          <p:nvSpPr>
            <p:cNvPr id="10" name="_s11356">
              <a:extLst>
                <a:ext uri="{FF2B5EF4-FFF2-40B4-BE49-F238E27FC236}">
                  <a16:creationId xmlns:a16="http://schemas.microsoft.com/office/drawing/2014/main" id="{2ED6EEF4-775F-424F-8A9E-EC808F8335EA}"/>
                </a:ext>
              </a:extLst>
            </p:cNvPr>
            <p:cNvSpPr>
              <a:spLocks noChangeArrowheads="1"/>
            </p:cNvSpPr>
            <p:nvPr/>
          </p:nvSpPr>
          <p:spPr bwMode="auto">
            <a:xfrm>
              <a:off x="1703" y="2499"/>
              <a:ext cx="627"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154716" tIns="77358" rIns="154716" bIns="7735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3000" b="0" i="0" u="none" strike="noStrike" cap="none" normalizeH="0" baseline="0">
                <a:ln>
                  <a:noFill/>
                </a:ln>
                <a:solidFill>
                  <a:schemeClr val="tx1"/>
                </a:solidFill>
                <a:effectLst/>
                <a:latin typeface="Arial" panose="020B0604020202020204" pitchFamily="34" charset="0"/>
              </a:endParaRPr>
            </a:p>
          </p:txBody>
        </p:sp>
        <p:sp>
          <p:nvSpPr>
            <p:cNvPr id="11" name="_s11359">
              <a:extLst>
                <a:ext uri="{FF2B5EF4-FFF2-40B4-BE49-F238E27FC236}">
                  <a16:creationId xmlns:a16="http://schemas.microsoft.com/office/drawing/2014/main" id="{79B1CBCC-B27E-471F-AF1E-998CE55741C9}"/>
                </a:ext>
              </a:extLst>
            </p:cNvPr>
            <p:cNvSpPr>
              <a:spLocks noChangeArrowheads="1"/>
            </p:cNvSpPr>
            <p:nvPr/>
          </p:nvSpPr>
          <p:spPr bwMode="auto">
            <a:xfrm>
              <a:off x="1701" y="984"/>
              <a:ext cx="627"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154716" tIns="77358" rIns="154716" bIns="7735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3000" b="0" i="0" u="none" strike="noStrike" cap="none" normalizeH="0" baseline="0">
                <a:ln>
                  <a:noFill/>
                </a:ln>
                <a:solidFill>
                  <a:schemeClr val="tx1"/>
                </a:solidFill>
                <a:effectLst/>
                <a:latin typeface="Arial" panose="020B0604020202020204" pitchFamily="34" charset="0"/>
              </a:endParaRPr>
            </a:p>
          </p:txBody>
        </p:sp>
        <p:sp>
          <p:nvSpPr>
            <p:cNvPr id="12" name="_s11361">
              <a:extLst>
                <a:ext uri="{FF2B5EF4-FFF2-40B4-BE49-F238E27FC236}">
                  <a16:creationId xmlns:a16="http://schemas.microsoft.com/office/drawing/2014/main" id="{BCD798FD-EE03-45AC-B12F-BFFF19AB213F}"/>
                </a:ext>
              </a:extLst>
            </p:cNvPr>
            <p:cNvSpPr>
              <a:spLocks noChangeArrowheads="1"/>
            </p:cNvSpPr>
            <p:nvPr/>
          </p:nvSpPr>
          <p:spPr bwMode="auto">
            <a:xfrm>
              <a:off x="3217" y="2497"/>
              <a:ext cx="627"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154716" tIns="77358" rIns="154716" bIns="7735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3000" b="0" i="0" u="none" strike="noStrike" cap="none" normalizeH="0" baseline="0">
                <a:ln>
                  <a:noFill/>
                </a:ln>
                <a:solidFill>
                  <a:schemeClr val="tx1"/>
                </a:solidFill>
                <a:effectLst/>
                <a:latin typeface="Arial" panose="020B0604020202020204" pitchFamily="34" charset="0"/>
              </a:endParaRPr>
            </a:p>
          </p:txBody>
        </p:sp>
      </p:grpSp>
      <p:sp>
        <p:nvSpPr>
          <p:cNvPr id="11367" name="Text Box 103">
            <a:extLst>
              <a:ext uri="{FF2B5EF4-FFF2-40B4-BE49-F238E27FC236}">
                <a16:creationId xmlns:a16="http://schemas.microsoft.com/office/drawing/2014/main" id="{6237D344-7DBB-4421-B3E3-6E28D7EE968B}"/>
              </a:ext>
            </a:extLst>
          </p:cNvPr>
          <p:cNvSpPr txBox="1">
            <a:spLocks noChangeArrowheads="1"/>
          </p:cNvSpPr>
          <p:nvPr/>
        </p:nvSpPr>
        <p:spPr bwMode="auto">
          <a:xfrm>
            <a:off x="3810000" y="228600"/>
            <a:ext cx="1524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a:effectLst/>
                <a:latin typeface="Comic Sans MS" panose="030F0702030302020204" pitchFamily="66" charset="0"/>
              </a:rPr>
              <a:t>La cause précise de l’appel </a:t>
            </a:r>
            <a:r>
              <a:rPr lang="en-US" altLang="en-US">
                <a:effectLst/>
                <a:latin typeface="Comic Sans MS" panose="030F0702030302020204" pitchFamily="66" charset="0"/>
              </a:rPr>
              <a:t> </a:t>
            </a:r>
          </a:p>
        </p:txBody>
      </p:sp>
      <p:sp>
        <p:nvSpPr>
          <p:cNvPr id="11369" name="Text Box 105">
            <a:extLst>
              <a:ext uri="{FF2B5EF4-FFF2-40B4-BE49-F238E27FC236}">
                <a16:creationId xmlns:a16="http://schemas.microsoft.com/office/drawing/2014/main" id="{1B0E80E4-CC17-4DA3-825E-31289710A795}"/>
              </a:ext>
            </a:extLst>
          </p:cNvPr>
          <p:cNvSpPr txBox="1">
            <a:spLocks noChangeArrowheads="1"/>
          </p:cNvSpPr>
          <p:nvPr/>
        </p:nvSpPr>
        <p:spPr bwMode="auto">
          <a:xfrm>
            <a:off x="1676400" y="2362200"/>
            <a:ext cx="12954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a:effectLst/>
                <a:latin typeface="Comic Sans MS" panose="030F0702030302020204" pitchFamily="66" charset="0"/>
              </a:rPr>
              <a:t>Le numéro de téléphone à partir duquel vous appelez </a:t>
            </a:r>
            <a:r>
              <a:rPr lang="en-US" altLang="en-US">
                <a:effectLst/>
                <a:latin typeface="Comic Sans MS" panose="030F0702030302020204" pitchFamily="66" charset="0"/>
              </a:rPr>
              <a:t> </a:t>
            </a:r>
          </a:p>
        </p:txBody>
      </p:sp>
      <p:sp>
        <p:nvSpPr>
          <p:cNvPr id="11371" name="Text Box 107">
            <a:extLst>
              <a:ext uri="{FF2B5EF4-FFF2-40B4-BE49-F238E27FC236}">
                <a16:creationId xmlns:a16="http://schemas.microsoft.com/office/drawing/2014/main" id="{D26DBE7A-ED06-4074-A60A-4749CB8643BA}"/>
              </a:ext>
            </a:extLst>
          </p:cNvPr>
          <p:cNvSpPr txBox="1">
            <a:spLocks noChangeArrowheads="1"/>
          </p:cNvSpPr>
          <p:nvPr/>
        </p:nvSpPr>
        <p:spPr bwMode="auto">
          <a:xfrm>
            <a:off x="3276600" y="5105400"/>
            <a:ext cx="19050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a:effectLst/>
                <a:latin typeface="Comic Sans MS" panose="030F0702030302020204" pitchFamily="66" charset="0"/>
              </a:rPr>
              <a:t>Les troubles associés, notamment ceux liés à la conscience</a:t>
            </a:r>
            <a:r>
              <a:rPr lang="en-US" altLang="en-US">
                <a:effectLst/>
                <a:latin typeface="Comic Sans MS" panose="030F0702030302020204" pitchFamily="66" charset="0"/>
              </a:rPr>
              <a:t> </a:t>
            </a:r>
          </a:p>
        </p:txBody>
      </p:sp>
      <p:sp>
        <p:nvSpPr>
          <p:cNvPr id="11372" name="Text Box 108">
            <a:extLst>
              <a:ext uri="{FF2B5EF4-FFF2-40B4-BE49-F238E27FC236}">
                <a16:creationId xmlns:a16="http://schemas.microsoft.com/office/drawing/2014/main" id="{91A414DC-FA28-4952-9C87-BCD9870D5663}"/>
              </a:ext>
            </a:extLst>
          </p:cNvPr>
          <p:cNvSpPr txBox="1">
            <a:spLocks noChangeArrowheads="1"/>
          </p:cNvSpPr>
          <p:nvPr/>
        </p:nvSpPr>
        <p:spPr bwMode="auto">
          <a:xfrm>
            <a:off x="6400800" y="2667000"/>
            <a:ext cx="1066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effectLst/>
                <a:latin typeface="Comic Sans MS" panose="030F0702030302020204" pitchFamily="66" charset="0"/>
              </a:rPr>
              <a:t>Le nom des médicaments </a:t>
            </a:r>
            <a:r>
              <a:rPr lang="en-US" altLang="en-US">
                <a:effectLst/>
              </a:rPr>
              <a:t> </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5" presetClass="entr" presetSubtype="0" fill="hold" nodeType="clickEffect">
                                  <p:stCondLst>
                                    <p:cond delay="0"/>
                                  </p:stCondLst>
                                  <p:childTnLst>
                                    <p:set>
                                      <p:cBhvr>
                                        <p:cTn id="11" dur="1" fill="hold">
                                          <p:stCondLst>
                                            <p:cond delay="0"/>
                                          </p:stCondLst>
                                        </p:cTn>
                                        <p:tgtEl>
                                          <p:spTgt spid="11367">
                                            <p:txEl>
                                              <p:pRg st="0" end="0"/>
                                            </p:txEl>
                                          </p:spTgt>
                                        </p:tgtEl>
                                        <p:attrNameLst>
                                          <p:attrName>style.visibility</p:attrName>
                                        </p:attrNameLst>
                                      </p:cBhvr>
                                      <p:to>
                                        <p:strVal val="visible"/>
                                      </p:to>
                                    </p:set>
                                    <p:animEffect transition="in" filter="fade">
                                      <p:cBhvr>
                                        <p:cTn id="12" dur="1000"/>
                                        <p:tgtEl>
                                          <p:spTgt spid="11367">
                                            <p:txEl>
                                              <p:pRg st="0" end="0"/>
                                            </p:txEl>
                                          </p:spTgt>
                                        </p:tgtEl>
                                      </p:cBhvr>
                                    </p:animEffect>
                                    <p:anim calcmode="lin" valueType="num">
                                      <p:cBhvr>
                                        <p:cTn id="13" dur="1000" fill="hold"/>
                                        <p:tgtEl>
                                          <p:spTgt spid="11367">
                                            <p:txEl>
                                              <p:pRg st="0" end="0"/>
                                            </p:txEl>
                                          </p:spTgt>
                                        </p:tgtEl>
                                        <p:attrNameLst>
                                          <p:attrName>style.rotation</p:attrName>
                                        </p:attrNameLst>
                                      </p:cBhvr>
                                      <p:tavLst>
                                        <p:tav tm="0">
                                          <p:val>
                                            <p:fltVal val="720"/>
                                          </p:val>
                                        </p:tav>
                                        <p:tav tm="100000">
                                          <p:val>
                                            <p:fltVal val="0"/>
                                          </p:val>
                                        </p:tav>
                                      </p:tavLst>
                                    </p:anim>
                                    <p:anim calcmode="lin" valueType="num">
                                      <p:cBhvr>
                                        <p:cTn id="14" dur="1000" fill="hold"/>
                                        <p:tgtEl>
                                          <p:spTgt spid="11367">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11367">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5" presetClass="entr" presetSubtype="0" fill="hold" nodeType="clickEffect">
                                  <p:stCondLst>
                                    <p:cond delay="0"/>
                                  </p:stCondLst>
                                  <p:childTnLst>
                                    <p:set>
                                      <p:cBhvr>
                                        <p:cTn id="19" dur="1" fill="hold">
                                          <p:stCondLst>
                                            <p:cond delay="0"/>
                                          </p:stCondLst>
                                        </p:cTn>
                                        <p:tgtEl>
                                          <p:spTgt spid="11369">
                                            <p:txEl>
                                              <p:pRg st="0" end="0"/>
                                            </p:txEl>
                                          </p:spTgt>
                                        </p:tgtEl>
                                        <p:attrNameLst>
                                          <p:attrName>style.visibility</p:attrName>
                                        </p:attrNameLst>
                                      </p:cBhvr>
                                      <p:to>
                                        <p:strVal val="visible"/>
                                      </p:to>
                                    </p:set>
                                    <p:animEffect transition="in" filter="fade">
                                      <p:cBhvr>
                                        <p:cTn id="20" dur="1000"/>
                                        <p:tgtEl>
                                          <p:spTgt spid="11369">
                                            <p:txEl>
                                              <p:pRg st="0" end="0"/>
                                            </p:txEl>
                                          </p:spTgt>
                                        </p:tgtEl>
                                      </p:cBhvr>
                                    </p:animEffect>
                                    <p:anim calcmode="lin" valueType="num">
                                      <p:cBhvr>
                                        <p:cTn id="21" dur="1000" fill="hold"/>
                                        <p:tgtEl>
                                          <p:spTgt spid="11369">
                                            <p:txEl>
                                              <p:pRg st="0" end="0"/>
                                            </p:txEl>
                                          </p:spTgt>
                                        </p:tgtEl>
                                        <p:attrNameLst>
                                          <p:attrName>style.rotation</p:attrName>
                                        </p:attrNameLst>
                                      </p:cBhvr>
                                      <p:tavLst>
                                        <p:tav tm="0">
                                          <p:val>
                                            <p:fltVal val="720"/>
                                          </p:val>
                                        </p:tav>
                                        <p:tav tm="100000">
                                          <p:val>
                                            <p:fltVal val="0"/>
                                          </p:val>
                                        </p:tav>
                                      </p:tavLst>
                                    </p:anim>
                                    <p:anim calcmode="lin" valueType="num">
                                      <p:cBhvr>
                                        <p:cTn id="22" dur="1000" fill="hold"/>
                                        <p:tgtEl>
                                          <p:spTgt spid="11369">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11369">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5" presetClass="entr" presetSubtype="0" fill="hold" nodeType="clickEffect">
                                  <p:stCondLst>
                                    <p:cond delay="0"/>
                                  </p:stCondLst>
                                  <p:childTnLst>
                                    <p:set>
                                      <p:cBhvr>
                                        <p:cTn id="27" dur="1" fill="hold">
                                          <p:stCondLst>
                                            <p:cond delay="0"/>
                                          </p:stCondLst>
                                        </p:cTn>
                                        <p:tgtEl>
                                          <p:spTgt spid="11371">
                                            <p:txEl>
                                              <p:pRg st="0" end="0"/>
                                            </p:txEl>
                                          </p:spTgt>
                                        </p:tgtEl>
                                        <p:attrNameLst>
                                          <p:attrName>style.visibility</p:attrName>
                                        </p:attrNameLst>
                                      </p:cBhvr>
                                      <p:to>
                                        <p:strVal val="visible"/>
                                      </p:to>
                                    </p:set>
                                    <p:animEffect transition="in" filter="fade">
                                      <p:cBhvr>
                                        <p:cTn id="28" dur="1000"/>
                                        <p:tgtEl>
                                          <p:spTgt spid="11371">
                                            <p:txEl>
                                              <p:pRg st="0" end="0"/>
                                            </p:txEl>
                                          </p:spTgt>
                                        </p:tgtEl>
                                      </p:cBhvr>
                                    </p:animEffect>
                                    <p:anim calcmode="lin" valueType="num">
                                      <p:cBhvr>
                                        <p:cTn id="29" dur="1000" fill="hold"/>
                                        <p:tgtEl>
                                          <p:spTgt spid="11371">
                                            <p:txEl>
                                              <p:pRg st="0" end="0"/>
                                            </p:txEl>
                                          </p:spTgt>
                                        </p:tgtEl>
                                        <p:attrNameLst>
                                          <p:attrName>style.rotation</p:attrName>
                                        </p:attrNameLst>
                                      </p:cBhvr>
                                      <p:tavLst>
                                        <p:tav tm="0">
                                          <p:val>
                                            <p:fltVal val="720"/>
                                          </p:val>
                                        </p:tav>
                                        <p:tav tm="100000">
                                          <p:val>
                                            <p:fltVal val="0"/>
                                          </p:val>
                                        </p:tav>
                                      </p:tavLst>
                                    </p:anim>
                                    <p:anim calcmode="lin" valueType="num">
                                      <p:cBhvr>
                                        <p:cTn id="30" dur="1000" fill="hold"/>
                                        <p:tgtEl>
                                          <p:spTgt spid="11371">
                                            <p:txEl>
                                              <p:pRg st="0" end="0"/>
                                            </p:txEl>
                                          </p:spTgt>
                                        </p:tgtEl>
                                        <p:attrNameLst>
                                          <p:attrName>ppt_h</p:attrName>
                                        </p:attrNameLst>
                                      </p:cBhvr>
                                      <p:tavLst>
                                        <p:tav tm="0">
                                          <p:val>
                                            <p:fltVal val="0"/>
                                          </p:val>
                                        </p:tav>
                                        <p:tav tm="100000">
                                          <p:val>
                                            <p:strVal val="#ppt_h"/>
                                          </p:val>
                                        </p:tav>
                                      </p:tavLst>
                                    </p:anim>
                                    <p:anim calcmode="lin" valueType="num">
                                      <p:cBhvr>
                                        <p:cTn id="31" dur="1000" fill="hold"/>
                                        <p:tgtEl>
                                          <p:spTgt spid="11371">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5" presetClass="entr" presetSubtype="0" fill="hold" nodeType="clickEffect">
                                  <p:stCondLst>
                                    <p:cond delay="0"/>
                                  </p:stCondLst>
                                  <p:childTnLst>
                                    <p:set>
                                      <p:cBhvr>
                                        <p:cTn id="35" dur="1" fill="hold">
                                          <p:stCondLst>
                                            <p:cond delay="0"/>
                                          </p:stCondLst>
                                        </p:cTn>
                                        <p:tgtEl>
                                          <p:spTgt spid="11372">
                                            <p:txEl>
                                              <p:pRg st="0" end="0"/>
                                            </p:txEl>
                                          </p:spTgt>
                                        </p:tgtEl>
                                        <p:attrNameLst>
                                          <p:attrName>style.visibility</p:attrName>
                                        </p:attrNameLst>
                                      </p:cBhvr>
                                      <p:to>
                                        <p:strVal val="visible"/>
                                      </p:to>
                                    </p:set>
                                    <p:animEffect transition="in" filter="fade">
                                      <p:cBhvr>
                                        <p:cTn id="36" dur="1000"/>
                                        <p:tgtEl>
                                          <p:spTgt spid="11372">
                                            <p:txEl>
                                              <p:pRg st="0" end="0"/>
                                            </p:txEl>
                                          </p:spTgt>
                                        </p:tgtEl>
                                      </p:cBhvr>
                                    </p:animEffect>
                                    <p:anim calcmode="lin" valueType="num">
                                      <p:cBhvr>
                                        <p:cTn id="37" dur="1000" fill="hold"/>
                                        <p:tgtEl>
                                          <p:spTgt spid="11372">
                                            <p:txEl>
                                              <p:pRg st="0" end="0"/>
                                            </p:txEl>
                                          </p:spTgt>
                                        </p:tgtEl>
                                        <p:attrNameLst>
                                          <p:attrName>style.rotation</p:attrName>
                                        </p:attrNameLst>
                                      </p:cBhvr>
                                      <p:tavLst>
                                        <p:tav tm="0">
                                          <p:val>
                                            <p:fltVal val="720"/>
                                          </p:val>
                                        </p:tav>
                                        <p:tav tm="100000">
                                          <p:val>
                                            <p:fltVal val="0"/>
                                          </p:val>
                                        </p:tav>
                                      </p:tavLst>
                                    </p:anim>
                                    <p:anim calcmode="lin" valueType="num">
                                      <p:cBhvr>
                                        <p:cTn id="38" dur="1000" fill="hold"/>
                                        <p:tgtEl>
                                          <p:spTgt spid="11372">
                                            <p:txEl>
                                              <p:pRg st="0" end="0"/>
                                            </p:txEl>
                                          </p:spTgt>
                                        </p:tgtEl>
                                        <p:attrNameLst>
                                          <p:attrName>ppt_h</p:attrName>
                                        </p:attrNameLst>
                                      </p:cBhvr>
                                      <p:tavLst>
                                        <p:tav tm="0">
                                          <p:val>
                                            <p:fltVal val="0"/>
                                          </p:val>
                                        </p:tav>
                                        <p:tav tm="100000">
                                          <p:val>
                                            <p:strVal val="#ppt_h"/>
                                          </p:val>
                                        </p:tav>
                                      </p:tavLst>
                                    </p:anim>
                                    <p:anim calcmode="lin" valueType="num">
                                      <p:cBhvr>
                                        <p:cTn id="39" dur="1000" fill="hold"/>
                                        <p:tgtEl>
                                          <p:spTgt spid="11372">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2" name="WordArt 12">
            <a:extLst>
              <a:ext uri="{FF2B5EF4-FFF2-40B4-BE49-F238E27FC236}">
                <a16:creationId xmlns:a16="http://schemas.microsoft.com/office/drawing/2014/main" id="{48DA2206-3F46-42A5-8303-E258336B7678}"/>
              </a:ext>
            </a:extLst>
          </p:cNvPr>
          <p:cNvSpPr>
            <a:spLocks noChangeArrowheads="1" noChangeShapeType="1" noTextEdit="1"/>
          </p:cNvSpPr>
          <p:nvPr/>
        </p:nvSpPr>
        <p:spPr bwMode="auto">
          <a:xfrm>
            <a:off x="381000" y="228600"/>
            <a:ext cx="3028950" cy="1038225"/>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Comic Sans MS" panose="030F0702030302020204" pitchFamily="66" charset="0"/>
              </a:rPr>
              <a:t>1.2 Chez  l'enfant</a:t>
            </a:r>
          </a:p>
        </p:txBody>
      </p:sp>
      <p:sp>
        <p:nvSpPr>
          <p:cNvPr id="10262" name="Text Box 22">
            <a:extLst>
              <a:ext uri="{FF2B5EF4-FFF2-40B4-BE49-F238E27FC236}">
                <a16:creationId xmlns:a16="http://schemas.microsoft.com/office/drawing/2014/main" id="{5AEA70A5-8CFB-49BD-B227-F33E83054C85}"/>
              </a:ext>
            </a:extLst>
          </p:cNvPr>
          <p:cNvSpPr txBox="1">
            <a:spLocks noChangeArrowheads="1"/>
          </p:cNvSpPr>
          <p:nvPr/>
        </p:nvSpPr>
        <p:spPr bwMode="auto">
          <a:xfrm>
            <a:off x="381000" y="1371600"/>
            <a:ext cx="472440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a:effectLst/>
                <a:latin typeface="Comic Sans MS" panose="030F0702030302020204" pitchFamily="66" charset="0"/>
              </a:rPr>
              <a:t>   Après l'ingestion accidentelle, il est indispensable d'appeler le SAMU afin de se faire communiquer les gestes d’urgence. Dans tous les cas, on évitera de faire boire ou de faire vomir l'enfant. En cas de trouble de la conscience de l'enfant, mettez-le en position latérale de sécurité, en cas d’arrêt respiratoire, effectuez un bouche à bouche.</a:t>
            </a:r>
            <a:endParaRPr lang="en-US" altLang="en-US">
              <a:effectLst/>
              <a:latin typeface="Comic Sans MS" panose="030F0702030302020204" pitchFamily="66" charset="0"/>
            </a:endParaRPr>
          </a:p>
        </p:txBody>
      </p:sp>
      <p:sp>
        <p:nvSpPr>
          <p:cNvPr id="10263" name="AutoShape 23">
            <a:extLst>
              <a:ext uri="{FF2B5EF4-FFF2-40B4-BE49-F238E27FC236}">
                <a16:creationId xmlns:a16="http://schemas.microsoft.com/office/drawing/2014/main" id="{05ADC4ED-D71B-40BA-88C3-94A412CB25E6}"/>
              </a:ext>
            </a:extLst>
          </p:cNvPr>
          <p:cNvSpPr>
            <a:spLocks noChangeArrowheads="1"/>
          </p:cNvSpPr>
          <p:nvPr/>
        </p:nvSpPr>
        <p:spPr bwMode="auto">
          <a:xfrm>
            <a:off x="3581400" y="4495800"/>
            <a:ext cx="1676400" cy="914400"/>
          </a:xfrm>
          <a:prstGeom prst="rightArrow">
            <a:avLst>
              <a:gd name="adj1" fmla="val 50000"/>
              <a:gd name="adj2" fmla="val 458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4" name="Rectangle 24">
            <a:extLst>
              <a:ext uri="{FF2B5EF4-FFF2-40B4-BE49-F238E27FC236}">
                <a16:creationId xmlns:a16="http://schemas.microsoft.com/office/drawing/2014/main" id="{22CF5A6D-A562-40F5-9CBF-19C23ED71D0C}"/>
              </a:ext>
            </a:extLst>
          </p:cNvPr>
          <p:cNvSpPr>
            <a:spLocks noChangeArrowheads="1"/>
          </p:cNvSpPr>
          <p:nvPr/>
        </p:nvSpPr>
        <p:spPr bwMode="auto">
          <a:xfrm>
            <a:off x="914400" y="4495800"/>
            <a:ext cx="2743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fr-FR" altLang="en-US" b="1">
                <a:effectLst/>
                <a:latin typeface="Comic Sans MS" panose="030F0702030302020204" pitchFamily="66" charset="0"/>
              </a:rPr>
              <a:t>1.3 Les précautions à prendre pour éviter ces intoxications</a:t>
            </a:r>
            <a:r>
              <a:rPr lang="en-US" altLang="en-US">
                <a:effectLst/>
                <a:latin typeface="Comic Sans MS" panose="030F0702030302020204" pitchFamily="66" charset="0"/>
              </a:rPr>
              <a:t> </a:t>
            </a:r>
          </a:p>
        </p:txBody>
      </p:sp>
      <p:pic>
        <p:nvPicPr>
          <p:cNvPr id="10265" name="Picture 25">
            <a:extLst>
              <a:ext uri="{FF2B5EF4-FFF2-40B4-BE49-F238E27FC236}">
                <a16:creationId xmlns:a16="http://schemas.microsoft.com/office/drawing/2014/main" id="{C8BB76FF-219A-42B5-B9AE-191D5621F0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9580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10274" name="Rectangle 34">
            <a:extLst>
              <a:ext uri="{FF2B5EF4-FFF2-40B4-BE49-F238E27FC236}">
                <a16:creationId xmlns:a16="http://schemas.microsoft.com/office/drawing/2014/main" id="{461FD6B8-2DF4-4BCA-911C-A0E7BD007C58}"/>
              </a:ext>
            </a:extLst>
          </p:cNvPr>
          <p:cNvSpPr>
            <a:spLocks noChangeArrowheads="1"/>
          </p:cNvSpPr>
          <p:nvPr/>
        </p:nvSpPr>
        <p:spPr bwMode="auto">
          <a:xfrm>
            <a:off x="5029200" y="3962400"/>
            <a:ext cx="3744913"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fr-FR" altLang="en-US">
                <a:effectLst/>
                <a:latin typeface="Comic Sans MS" panose="030F0702030302020204" pitchFamily="66" charset="0"/>
              </a:rPr>
              <a:t>1. Ne laissez jamais de médicaments à la portée des enfants.</a:t>
            </a:r>
            <a:endParaRPr lang="en-US" altLang="en-US">
              <a:effectLst/>
              <a:latin typeface="Comic Sans MS" panose="030F0702030302020204" pitchFamily="66" charset="0"/>
            </a:endParaRPr>
          </a:p>
          <a:p>
            <a:pPr algn="ctr"/>
            <a:r>
              <a:rPr lang="fr-FR" altLang="en-US">
                <a:effectLst/>
                <a:latin typeface="Comic Sans MS" panose="030F0702030302020204" pitchFamily="66" charset="0"/>
              </a:rPr>
              <a:t>2. L’armoire à pharmacie doit regrouper l'ensemble des médicaments de la famille et doit être fermée à clé.</a:t>
            </a:r>
          </a:p>
        </p:txBody>
      </p:sp>
      <p:pic>
        <p:nvPicPr>
          <p:cNvPr id="10277" name="Picture 37">
            <a:extLst>
              <a:ext uri="{FF2B5EF4-FFF2-40B4-BE49-F238E27FC236}">
                <a16:creationId xmlns:a16="http://schemas.microsoft.com/office/drawing/2014/main" id="{405250EE-A795-4F26-AA59-E530447AAA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0"/>
            <a:ext cx="3200400" cy="3124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0252"/>
                                        </p:tgtEl>
                                        <p:attrNameLst>
                                          <p:attrName>style.visibility</p:attrName>
                                        </p:attrNameLst>
                                      </p:cBhvr>
                                      <p:to>
                                        <p:strVal val="visible"/>
                                      </p:to>
                                    </p:set>
                                    <p:anim calcmode="lin" valueType="num">
                                      <p:cBhvr>
                                        <p:cTn id="7" dur="500" fill="hold"/>
                                        <p:tgtEl>
                                          <p:spTgt spid="10252"/>
                                        </p:tgtEl>
                                        <p:attrNameLst>
                                          <p:attrName>ppt_x</p:attrName>
                                        </p:attrNameLst>
                                      </p:cBhvr>
                                      <p:tavLst>
                                        <p:tav tm="0">
                                          <p:val>
                                            <p:strVal val="#ppt_x-.2"/>
                                          </p:val>
                                        </p:tav>
                                        <p:tav tm="100000">
                                          <p:val>
                                            <p:strVal val="#ppt_x"/>
                                          </p:val>
                                        </p:tav>
                                      </p:tavLst>
                                    </p:anim>
                                    <p:anim calcmode="lin" valueType="num">
                                      <p:cBhvr>
                                        <p:cTn id="8" dur="500" fill="hold"/>
                                        <p:tgtEl>
                                          <p:spTgt spid="10252"/>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5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1" presetClass="entr" presetSubtype="0" fill="hold" nodeType="clickEffect">
                                  <p:stCondLst>
                                    <p:cond delay="0"/>
                                  </p:stCondLst>
                                  <p:childTnLst>
                                    <p:set>
                                      <p:cBhvr>
                                        <p:cTn id="13" dur="1" fill="hold">
                                          <p:stCondLst>
                                            <p:cond delay="0"/>
                                          </p:stCondLst>
                                        </p:cTn>
                                        <p:tgtEl>
                                          <p:spTgt spid="10262">
                                            <p:txEl>
                                              <p:pRg st="0" end="0"/>
                                            </p:txEl>
                                          </p:spTgt>
                                        </p:tgtEl>
                                        <p:attrNameLst>
                                          <p:attrName>style.visibility</p:attrName>
                                        </p:attrNameLst>
                                      </p:cBhvr>
                                      <p:to>
                                        <p:strVal val="visible"/>
                                      </p:to>
                                    </p:set>
                                    <p:animEffect transition="in" filter="fade">
                                      <p:cBhvr>
                                        <p:cTn id="14" dur="385" decel="100000"/>
                                        <p:tgtEl>
                                          <p:spTgt spid="10262">
                                            <p:txEl>
                                              <p:pRg st="0" end="0"/>
                                            </p:txEl>
                                          </p:spTgt>
                                        </p:tgtEl>
                                      </p:cBhvr>
                                    </p:animEffect>
                                    <p:animScale>
                                      <p:cBhvr>
                                        <p:cTn id="15" dur="385" decel="100000"/>
                                        <p:tgtEl>
                                          <p:spTgt spid="10262">
                                            <p:txEl>
                                              <p:pRg st="0" end="0"/>
                                            </p:txEl>
                                          </p:spTgt>
                                        </p:tgtEl>
                                      </p:cBhvr>
                                      <p:from x="10000" y="10000"/>
                                      <p:to x="200000" y="450000"/>
                                    </p:animScale>
                                    <p:animScale>
                                      <p:cBhvr>
                                        <p:cTn id="16" dur="615" accel="100000" fill="hold">
                                          <p:stCondLst>
                                            <p:cond delay="385"/>
                                          </p:stCondLst>
                                        </p:cTn>
                                        <p:tgtEl>
                                          <p:spTgt spid="10262">
                                            <p:txEl>
                                              <p:pRg st="0" end="0"/>
                                            </p:txEl>
                                          </p:spTgt>
                                        </p:tgtEl>
                                      </p:cBhvr>
                                      <p:from x="200000" y="450000"/>
                                      <p:to x="100000" y="100000"/>
                                    </p:animScale>
                                    <p:set>
                                      <p:cBhvr>
                                        <p:cTn id="17" dur="385" fill="hold"/>
                                        <p:tgtEl>
                                          <p:spTgt spid="10262">
                                            <p:txEl>
                                              <p:pRg st="0" end="0"/>
                                            </p:txEl>
                                          </p:spTgt>
                                        </p:tgtEl>
                                        <p:attrNameLst>
                                          <p:attrName>ppt_x</p:attrName>
                                        </p:attrNameLst>
                                      </p:cBhvr>
                                      <p:to>
                                        <p:strVal val="(0.5)"/>
                                      </p:to>
                                    </p:set>
                                    <p:anim from="(0.5)" to="(#ppt_x)" calcmode="lin" valueType="num">
                                      <p:cBhvr>
                                        <p:cTn id="18" dur="615" accel="100000" fill="hold">
                                          <p:stCondLst>
                                            <p:cond delay="385"/>
                                          </p:stCondLst>
                                        </p:cTn>
                                        <p:tgtEl>
                                          <p:spTgt spid="10262">
                                            <p:txEl>
                                              <p:pRg st="0" end="0"/>
                                            </p:txEl>
                                          </p:spTgt>
                                        </p:tgtEl>
                                        <p:attrNameLst>
                                          <p:attrName>ppt_x</p:attrName>
                                        </p:attrNameLst>
                                      </p:cBhvr>
                                    </p:anim>
                                    <p:set>
                                      <p:cBhvr>
                                        <p:cTn id="19" dur="385" fill="hold"/>
                                        <p:tgtEl>
                                          <p:spTgt spid="10262">
                                            <p:txEl>
                                              <p:pRg st="0" end="0"/>
                                            </p:txEl>
                                          </p:spTgt>
                                        </p:tgtEl>
                                        <p:attrNameLst>
                                          <p:attrName>ppt_y</p:attrName>
                                        </p:attrNameLst>
                                      </p:cBhvr>
                                      <p:to>
                                        <p:strVal val="(#ppt_y+0.4)"/>
                                      </p:to>
                                    </p:set>
                                    <p:anim from="(#ppt_y+0.4)" to="(#ppt_y)" calcmode="lin" valueType="num">
                                      <p:cBhvr>
                                        <p:cTn id="20" dur="615" accel="100000" fill="hold">
                                          <p:stCondLst>
                                            <p:cond delay="385"/>
                                          </p:stCondLst>
                                        </p:cTn>
                                        <p:tgtEl>
                                          <p:spTgt spid="10262">
                                            <p:txEl>
                                              <p:pRg st="0" end="0"/>
                                            </p:txEl>
                                          </p:spTgt>
                                        </p:tgtEl>
                                        <p:attrNameLst>
                                          <p:attrName>ppt_y</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2" presetClass="entr" presetSubtype="0" fill="hold" nodeType="clickEffect">
                                  <p:stCondLst>
                                    <p:cond delay="0"/>
                                  </p:stCondLst>
                                  <p:childTnLst>
                                    <p:set>
                                      <p:cBhvr>
                                        <p:cTn id="24" dur="1" fill="hold">
                                          <p:stCondLst>
                                            <p:cond delay="0"/>
                                          </p:stCondLst>
                                        </p:cTn>
                                        <p:tgtEl>
                                          <p:spTgt spid="10265"/>
                                        </p:tgtEl>
                                        <p:attrNameLst>
                                          <p:attrName>style.visibility</p:attrName>
                                        </p:attrNameLst>
                                      </p:cBhvr>
                                      <p:to>
                                        <p:strVal val="visible"/>
                                      </p:to>
                                    </p:set>
                                    <p:animScale>
                                      <p:cBhvr>
                                        <p:cTn id="25" dur="1000" decel="50000" fill="hold">
                                          <p:stCondLst>
                                            <p:cond delay="0"/>
                                          </p:stCondLst>
                                        </p:cTn>
                                        <p:tgtEl>
                                          <p:spTgt spid="1026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0265"/>
                                        </p:tgtEl>
                                        <p:attrNameLst>
                                          <p:attrName>ppt_x</p:attrName>
                                          <p:attrName>ppt_y</p:attrName>
                                        </p:attrNameLst>
                                      </p:cBhvr>
                                    </p:animMotion>
                                    <p:animEffect transition="in" filter="fade">
                                      <p:cBhvr>
                                        <p:cTn id="27" dur="1000"/>
                                        <p:tgtEl>
                                          <p:spTgt spid="1026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9" presetClass="entr" presetSubtype="0" accel="100000" fill="hold" nodeType="clickEffect">
                                  <p:stCondLst>
                                    <p:cond delay="0"/>
                                  </p:stCondLst>
                                  <p:childTnLst>
                                    <p:set>
                                      <p:cBhvr>
                                        <p:cTn id="31" dur="1" fill="hold">
                                          <p:stCondLst>
                                            <p:cond delay="0"/>
                                          </p:stCondLst>
                                        </p:cTn>
                                        <p:tgtEl>
                                          <p:spTgt spid="10264">
                                            <p:txEl>
                                              <p:pRg st="0" end="0"/>
                                            </p:txEl>
                                          </p:spTgt>
                                        </p:tgtEl>
                                        <p:attrNameLst>
                                          <p:attrName>style.visibility</p:attrName>
                                        </p:attrNameLst>
                                      </p:cBhvr>
                                      <p:to>
                                        <p:strVal val="visible"/>
                                      </p:to>
                                    </p:set>
                                    <p:anim calcmode="lin" valueType="num">
                                      <p:cBhvr>
                                        <p:cTn id="32" dur="500" fill="hold"/>
                                        <p:tgtEl>
                                          <p:spTgt spid="1026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3" dur="500" fill="hold"/>
                                        <p:tgtEl>
                                          <p:spTgt spid="1026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4" dur="500" fill="hold"/>
                                        <p:tgtEl>
                                          <p:spTgt spid="1026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35" dur="500" fill="hold"/>
                                        <p:tgtEl>
                                          <p:spTgt spid="1026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5" presetClass="entr" presetSubtype="0" fill="hold" nodeType="clickEffect">
                                  <p:stCondLst>
                                    <p:cond delay="0"/>
                                  </p:stCondLst>
                                  <p:childTnLst>
                                    <p:set>
                                      <p:cBhvr>
                                        <p:cTn id="39" dur="1" fill="hold">
                                          <p:stCondLst>
                                            <p:cond delay="0"/>
                                          </p:stCondLst>
                                        </p:cTn>
                                        <p:tgtEl>
                                          <p:spTgt spid="10263"/>
                                        </p:tgtEl>
                                        <p:attrNameLst>
                                          <p:attrName>style.visibility</p:attrName>
                                        </p:attrNameLst>
                                      </p:cBhvr>
                                      <p:to>
                                        <p:strVal val="visible"/>
                                      </p:to>
                                    </p:set>
                                    <p:anim calcmode="lin" valueType="num">
                                      <p:cBhvr>
                                        <p:cTn id="40" dur="500" decel="50000" fill="hold">
                                          <p:stCondLst>
                                            <p:cond delay="0"/>
                                          </p:stCondLst>
                                        </p:cTn>
                                        <p:tgtEl>
                                          <p:spTgt spid="10263"/>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0263"/>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0263"/>
                                        </p:tgtEl>
                                        <p:attrNameLst>
                                          <p:attrName>ppt_w</p:attrName>
                                        </p:attrNameLst>
                                      </p:cBhvr>
                                      <p:tavLst>
                                        <p:tav tm="0">
                                          <p:val>
                                            <p:strVal val="#ppt_w*.05"/>
                                          </p:val>
                                        </p:tav>
                                        <p:tav tm="100000">
                                          <p:val>
                                            <p:strVal val="#ppt_w"/>
                                          </p:val>
                                        </p:tav>
                                      </p:tavLst>
                                    </p:anim>
                                    <p:anim calcmode="lin" valueType="num">
                                      <p:cBhvr>
                                        <p:cTn id="43" dur="1000" fill="hold"/>
                                        <p:tgtEl>
                                          <p:spTgt spid="10263"/>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0263"/>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0263"/>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0263"/>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026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4" presetClass="entr" presetSubtype="0" fill="hold" nodeType="clickEffect">
                                  <p:stCondLst>
                                    <p:cond delay="0"/>
                                  </p:stCondLst>
                                  <p:childTnLst>
                                    <p:set>
                                      <p:cBhvr>
                                        <p:cTn id="51" dur="1" fill="hold">
                                          <p:stCondLst>
                                            <p:cond delay="0"/>
                                          </p:stCondLst>
                                        </p:cTn>
                                        <p:tgtEl>
                                          <p:spTgt spid="10274">
                                            <p:txEl>
                                              <p:pRg st="0" end="0"/>
                                            </p:txEl>
                                          </p:spTgt>
                                        </p:tgtEl>
                                        <p:attrNameLst>
                                          <p:attrName>style.visibility</p:attrName>
                                        </p:attrNameLst>
                                      </p:cBhvr>
                                      <p:to>
                                        <p:strVal val="visible"/>
                                      </p:to>
                                    </p:set>
                                    <p:anim from="(-#ppt_w/2)" to="(#ppt_x)" calcmode="lin" valueType="num">
                                      <p:cBhvr>
                                        <p:cTn id="52" dur="300" fill="hold">
                                          <p:stCondLst>
                                            <p:cond delay="0"/>
                                          </p:stCondLst>
                                        </p:cTn>
                                        <p:tgtEl>
                                          <p:spTgt spid="10274">
                                            <p:txEl>
                                              <p:pRg st="0" end="0"/>
                                            </p:txEl>
                                          </p:spTgt>
                                        </p:tgtEl>
                                        <p:attrNameLst>
                                          <p:attrName>ppt_x</p:attrName>
                                        </p:attrNameLst>
                                      </p:cBhvr>
                                    </p:anim>
                                    <p:anim from="0" to="-1.0" calcmode="lin" valueType="num">
                                      <p:cBhvr>
                                        <p:cTn id="53" dur="100" decel="50000" autoRev="1" fill="hold">
                                          <p:stCondLst>
                                            <p:cond delay="300"/>
                                          </p:stCondLst>
                                        </p:cTn>
                                        <p:tgtEl>
                                          <p:spTgt spid="10274">
                                            <p:txEl>
                                              <p:pRg st="0" end="0"/>
                                            </p:txEl>
                                          </p:spTgt>
                                        </p:tgtEl>
                                        <p:attrNameLst>
                                          <p:attrName>xshear</p:attrName>
                                        </p:attrNameLst>
                                      </p:cBhvr>
                                    </p:anim>
                                    <p:animScale>
                                      <p:cBhvr>
                                        <p:cTn id="54" dur="100" decel="100000" autoRev="1" fill="hold">
                                          <p:stCondLst>
                                            <p:cond delay="300"/>
                                          </p:stCondLst>
                                        </p:cTn>
                                        <p:tgtEl>
                                          <p:spTgt spid="10274">
                                            <p:txEl>
                                              <p:pRg st="0" end="0"/>
                                            </p:txEl>
                                          </p:spTgt>
                                        </p:tgtEl>
                                      </p:cBhvr>
                                      <p:from x="100000" y="100000"/>
                                      <p:to x="80000" y="100000"/>
                                    </p:animScale>
                                    <p:anim by="(#ppt_h/3+#ppt_w*0.1)" calcmode="lin" valueType="num">
                                      <p:cBhvr additive="sum">
                                        <p:cTn id="55" dur="100" decel="100000" autoRev="1" fill="hold">
                                          <p:stCondLst>
                                            <p:cond delay="300"/>
                                          </p:stCondLst>
                                        </p:cTn>
                                        <p:tgtEl>
                                          <p:spTgt spid="10274">
                                            <p:txEl>
                                              <p:pRg st="0" end="0"/>
                                            </p:txEl>
                                          </p:spTgt>
                                        </p:tgtEl>
                                        <p:attrNameLst>
                                          <p:attrName>ppt_x</p:attrName>
                                        </p:attrNameLst>
                                      </p:cBhvr>
                                    </p:anim>
                                  </p:childTnLst>
                                </p:cTn>
                              </p:par>
                              <p:par>
                                <p:cTn id="56" presetID="34" presetClass="entr" presetSubtype="0" fill="hold" nodeType="withEffect">
                                  <p:stCondLst>
                                    <p:cond delay="0"/>
                                  </p:stCondLst>
                                  <p:childTnLst>
                                    <p:set>
                                      <p:cBhvr>
                                        <p:cTn id="57" dur="1" fill="hold">
                                          <p:stCondLst>
                                            <p:cond delay="0"/>
                                          </p:stCondLst>
                                        </p:cTn>
                                        <p:tgtEl>
                                          <p:spTgt spid="10274">
                                            <p:txEl>
                                              <p:pRg st="1" end="1"/>
                                            </p:txEl>
                                          </p:spTgt>
                                        </p:tgtEl>
                                        <p:attrNameLst>
                                          <p:attrName>style.visibility</p:attrName>
                                        </p:attrNameLst>
                                      </p:cBhvr>
                                      <p:to>
                                        <p:strVal val="visible"/>
                                      </p:to>
                                    </p:set>
                                    <p:anim from="(-#ppt_w/2)" to="(#ppt_x)" calcmode="lin" valueType="num">
                                      <p:cBhvr>
                                        <p:cTn id="58" dur="300" fill="hold">
                                          <p:stCondLst>
                                            <p:cond delay="0"/>
                                          </p:stCondLst>
                                        </p:cTn>
                                        <p:tgtEl>
                                          <p:spTgt spid="10274">
                                            <p:txEl>
                                              <p:pRg st="1" end="1"/>
                                            </p:txEl>
                                          </p:spTgt>
                                        </p:tgtEl>
                                        <p:attrNameLst>
                                          <p:attrName>ppt_x</p:attrName>
                                        </p:attrNameLst>
                                      </p:cBhvr>
                                    </p:anim>
                                    <p:anim from="0" to="-1.0" calcmode="lin" valueType="num">
                                      <p:cBhvr>
                                        <p:cTn id="59" dur="100" decel="50000" autoRev="1" fill="hold">
                                          <p:stCondLst>
                                            <p:cond delay="300"/>
                                          </p:stCondLst>
                                        </p:cTn>
                                        <p:tgtEl>
                                          <p:spTgt spid="10274">
                                            <p:txEl>
                                              <p:pRg st="1" end="1"/>
                                            </p:txEl>
                                          </p:spTgt>
                                        </p:tgtEl>
                                        <p:attrNameLst>
                                          <p:attrName>xshear</p:attrName>
                                        </p:attrNameLst>
                                      </p:cBhvr>
                                    </p:anim>
                                    <p:animScale>
                                      <p:cBhvr>
                                        <p:cTn id="60" dur="100" decel="100000" autoRev="1" fill="hold">
                                          <p:stCondLst>
                                            <p:cond delay="300"/>
                                          </p:stCondLst>
                                        </p:cTn>
                                        <p:tgtEl>
                                          <p:spTgt spid="10274">
                                            <p:txEl>
                                              <p:pRg st="1" end="1"/>
                                            </p:txEl>
                                          </p:spTgt>
                                        </p:tgtEl>
                                      </p:cBhvr>
                                      <p:from x="100000" y="100000"/>
                                      <p:to x="80000" y="100000"/>
                                    </p:animScale>
                                    <p:anim by="(#ppt_h/3+#ppt_w*0.1)" calcmode="lin" valueType="num">
                                      <p:cBhvr additive="sum">
                                        <p:cTn id="61" dur="100" decel="100000" autoRev="1" fill="hold">
                                          <p:stCondLst>
                                            <p:cond delay="300"/>
                                          </p:stCondLst>
                                        </p:cTn>
                                        <p:tgtEl>
                                          <p:spTgt spid="10274">
                                            <p:txEl>
                                              <p:pRg st="1" end="1"/>
                                            </p:txEl>
                                          </p:spTgt>
                                        </p:tgtEl>
                                        <p:attrNameLst>
                                          <p:attrName>ppt_x</p:attrName>
                                        </p:attrNameLst>
                                      </p:cBhvr>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4" presetClass="entr" presetSubtype="0" fill="hold" nodeType="clickEffect">
                                  <p:stCondLst>
                                    <p:cond delay="0"/>
                                  </p:stCondLst>
                                  <p:childTnLst>
                                    <p:set>
                                      <p:cBhvr>
                                        <p:cTn id="65" dur="1" fill="hold">
                                          <p:stCondLst>
                                            <p:cond delay="0"/>
                                          </p:stCondLst>
                                        </p:cTn>
                                        <p:tgtEl>
                                          <p:spTgt spid="10277"/>
                                        </p:tgtEl>
                                        <p:attrNameLst>
                                          <p:attrName>style.visibility</p:attrName>
                                        </p:attrNameLst>
                                      </p:cBhvr>
                                      <p:to>
                                        <p:strVal val="visible"/>
                                      </p:to>
                                    </p:set>
                                    <p:anim to="" calcmode="lin" valueType="num">
                                      <p:cBhvr>
                                        <p:cTn id="66" dur="1" fill="hold"/>
                                        <p:tgtEl>
                                          <p:spTgt spid="1027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3D4A8"/>
            </a:gs>
            <a:gs pos="100000">
              <a:srgbClr val="CC3399"/>
            </a:gs>
          </a:gsLst>
          <a:path path="shape">
            <a:fillToRect l="50000" t="50000" r="50000" b="50000"/>
          </a:path>
        </a:gradFill>
        <a:effectLst/>
      </p:bgPr>
    </p:bg>
    <p:spTree>
      <p:nvGrpSpPr>
        <p:cNvPr id="1" name=""/>
        <p:cNvGrpSpPr/>
        <p:nvPr/>
      </p:nvGrpSpPr>
      <p:grpSpPr>
        <a:xfrm>
          <a:off x="0" y="0"/>
          <a:ext cx="0" cy="0"/>
          <a:chOff x="0" y="0"/>
          <a:chExt cx="0" cy="0"/>
        </a:xfrm>
      </p:grpSpPr>
      <p:sp>
        <p:nvSpPr>
          <p:cNvPr id="18436" name="Rectangle 4">
            <a:extLst>
              <a:ext uri="{FF2B5EF4-FFF2-40B4-BE49-F238E27FC236}">
                <a16:creationId xmlns:a16="http://schemas.microsoft.com/office/drawing/2014/main" id="{F0E94C76-FBB0-4379-B1C9-7CC84BD831F2}"/>
              </a:ext>
            </a:extLst>
          </p:cNvPr>
          <p:cNvSpPr>
            <a:spLocks noChangeArrowheads="1"/>
          </p:cNvSpPr>
          <p:nvPr/>
        </p:nvSpPr>
        <p:spPr bwMode="auto">
          <a:xfrm>
            <a:off x="304800" y="1371600"/>
            <a:ext cx="60960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52352" rIns="0" bIns="38088" anchor="ctr">
            <a:spAutoFit/>
          </a:bodyPr>
          <a:lstStyle/>
          <a:p>
            <a:r>
              <a:rPr lang="fr-FR" altLang="en-US" sz="2000" b="1" i="1">
                <a:solidFill>
                  <a:srgbClr val="A5A5F3"/>
                </a:solidFill>
                <a:effectLst/>
                <a:latin typeface="Comic Sans MS" panose="030F0702030302020204" pitchFamily="66" charset="0"/>
                <a:hlinkClick r:id="rId2" tooltip="Comment éviter les intoxications médicamenteuses ?"/>
              </a:rPr>
              <a:t>Comment éviter les intoxications médicamenteuses ?</a:t>
            </a:r>
            <a:endParaRPr lang="en-US" altLang="en-US" sz="2000" b="1" i="1">
              <a:solidFill>
                <a:srgbClr val="A5A5F3"/>
              </a:solidFill>
              <a:effectLst/>
              <a:latin typeface="Comic Sans MS" panose="030F0702030302020204" pitchFamily="66" charset="0"/>
            </a:endParaRPr>
          </a:p>
          <a:p>
            <a:pPr eaLnBrk="0" hangingPunct="0"/>
            <a:endParaRPr lang="en-US" altLang="en-US" sz="2000">
              <a:effectLst/>
              <a:latin typeface="Comic Sans MS" panose="030F0702030302020204" pitchFamily="66" charset="0"/>
            </a:endParaRPr>
          </a:p>
        </p:txBody>
      </p:sp>
      <p:sp>
        <p:nvSpPr>
          <p:cNvPr id="18520" name="Rectangle 88">
            <a:extLst>
              <a:ext uri="{FF2B5EF4-FFF2-40B4-BE49-F238E27FC236}">
                <a16:creationId xmlns:a16="http://schemas.microsoft.com/office/drawing/2014/main" id="{ACC160FA-0EBE-4FD2-AF62-7B13D7057621}"/>
              </a:ext>
            </a:extLst>
          </p:cNvPr>
          <p:cNvSpPr>
            <a:spLocks noChangeArrowheads="1"/>
          </p:cNvSpPr>
          <p:nvPr/>
        </p:nvSpPr>
        <p:spPr bwMode="auto">
          <a:xfrm>
            <a:off x="5334000" y="1981200"/>
            <a:ext cx="3581400" cy="2209800"/>
          </a:xfrm>
          <a:prstGeom prst="rect">
            <a:avLst/>
          </a:prstGeom>
          <a:solidFill>
            <a:srgbClr val="00CCFF"/>
          </a:solidFill>
          <a:ln w="127000">
            <a:solidFill>
              <a:srgbClr val="A5A5F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21" name="Text Box 89">
            <a:extLst>
              <a:ext uri="{FF2B5EF4-FFF2-40B4-BE49-F238E27FC236}">
                <a16:creationId xmlns:a16="http://schemas.microsoft.com/office/drawing/2014/main" id="{DFCA0E6A-6A08-408A-8705-7C352E31D0DF}"/>
              </a:ext>
            </a:extLst>
          </p:cNvPr>
          <p:cNvSpPr txBox="1">
            <a:spLocks noChangeArrowheads="1"/>
          </p:cNvSpPr>
          <p:nvPr/>
        </p:nvSpPr>
        <p:spPr bwMode="auto">
          <a:xfrm>
            <a:off x="5334000" y="2209800"/>
            <a:ext cx="3581400" cy="183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b="1">
                <a:effectLst/>
                <a:latin typeface="Comic Sans MS" panose="030F0702030302020204" pitchFamily="66" charset="0"/>
              </a:rPr>
              <a:t>   </a:t>
            </a:r>
            <a:r>
              <a:rPr lang="fr-FR" altLang="en-US" sz="1600" b="1">
                <a:effectLst/>
                <a:latin typeface="Comic Sans MS" panose="030F0702030302020204" pitchFamily="66" charset="0"/>
              </a:rPr>
              <a:t>Les personnes âgées et les enfants sont les premières victimes des intoxications médicamenteuses qui, aujourd'hui encore, sont trop nombreuses. Beaucoup d'entre elles pourraient être évitées. Quelques conseils…</a:t>
            </a:r>
            <a:r>
              <a:rPr lang="fr-FR" altLang="en-US" sz="1600">
                <a:effectLst/>
                <a:latin typeface="Comic Sans MS" panose="030F0702030302020204" pitchFamily="66" charset="0"/>
              </a:rPr>
              <a:t> </a:t>
            </a:r>
            <a:endParaRPr lang="en-US" altLang="en-US" sz="1600">
              <a:effectLst/>
              <a:latin typeface="Comic Sans MS" panose="030F0702030302020204" pitchFamily="66" charset="0"/>
            </a:endParaRPr>
          </a:p>
        </p:txBody>
      </p:sp>
      <p:sp>
        <p:nvSpPr>
          <p:cNvPr id="18523" name="Text Box 91">
            <a:extLst>
              <a:ext uri="{FF2B5EF4-FFF2-40B4-BE49-F238E27FC236}">
                <a16:creationId xmlns:a16="http://schemas.microsoft.com/office/drawing/2014/main" id="{759FE342-11D4-49D1-B9FD-D6125F1831D1}"/>
              </a:ext>
            </a:extLst>
          </p:cNvPr>
          <p:cNvSpPr txBox="1">
            <a:spLocks noChangeArrowheads="1"/>
          </p:cNvSpPr>
          <p:nvPr/>
        </p:nvSpPr>
        <p:spPr bwMode="auto">
          <a:xfrm>
            <a:off x="228600" y="2209800"/>
            <a:ext cx="411480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1600" b="1">
                <a:effectLst/>
                <a:latin typeface="Comic Sans MS" panose="030F0702030302020204" pitchFamily="66" charset="0"/>
              </a:rPr>
              <a:t>   Les médicaments sont responsables d'une intoxication sur deux entraînant, en France, 128 000 hospitalisations par an. Or, selon les statistiques, 30 à 60 % de ces accidents pourraient être évités.</a:t>
            </a:r>
            <a:endParaRPr lang="en-US" altLang="en-US" sz="1600" b="1">
              <a:effectLst/>
              <a:latin typeface="Comic Sans MS" panose="030F0702030302020204" pitchFamily="66" charset="0"/>
            </a:endParaRPr>
          </a:p>
        </p:txBody>
      </p:sp>
      <p:pic>
        <p:nvPicPr>
          <p:cNvPr id="18541" name="Picture 109">
            <a:extLst>
              <a:ext uri="{FF2B5EF4-FFF2-40B4-BE49-F238E27FC236}">
                <a16:creationId xmlns:a16="http://schemas.microsoft.com/office/drawing/2014/main" id="{EF183ECB-8D6F-426E-9CCF-ECC2579BA1C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34000" y="4318000"/>
            <a:ext cx="3581400" cy="2540000"/>
          </a:xfr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551" name="Picture 119">
            <a:extLst>
              <a:ext uri="{FF2B5EF4-FFF2-40B4-BE49-F238E27FC236}">
                <a16:creationId xmlns:a16="http://schemas.microsoft.com/office/drawing/2014/main" id="{45EB4A0E-D14E-465A-91B6-5AC2AE867EB9}"/>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0" y="4343400"/>
            <a:ext cx="4114800" cy="2514600"/>
          </a:xfr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553" name="WordArt 121">
            <a:extLst>
              <a:ext uri="{FF2B5EF4-FFF2-40B4-BE49-F238E27FC236}">
                <a16:creationId xmlns:a16="http://schemas.microsoft.com/office/drawing/2014/main" id="{807587E8-7962-4BF6-8DE8-253D33325E2A}"/>
              </a:ext>
            </a:extLst>
          </p:cNvPr>
          <p:cNvSpPr>
            <a:spLocks noChangeArrowheads="1" noChangeShapeType="1" noTextEdit="1"/>
          </p:cNvSpPr>
          <p:nvPr/>
        </p:nvSpPr>
        <p:spPr bwMode="auto">
          <a:xfrm>
            <a:off x="304800" y="228600"/>
            <a:ext cx="3048000" cy="1219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FF"/>
                </a:solidFill>
                <a:effectLst>
                  <a:outerShdw dist="45791" dir="2021404" algn="ctr" rotWithShape="0">
                    <a:srgbClr val="B2B2B2">
                      <a:alpha val="80000"/>
                    </a:srgbClr>
                  </a:outerShdw>
                </a:effectLst>
                <a:latin typeface="Comic Sans MS" panose="030F0702030302020204" pitchFamily="66" charset="0"/>
              </a:rPr>
              <a:t>Chapitre II</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8553"/>
                                        </p:tgtEl>
                                        <p:attrNameLst>
                                          <p:attrName>style.visibility</p:attrName>
                                        </p:attrNameLst>
                                      </p:cBhvr>
                                      <p:to>
                                        <p:strVal val="visible"/>
                                      </p:to>
                                    </p:set>
                                    <p:animScale>
                                      <p:cBhvr>
                                        <p:cTn id="7" dur="500" decel="50000" fill="hold">
                                          <p:stCondLst>
                                            <p:cond delay="0"/>
                                          </p:stCondLst>
                                        </p:cTn>
                                        <p:tgtEl>
                                          <p:spTgt spid="185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18553"/>
                                        </p:tgtEl>
                                        <p:attrNameLst>
                                          <p:attrName>ppt_x</p:attrName>
                                          <p:attrName>ppt_y</p:attrName>
                                        </p:attrNameLst>
                                      </p:cBhvr>
                                    </p:animMotion>
                                    <p:animEffect transition="in" filter="fade">
                                      <p:cBhvr>
                                        <p:cTn id="9" dur="500"/>
                                        <p:tgtEl>
                                          <p:spTgt spid="1855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18436"/>
                                        </p:tgtEl>
                                        <p:attrNameLst>
                                          <p:attrName>style.visibility</p:attrName>
                                        </p:attrNameLst>
                                      </p:cBhvr>
                                      <p:to>
                                        <p:strVal val="visible"/>
                                      </p:to>
                                    </p:set>
                                    <p:animEffect transition="in" filter="fade">
                                      <p:cBhvr>
                                        <p:cTn id="14" dur="400" decel="100000"/>
                                        <p:tgtEl>
                                          <p:spTgt spid="18436"/>
                                        </p:tgtEl>
                                      </p:cBhvr>
                                    </p:animEffect>
                                    <p:anim calcmode="lin" valueType="num">
                                      <p:cBhvr>
                                        <p:cTn id="15" dur="400" decel="100000" fill="hold"/>
                                        <p:tgtEl>
                                          <p:spTgt spid="18436"/>
                                        </p:tgtEl>
                                        <p:attrNameLst>
                                          <p:attrName>style.rotation</p:attrName>
                                        </p:attrNameLst>
                                      </p:cBhvr>
                                      <p:tavLst>
                                        <p:tav tm="0">
                                          <p:val>
                                            <p:fltVal val="-90"/>
                                          </p:val>
                                        </p:tav>
                                        <p:tav tm="100000">
                                          <p:val>
                                            <p:fltVal val="0"/>
                                          </p:val>
                                        </p:tav>
                                      </p:tavLst>
                                    </p:anim>
                                    <p:anim calcmode="lin" valueType="num">
                                      <p:cBhvr>
                                        <p:cTn id="16" dur="400" decel="100000" fill="hold"/>
                                        <p:tgtEl>
                                          <p:spTgt spid="18436"/>
                                        </p:tgtEl>
                                        <p:attrNameLst>
                                          <p:attrName>ppt_x</p:attrName>
                                        </p:attrNameLst>
                                      </p:cBhvr>
                                      <p:tavLst>
                                        <p:tav tm="0">
                                          <p:val>
                                            <p:strVal val="#ppt_x+0.4"/>
                                          </p:val>
                                        </p:tav>
                                        <p:tav tm="100000">
                                          <p:val>
                                            <p:strVal val="#ppt_x-0.05"/>
                                          </p:val>
                                        </p:tav>
                                      </p:tavLst>
                                    </p:anim>
                                    <p:anim calcmode="lin" valueType="num">
                                      <p:cBhvr>
                                        <p:cTn id="17" dur="400" decel="100000" fill="hold"/>
                                        <p:tgtEl>
                                          <p:spTgt spid="18436"/>
                                        </p:tgtEl>
                                        <p:attrNameLst>
                                          <p:attrName>ppt_y</p:attrName>
                                        </p:attrNameLst>
                                      </p:cBhvr>
                                      <p:tavLst>
                                        <p:tav tm="0">
                                          <p:val>
                                            <p:strVal val="#ppt_y-0.4"/>
                                          </p:val>
                                        </p:tav>
                                        <p:tav tm="100000">
                                          <p:val>
                                            <p:strVal val="#ppt_y+0.1"/>
                                          </p:val>
                                        </p:tav>
                                      </p:tavLst>
                                    </p:anim>
                                    <p:anim calcmode="lin" valueType="num">
                                      <p:cBhvr>
                                        <p:cTn id="18" dur="100" accel="100000" fill="hold">
                                          <p:stCondLst>
                                            <p:cond delay="400"/>
                                          </p:stCondLst>
                                        </p:cTn>
                                        <p:tgtEl>
                                          <p:spTgt spid="18436"/>
                                        </p:tgtEl>
                                        <p:attrNameLst>
                                          <p:attrName>ppt_x</p:attrName>
                                        </p:attrNameLst>
                                      </p:cBhvr>
                                      <p:tavLst>
                                        <p:tav tm="0">
                                          <p:val>
                                            <p:strVal val="#ppt_x-0.05"/>
                                          </p:val>
                                        </p:tav>
                                        <p:tav tm="100000">
                                          <p:val>
                                            <p:strVal val="#ppt_x"/>
                                          </p:val>
                                        </p:tav>
                                      </p:tavLst>
                                    </p:anim>
                                    <p:anim calcmode="lin" valueType="num">
                                      <p:cBhvr>
                                        <p:cTn id="19" dur="100" accel="100000" fill="hold">
                                          <p:stCondLst>
                                            <p:cond delay="400"/>
                                          </p:stCondLst>
                                        </p:cTn>
                                        <p:tgtEl>
                                          <p:spTgt spid="18436"/>
                                        </p:tgtEl>
                                        <p:attrNameLst>
                                          <p:attrName>ppt_y</p:attrName>
                                        </p:attrNameLst>
                                      </p:cBhvr>
                                      <p:tavLst>
                                        <p:tav tm="0">
                                          <p:val>
                                            <p:strVal val="#ppt_y+0.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8523"/>
                                        </p:tgtEl>
                                        <p:attrNameLst>
                                          <p:attrName>style.visibility</p:attrName>
                                        </p:attrNameLst>
                                      </p:cBhvr>
                                      <p:to>
                                        <p:strVal val="visible"/>
                                      </p:to>
                                    </p:set>
                                    <p:animEffect transition="in" filter="wipe(down)">
                                      <p:cBhvr>
                                        <p:cTn id="24" dur="580">
                                          <p:stCondLst>
                                            <p:cond delay="0"/>
                                          </p:stCondLst>
                                        </p:cTn>
                                        <p:tgtEl>
                                          <p:spTgt spid="18523"/>
                                        </p:tgtEl>
                                      </p:cBhvr>
                                    </p:animEffect>
                                    <p:anim calcmode="lin" valueType="num">
                                      <p:cBhvr>
                                        <p:cTn id="25" dur="1822" tmFilter="0,0; 0.14,0.36; 0.43,0.73; 0.71,0.91; 1.0,1.0">
                                          <p:stCondLst>
                                            <p:cond delay="0"/>
                                          </p:stCondLst>
                                        </p:cTn>
                                        <p:tgtEl>
                                          <p:spTgt spid="1852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852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852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852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8523"/>
                                        </p:tgtEl>
                                        <p:attrNameLst>
                                          <p:attrName>ppt_y</p:attrName>
                                        </p:attrNameLst>
                                      </p:cBhvr>
                                      <p:tavLst>
                                        <p:tav tm="0" fmla="#ppt_y-sin(pi*$)/81">
                                          <p:val>
                                            <p:fltVal val="0"/>
                                          </p:val>
                                        </p:tav>
                                        <p:tav tm="100000">
                                          <p:val>
                                            <p:fltVal val="1"/>
                                          </p:val>
                                        </p:tav>
                                      </p:tavLst>
                                    </p:anim>
                                    <p:animScale>
                                      <p:cBhvr>
                                        <p:cTn id="30" dur="26">
                                          <p:stCondLst>
                                            <p:cond delay="650"/>
                                          </p:stCondLst>
                                        </p:cTn>
                                        <p:tgtEl>
                                          <p:spTgt spid="18523"/>
                                        </p:tgtEl>
                                      </p:cBhvr>
                                      <p:to x="100000" y="60000"/>
                                    </p:animScale>
                                    <p:animScale>
                                      <p:cBhvr>
                                        <p:cTn id="31" dur="166" decel="50000">
                                          <p:stCondLst>
                                            <p:cond delay="676"/>
                                          </p:stCondLst>
                                        </p:cTn>
                                        <p:tgtEl>
                                          <p:spTgt spid="18523"/>
                                        </p:tgtEl>
                                      </p:cBhvr>
                                      <p:to x="100000" y="100000"/>
                                    </p:animScale>
                                    <p:animScale>
                                      <p:cBhvr>
                                        <p:cTn id="32" dur="26">
                                          <p:stCondLst>
                                            <p:cond delay="1312"/>
                                          </p:stCondLst>
                                        </p:cTn>
                                        <p:tgtEl>
                                          <p:spTgt spid="18523"/>
                                        </p:tgtEl>
                                      </p:cBhvr>
                                      <p:to x="100000" y="80000"/>
                                    </p:animScale>
                                    <p:animScale>
                                      <p:cBhvr>
                                        <p:cTn id="33" dur="166" decel="50000">
                                          <p:stCondLst>
                                            <p:cond delay="1338"/>
                                          </p:stCondLst>
                                        </p:cTn>
                                        <p:tgtEl>
                                          <p:spTgt spid="18523"/>
                                        </p:tgtEl>
                                      </p:cBhvr>
                                      <p:to x="100000" y="100000"/>
                                    </p:animScale>
                                    <p:animScale>
                                      <p:cBhvr>
                                        <p:cTn id="34" dur="26">
                                          <p:stCondLst>
                                            <p:cond delay="1642"/>
                                          </p:stCondLst>
                                        </p:cTn>
                                        <p:tgtEl>
                                          <p:spTgt spid="18523"/>
                                        </p:tgtEl>
                                      </p:cBhvr>
                                      <p:to x="100000" y="90000"/>
                                    </p:animScale>
                                    <p:animScale>
                                      <p:cBhvr>
                                        <p:cTn id="35" dur="166" decel="50000">
                                          <p:stCondLst>
                                            <p:cond delay="1668"/>
                                          </p:stCondLst>
                                        </p:cTn>
                                        <p:tgtEl>
                                          <p:spTgt spid="18523"/>
                                        </p:tgtEl>
                                      </p:cBhvr>
                                      <p:to x="100000" y="100000"/>
                                    </p:animScale>
                                    <p:animScale>
                                      <p:cBhvr>
                                        <p:cTn id="36" dur="26">
                                          <p:stCondLst>
                                            <p:cond delay="1808"/>
                                          </p:stCondLst>
                                        </p:cTn>
                                        <p:tgtEl>
                                          <p:spTgt spid="18523"/>
                                        </p:tgtEl>
                                      </p:cBhvr>
                                      <p:to x="100000" y="95000"/>
                                    </p:animScale>
                                    <p:animScale>
                                      <p:cBhvr>
                                        <p:cTn id="37" dur="166" decel="50000">
                                          <p:stCondLst>
                                            <p:cond delay="1834"/>
                                          </p:stCondLst>
                                        </p:cTn>
                                        <p:tgtEl>
                                          <p:spTgt spid="18523"/>
                                        </p:tgtEl>
                                      </p:cBhvr>
                                      <p:to x="100000" y="100000"/>
                                    </p:animScale>
                                  </p:childTnLst>
                                </p:cTn>
                              </p:par>
                            </p:childTnLst>
                          </p:cTn>
                        </p:par>
                      </p:childTnLst>
                    </p:cTn>
                  </p:par>
                  <p:par>
                    <p:cTn id="38" fill="hold" nodeType="clickPar">
                      <p:stCondLst>
                        <p:cond delay="indefinite"/>
                      </p:stCondLst>
                      <p:childTnLst>
                        <p:par>
                          <p:cTn id="39" fill="hold" nodeType="withGroup">
                            <p:stCondLst>
                              <p:cond delay="0"/>
                            </p:stCondLst>
                            <p:childTnLst>
                              <p:par>
                                <p:cTn id="40" presetID="19" presetClass="entr" presetSubtype="10" fill="hold" nodeType="clickEffect">
                                  <p:stCondLst>
                                    <p:cond delay="0"/>
                                  </p:stCondLst>
                                  <p:childTnLst>
                                    <p:set>
                                      <p:cBhvr>
                                        <p:cTn id="41" dur="1" fill="hold">
                                          <p:stCondLst>
                                            <p:cond delay="0"/>
                                          </p:stCondLst>
                                        </p:cTn>
                                        <p:tgtEl>
                                          <p:spTgt spid="18520"/>
                                        </p:tgtEl>
                                        <p:attrNameLst>
                                          <p:attrName>style.visibility</p:attrName>
                                        </p:attrNameLst>
                                      </p:cBhvr>
                                      <p:to>
                                        <p:strVal val="visible"/>
                                      </p:to>
                                    </p:set>
                                    <p:anim calcmode="lin" valueType="num">
                                      <p:cBhvr>
                                        <p:cTn id="42" dur="2000" fill="hold"/>
                                        <p:tgtEl>
                                          <p:spTgt spid="18520"/>
                                        </p:tgtEl>
                                        <p:attrNameLst>
                                          <p:attrName>ppt_w</p:attrName>
                                        </p:attrNameLst>
                                      </p:cBhvr>
                                      <p:tavLst>
                                        <p:tav tm="0" fmla="#ppt_w*sin(2.5*pi*$)">
                                          <p:val>
                                            <p:fltVal val="0"/>
                                          </p:val>
                                        </p:tav>
                                        <p:tav tm="100000">
                                          <p:val>
                                            <p:fltVal val="1"/>
                                          </p:val>
                                        </p:tav>
                                      </p:tavLst>
                                    </p:anim>
                                    <p:anim calcmode="lin" valueType="num">
                                      <p:cBhvr>
                                        <p:cTn id="43" dur="2000" fill="hold"/>
                                        <p:tgtEl>
                                          <p:spTgt spid="18520"/>
                                        </p:tgtEl>
                                        <p:attrNameLst>
                                          <p:attrName>ppt_h</p:attrName>
                                        </p:attrNameLst>
                                      </p:cBhvr>
                                      <p:tavLst>
                                        <p:tav tm="0">
                                          <p:val>
                                            <p:strVal val="#ppt_h"/>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9" presetClass="entr" presetSubtype="0" decel="100000" fill="hold" grpId="0" nodeType="clickEffect">
                                  <p:stCondLst>
                                    <p:cond delay="0"/>
                                  </p:stCondLst>
                                  <p:childTnLst>
                                    <p:set>
                                      <p:cBhvr>
                                        <p:cTn id="47" dur="1" fill="hold">
                                          <p:stCondLst>
                                            <p:cond delay="0"/>
                                          </p:stCondLst>
                                        </p:cTn>
                                        <p:tgtEl>
                                          <p:spTgt spid="18521"/>
                                        </p:tgtEl>
                                        <p:attrNameLst>
                                          <p:attrName>style.visibility</p:attrName>
                                        </p:attrNameLst>
                                      </p:cBhvr>
                                      <p:to>
                                        <p:strVal val="visible"/>
                                      </p:to>
                                    </p:set>
                                    <p:anim calcmode="lin" valueType="num">
                                      <p:cBhvr>
                                        <p:cTn id="48" dur="500" fill="hold"/>
                                        <p:tgtEl>
                                          <p:spTgt spid="18521"/>
                                        </p:tgtEl>
                                        <p:attrNameLst>
                                          <p:attrName>ppt_w</p:attrName>
                                        </p:attrNameLst>
                                      </p:cBhvr>
                                      <p:tavLst>
                                        <p:tav tm="0">
                                          <p:val>
                                            <p:fltVal val="0"/>
                                          </p:val>
                                        </p:tav>
                                        <p:tav tm="100000">
                                          <p:val>
                                            <p:strVal val="#ppt_w"/>
                                          </p:val>
                                        </p:tav>
                                      </p:tavLst>
                                    </p:anim>
                                    <p:anim calcmode="lin" valueType="num">
                                      <p:cBhvr>
                                        <p:cTn id="49" dur="500" fill="hold"/>
                                        <p:tgtEl>
                                          <p:spTgt spid="18521"/>
                                        </p:tgtEl>
                                        <p:attrNameLst>
                                          <p:attrName>ppt_h</p:attrName>
                                        </p:attrNameLst>
                                      </p:cBhvr>
                                      <p:tavLst>
                                        <p:tav tm="0">
                                          <p:val>
                                            <p:fltVal val="0"/>
                                          </p:val>
                                        </p:tav>
                                        <p:tav tm="100000">
                                          <p:val>
                                            <p:strVal val="#ppt_h"/>
                                          </p:val>
                                        </p:tav>
                                      </p:tavLst>
                                    </p:anim>
                                    <p:anim calcmode="lin" valueType="num">
                                      <p:cBhvr>
                                        <p:cTn id="50" dur="500" fill="hold"/>
                                        <p:tgtEl>
                                          <p:spTgt spid="18521"/>
                                        </p:tgtEl>
                                        <p:attrNameLst>
                                          <p:attrName>style.rotation</p:attrName>
                                        </p:attrNameLst>
                                      </p:cBhvr>
                                      <p:tavLst>
                                        <p:tav tm="0">
                                          <p:val>
                                            <p:fltVal val="360"/>
                                          </p:val>
                                        </p:tav>
                                        <p:tav tm="100000">
                                          <p:val>
                                            <p:fltVal val="0"/>
                                          </p:val>
                                        </p:tav>
                                      </p:tavLst>
                                    </p:anim>
                                    <p:animEffect transition="in" filter="fade">
                                      <p:cBhvr>
                                        <p:cTn id="51" dur="500"/>
                                        <p:tgtEl>
                                          <p:spTgt spid="1852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16" fill="hold" nodeType="clickEffect">
                                  <p:stCondLst>
                                    <p:cond delay="0"/>
                                  </p:stCondLst>
                                  <p:childTnLst>
                                    <p:set>
                                      <p:cBhvr>
                                        <p:cTn id="55" dur="1" fill="hold">
                                          <p:stCondLst>
                                            <p:cond delay="0"/>
                                          </p:stCondLst>
                                        </p:cTn>
                                        <p:tgtEl>
                                          <p:spTgt spid="18551"/>
                                        </p:tgtEl>
                                        <p:attrNameLst>
                                          <p:attrName>style.visibility</p:attrName>
                                        </p:attrNameLst>
                                      </p:cBhvr>
                                      <p:to>
                                        <p:strVal val="visible"/>
                                      </p:to>
                                    </p:set>
                                    <p:animEffect transition="in" filter="box(in)">
                                      <p:cBhvr>
                                        <p:cTn id="56" dur="500"/>
                                        <p:tgtEl>
                                          <p:spTgt spid="18551"/>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48" presetClass="entr" presetSubtype="0" accel="50000" fill="hold" nodeType="clickEffect">
                                  <p:stCondLst>
                                    <p:cond delay="0"/>
                                  </p:stCondLst>
                                  <p:childTnLst>
                                    <p:set>
                                      <p:cBhvr>
                                        <p:cTn id="60" dur="1" fill="hold">
                                          <p:stCondLst>
                                            <p:cond delay="0"/>
                                          </p:stCondLst>
                                        </p:cTn>
                                        <p:tgtEl>
                                          <p:spTgt spid="18541"/>
                                        </p:tgtEl>
                                        <p:attrNameLst>
                                          <p:attrName>style.visibility</p:attrName>
                                        </p:attrNameLst>
                                      </p:cBhvr>
                                      <p:to>
                                        <p:strVal val="visible"/>
                                      </p:to>
                                    </p:set>
                                    <p:anim calcmode="lin" valueType="num">
                                      <p:cBhvr>
                                        <p:cTn id="61" dur="1000" fill="hold"/>
                                        <p:tgtEl>
                                          <p:spTgt spid="1854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2" dur="1000" fill="hold"/>
                                        <p:tgtEl>
                                          <p:spTgt spid="18541"/>
                                        </p:tgtEl>
                                        <p:attrNameLst>
                                          <p:attrName>ppt_x</p:attrName>
                                        </p:attrNameLst>
                                      </p:cBhvr>
                                      <p:tavLst>
                                        <p:tav tm="0">
                                          <p:val>
                                            <p:fltVal val="-1"/>
                                          </p:val>
                                        </p:tav>
                                        <p:tav tm="50000">
                                          <p:val>
                                            <p:fltVal val="0.95"/>
                                          </p:val>
                                        </p:tav>
                                        <p:tav tm="100000">
                                          <p:val>
                                            <p:strVal val="#ppt_x"/>
                                          </p:val>
                                        </p:tav>
                                      </p:tavLst>
                                    </p:anim>
                                    <p:anim calcmode="lin" valueType="num">
                                      <p:cBhvr>
                                        <p:cTn id="63" dur="1000" fill="hold"/>
                                        <p:tgtEl>
                                          <p:spTgt spid="18541"/>
                                        </p:tgtEl>
                                        <p:attrNameLst>
                                          <p:attrName>ppt_y</p:attrName>
                                        </p:attrNameLst>
                                      </p:cBhvr>
                                      <p:tavLst>
                                        <p:tav tm="0">
                                          <p:val>
                                            <p:strVal val="#ppt_y"/>
                                          </p:val>
                                        </p:tav>
                                        <p:tav tm="100000">
                                          <p:val>
                                            <p:strVal val="#ppt_y"/>
                                          </p:val>
                                        </p:tav>
                                      </p:tavLst>
                                    </p:anim>
                                    <p:animEffect transition="in" filter="fade">
                                      <p:cBhvr>
                                        <p:cTn id="64" dur="1000"/>
                                        <p:tgtEl>
                                          <p:spTgt spid="18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8521" grpId="0"/>
      <p:bldP spid="18523" grpId="0"/>
    </p:bldLst>
  </p:timing>
</p:sld>
</file>

<file path=ppt/theme/theme1.xml><?xml version="1.0" encoding="utf-8"?>
<a:theme xmlns:a="http://schemas.openxmlformats.org/drawingml/2006/main" name="Model implicit">
  <a:themeElements>
    <a:clrScheme name="Model implic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el implic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alpha val="32001"/>
          </a:schemeClr>
        </a:solidFill>
        <a:ln w="1016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alpha val="32001"/>
          </a:schemeClr>
        </a:solidFill>
        <a:ln w="1016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defRPr>
        </a:defPPr>
      </a:lstStyle>
    </a:lnDef>
  </a:objectDefaults>
  <a:extraClrSchemeLst>
    <a:extraClrScheme>
      <a:clrScheme name="Model implic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el implici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el implici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el implici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el implici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el implici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el implici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el implici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el implici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el implici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el implici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el implici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Profile</Template>
  <TotalTime>1176</TotalTime>
  <Words>1741</Words>
  <Application>Microsoft Office PowerPoint</Application>
  <PresentationFormat>On-screen Show (4:3)</PresentationFormat>
  <Paragraphs>137</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Comic Sans MS</vt:lpstr>
      <vt:lpstr>Impact</vt:lpstr>
      <vt:lpstr>Symbol</vt:lpstr>
      <vt:lpstr>Times New Roman</vt:lpstr>
      <vt:lpstr>Model implicit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Personal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intoxications médicamenteuses</dc:title>
  <dc:creator>Ioana</dc:creator>
  <cp:lastModifiedBy>Cosmin</cp:lastModifiedBy>
  <cp:revision>31</cp:revision>
  <dcterms:created xsi:type="dcterms:W3CDTF">2010-12-30T11:41:25Z</dcterms:created>
  <dcterms:modified xsi:type="dcterms:W3CDTF">2020-11-11T08:13:35Z</dcterms:modified>
</cp:coreProperties>
</file>