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8" r:id="rId1"/>
  </p:sldMasterIdLst>
  <p:sldIdLst>
    <p:sldId id="256" r:id="rId2"/>
    <p:sldId id="262" r:id="rId3"/>
    <p:sldId id="263" r:id="rId4"/>
    <p:sldId id="266" r:id="rId5"/>
    <p:sldId id="257" r:id="rId6"/>
    <p:sldId id="267" r:id="rId7"/>
    <p:sldId id="268" r:id="rId8"/>
    <p:sldId id="270" r:id="rId9"/>
    <p:sldId id="282" r:id="rId10"/>
    <p:sldId id="271" r:id="rId11"/>
    <p:sldId id="272" r:id="rId12"/>
    <p:sldId id="273" r:id="rId13"/>
    <p:sldId id="274" r:id="rId14"/>
    <p:sldId id="275" r:id="rId15"/>
    <p:sldId id="259" r:id="rId16"/>
    <p:sldId id="27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dica Cherciu" initials="RC" lastIdx="1" clrIdx="0">
    <p:extLst>
      <p:ext uri="{19B8F6BF-5375-455C-9EA6-DF929625EA0E}">
        <p15:presenceInfo xmlns:p15="http://schemas.microsoft.com/office/powerpoint/2012/main" userId="S-1-5-21-3940363059-3431911465-2107973598-17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16" d="100"/>
          <a:sy n="116" d="100"/>
        </p:scale>
        <p:origin x="102"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644FE21-CF79-49CD-A1D2-4B09E96280A0}"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84990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44FE21-CF79-49CD-A1D2-4B09E96280A0}"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3151199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44FE21-CF79-49CD-A1D2-4B09E96280A0}"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69390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44FE21-CF79-49CD-A1D2-4B09E96280A0}"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25282836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44FE21-CF79-49CD-A1D2-4B09E96280A0}"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128962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44FE21-CF79-49CD-A1D2-4B09E96280A0}"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11656780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44FE21-CF79-49CD-A1D2-4B09E96280A0}"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41451007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44FE21-CF79-49CD-A1D2-4B09E96280A0}"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3060059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44FE21-CF79-49CD-A1D2-4B09E96280A0}"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2767890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44FE21-CF79-49CD-A1D2-4B09E96280A0}"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1935654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644FE21-CF79-49CD-A1D2-4B09E96280A0}" type="datetimeFigureOut">
              <a:rPr lang="en-US" smtClean="0"/>
              <a:pPr/>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3653357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44FE21-CF79-49CD-A1D2-4B09E96280A0}" type="datetimeFigureOut">
              <a:rPr lang="en-US" smtClean="0"/>
              <a:pPr/>
              <a:t>9/14/2020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2064809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644FE21-CF79-49CD-A1D2-4B09E96280A0}" type="datetimeFigureOut">
              <a:rPr lang="en-US" smtClean="0"/>
              <a:pPr/>
              <a:t>9/14/2020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4016252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44FE21-CF79-49CD-A1D2-4B09E96280A0}" type="datetimeFigureOut">
              <a:rPr lang="en-US" smtClean="0"/>
              <a:pPr/>
              <a:t>9/14/2020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2235144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44FE21-CF79-49CD-A1D2-4B09E96280A0}" type="datetimeFigureOut">
              <a:rPr lang="en-US" smtClean="0"/>
              <a:pPr/>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1115187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44FE21-CF79-49CD-A1D2-4B09E96280A0}" type="datetimeFigureOut">
              <a:rPr lang="en-US" smtClean="0"/>
              <a:pPr/>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3764072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644FE21-CF79-49CD-A1D2-4B09E96280A0}" type="datetimeFigureOut">
              <a:rPr lang="en-US" smtClean="0"/>
              <a:pPr/>
              <a:t>9/14/2020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C6A9220-82EA-4F9A-87EB-BC3EA4B2CBF6}" type="slidenum">
              <a:rPr lang="en-US" smtClean="0"/>
              <a:pPr/>
              <a:t>‹#›</a:t>
            </a:fld>
            <a:endParaRPr lang="en-US"/>
          </a:p>
        </p:txBody>
      </p:sp>
    </p:spTree>
    <p:extLst>
      <p:ext uri="{BB962C8B-B14F-4D97-AF65-F5344CB8AC3E}">
        <p14:creationId xmlns:p14="http://schemas.microsoft.com/office/powerpoint/2010/main" val="4059170478"/>
      </p:ext>
    </p:extLst>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 id="2147483890" r:id="rId12"/>
    <p:sldLayoutId id="2147483891" r:id="rId13"/>
    <p:sldLayoutId id="2147483892" r:id="rId14"/>
    <p:sldLayoutId id="2147483893" r:id="rId15"/>
    <p:sldLayoutId id="21474838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20389" y="2514600"/>
            <a:ext cx="7768045" cy="2262781"/>
          </a:xfrm>
        </p:spPr>
        <p:txBody>
          <a:bodyPr>
            <a:normAutofit fontScale="90000"/>
          </a:bodyPr>
          <a:lstStyle/>
          <a:p>
            <a:pPr algn="ctr"/>
            <a:r>
              <a:rPr lang="ro-RO" dirty="0" smtClean="0"/>
              <a:t>Programa școlară pentru </a:t>
            </a:r>
            <a:r>
              <a:rPr lang="en-GB" dirty="0" smtClean="0"/>
              <a:t>                        </a:t>
            </a:r>
            <a:r>
              <a:rPr lang="ro-RO" dirty="0" smtClean="0"/>
              <a:t>Limba modernă</a:t>
            </a:r>
            <a:br>
              <a:rPr lang="ro-RO" dirty="0" smtClean="0"/>
            </a:br>
            <a:r>
              <a:rPr lang="en-GB" dirty="0" smtClean="0"/>
              <a:t> - </a:t>
            </a:r>
            <a:r>
              <a:rPr lang="ro-RO" dirty="0" smtClean="0"/>
              <a:t>clasa a V</a:t>
            </a:r>
            <a:r>
              <a:rPr lang="en-US" dirty="0" smtClean="0"/>
              <a:t>II</a:t>
            </a:r>
            <a:r>
              <a:rPr lang="ro-RO" dirty="0" smtClean="0"/>
              <a:t>I-a</a:t>
            </a:r>
            <a:r>
              <a:rPr lang="en-US" dirty="0" smtClean="0"/>
              <a:t>- </a:t>
            </a:r>
            <a:r>
              <a:rPr lang="ro-RO" dirty="0" smtClean="0"/>
              <a:t/>
            </a:r>
            <a:br>
              <a:rPr lang="ro-RO" dirty="0" smtClean="0"/>
            </a:br>
            <a:r>
              <a:rPr lang="ro-RO" dirty="0" smtClean="0"/>
              <a:t>Implementare</a:t>
            </a:r>
            <a:endParaRPr lang="en-US" dirty="0"/>
          </a:p>
        </p:txBody>
      </p:sp>
      <p:sp>
        <p:nvSpPr>
          <p:cNvPr id="3" name="Subtitle 2"/>
          <p:cNvSpPr>
            <a:spLocks noGrp="1"/>
          </p:cNvSpPr>
          <p:nvPr>
            <p:ph type="subTitle" idx="1"/>
          </p:nvPr>
        </p:nvSpPr>
        <p:spPr>
          <a:xfrm>
            <a:off x="864973" y="4992129"/>
            <a:ext cx="8390238" cy="1025611"/>
          </a:xfrm>
        </p:spPr>
        <p:txBody>
          <a:bodyPr>
            <a:normAutofit/>
          </a:bodyPr>
          <a:lstStyle/>
          <a:p>
            <a:r>
              <a:rPr lang="ro-RO" dirty="0" smtClean="0"/>
              <a:t>CONSFĂTUIREA </a:t>
            </a:r>
            <a:r>
              <a:rPr lang="ro-RO" dirty="0"/>
              <a:t>INSPECTORILOR ȘCOLARI PENTRU LIMBI </a:t>
            </a:r>
            <a:r>
              <a:rPr lang="ro-RO" dirty="0" smtClean="0"/>
              <a:t>MODERNE</a:t>
            </a:r>
          </a:p>
          <a:p>
            <a:r>
              <a:rPr lang="en-GB" dirty="0" smtClean="0">
                <a:latin typeface="Calisto MT" panose="02040603050505030304" pitchFamily="18" charset="0"/>
              </a:rPr>
              <a:t>                                     </a:t>
            </a:r>
            <a:r>
              <a:rPr lang="en-GB" sz="1200" dirty="0" smtClean="0"/>
              <a:t>15</a:t>
            </a:r>
            <a:r>
              <a:rPr lang="ro-RO" sz="1200" dirty="0" smtClean="0"/>
              <a:t> </a:t>
            </a:r>
            <a:r>
              <a:rPr lang="ro-RO" sz="1200" dirty="0" smtClean="0"/>
              <a:t>septembrie 20</a:t>
            </a:r>
            <a:r>
              <a:rPr lang="en-US" sz="1200" dirty="0" smtClean="0"/>
              <a:t>20</a:t>
            </a:r>
            <a:endParaRPr lang="en-US" sz="1200" dirty="0"/>
          </a:p>
        </p:txBody>
      </p:sp>
    </p:spTree>
    <p:extLst>
      <p:ext uri="{BB962C8B-B14F-4D97-AF65-F5344CB8AC3E}">
        <p14:creationId xmlns:p14="http://schemas.microsoft.com/office/powerpoint/2010/main" val="1900574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8412" y="815546"/>
            <a:ext cx="9020432" cy="4223354"/>
          </a:xfrm>
        </p:spPr>
        <p:txBody>
          <a:bodyPr>
            <a:normAutofit/>
          </a:bodyPr>
          <a:lstStyle/>
          <a:p>
            <a:pPr algn="just"/>
            <a:r>
              <a:rPr lang="en-US" sz="1600" b="1" dirty="0" smtClean="0"/>
              <a:t>O </a:t>
            </a:r>
            <a:r>
              <a:rPr lang="en-US" sz="1600" b="1" dirty="0" err="1" smtClean="0"/>
              <a:t>unitate</a:t>
            </a:r>
            <a:r>
              <a:rPr lang="en-US" sz="1600" b="1" dirty="0" smtClean="0"/>
              <a:t> de </a:t>
            </a:r>
            <a:r>
              <a:rPr lang="en-US" sz="1600" b="1" dirty="0" err="1" smtClean="0"/>
              <a:t>învăţare</a:t>
            </a:r>
            <a:r>
              <a:rPr lang="en-US" sz="1600" dirty="0" smtClean="0"/>
              <a:t> </a:t>
            </a:r>
            <a:r>
              <a:rPr lang="en-US" sz="1600" dirty="0" err="1" smtClean="0"/>
              <a:t>reprezintă</a:t>
            </a:r>
            <a:r>
              <a:rPr lang="en-US" sz="1600" dirty="0" smtClean="0"/>
              <a:t> o </a:t>
            </a:r>
            <a:r>
              <a:rPr lang="en-US" sz="1600" dirty="0" err="1" smtClean="0"/>
              <a:t>structură</a:t>
            </a:r>
            <a:r>
              <a:rPr lang="en-US" sz="1600" dirty="0" smtClean="0"/>
              <a:t> </a:t>
            </a:r>
            <a:r>
              <a:rPr lang="en-US" sz="1600" dirty="0" err="1" smtClean="0"/>
              <a:t>didactică</a:t>
            </a:r>
            <a:r>
              <a:rPr lang="en-US" sz="1600" dirty="0" smtClean="0"/>
              <a:t> </a:t>
            </a:r>
            <a:r>
              <a:rPr lang="en-US" sz="1600" dirty="0" err="1" smtClean="0"/>
              <a:t>deschisă</a:t>
            </a:r>
            <a:r>
              <a:rPr lang="en-US" sz="1600" dirty="0" smtClean="0"/>
              <a:t> </a:t>
            </a:r>
            <a:r>
              <a:rPr lang="en-US" sz="1600" dirty="0" err="1" smtClean="0"/>
              <a:t>şi</a:t>
            </a:r>
            <a:r>
              <a:rPr lang="en-US" sz="1600" dirty="0" smtClean="0"/>
              <a:t> </a:t>
            </a:r>
            <a:r>
              <a:rPr lang="en-US" sz="1600" dirty="0" err="1" smtClean="0"/>
              <a:t>flexibilă</a:t>
            </a:r>
            <a:r>
              <a:rPr lang="en-US" sz="1600" dirty="0" smtClean="0"/>
              <a:t>,</a:t>
            </a:r>
            <a:r>
              <a:rPr lang="ro-RO" sz="1600" dirty="0" smtClean="0"/>
              <a:t> </a:t>
            </a:r>
            <a:r>
              <a:rPr lang="en-US" sz="1600" dirty="0" smtClean="0"/>
              <a:t>care are </a:t>
            </a:r>
            <a:r>
              <a:rPr lang="en-US" sz="1600" dirty="0" err="1" smtClean="0"/>
              <a:t>următoarele</a:t>
            </a:r>
            <a:r>
              <a:rPr lang="en-US" sz="1600" dirty="0" smtClean="0"/>
              <a:t> </a:t>
            </a:r>
            <a:r>
              <a:rPr lang="en-US" sz="1600" dirty="0" err="1" smtClean="0"/>
              <a:t>caracteristici</a:t>
            </a:r>
            <a:r>
              <a:rPr lang="en-US" sz="1600" dirty="0" smtClean="0"/>
              <a:t>: </a:t>
            </a:r>
            <a:endParaRPr lang="ro-RO" sz="1600" dirty="0" smtClean="0"/>
          </a:p>
          <a:p>
            <a:pPr marL="0" indent="0" algn="just">
              <a:buNone/>
            </a:pPr>
            <a:r>
              <a:rPr lang="en-US" sz="1600" dirty="0"/>
              <a:t> -  </a:t>
            </a:r>
            <a:r>
              <a:rPr lang="en-US" sz="1600" dirty="0" smtClean="0"/>
              <a:t> </a:t>
            </a:r>
            <a:r>
              <a:rPr lang="en-US" sz="1600" dirty="0" err="1" smtClean="0">
                <a:solidFill>
                  <a:schemeClr val="tx1"/>
                </a:solidFill>
              </a:rPr>
              <a:t>este</a:t>
            </a:r>
            <a:r>
              <a:rPr lang="en-US" sz="1600" dirty="0" smtClean="0">
                <a:solidFill>
                  <a:schemeClr val="tx1"/>
                </a:solidFill>
              </a:rPr>
              <a:t> </a:t>
            </a:r>
            <a:r>
              <a:rPr lang="en-US" sz="1600" dirty="0" err="1">
                <a:solidFill>
                  <a:schemeClr val="tx1"/>
                </a:solidFill>
              </a:rPr>
              <a:t>unitară</a:t>
            </a:r>
            <a:r>
              <a:rPr lang="en-US" sz="1600" dirty="0">
                <a:solidFill>
                  <a:schemeClr val="tx1"/>
                </a:solidFill>
              </a:rPr>
              <a:t> </a:t>
            </a:r>
            <a:r>
              <a:rPr lang="es-ES_tradnl" sz="1600" dirty="0" err="1">
                <a:solidFill>
                  <a:schemeClr val="tx1"/>
                </a:solidFill>
              </a:rPr>
              <a:t>din</a:t>
            </a:r>
            <a:r>
              <a:rPr lang="es-ES_tradnl" sz="1600" dirty="0">
                <a:solidFill>
                  <a:schemeClr val="tx1"/>
                </a:solidFill>
              </a:rPr>
              <a:t> </a:t>
            </a:r>
            <a:r>
              <a:rPr lang="es-ES_tradnl" sz="1600" dirty="0" err="1">
                <a:solidFill>
                  <a:schemeClr val="tx1"/>
                </a:solidFill>
              </a:rPr>
              <a:t>punct</a:t>
            </a:r>
            <a:r>
              <a:rPr lang="es-ES_tradnl" sz="1600" dirty="0">
                <a:solidFill>
                  <a:schemeClr val="tx1"/>
                </a:solidFill>
              </a:rPr>
              <a:t> de </a:t>
            </a:r>
            <a:r>
              <a:rPr lang="es-ES_tradnl" sz="1600" dirty="0" err="1">
                <a:solidFill>
                  <a:schemeClr val="tx1"/>
                </a:solidFill>
              </a:rPr>
              <a:t>vedere</a:t>
            </a:r>
            <a:r>
              <a:rPr lang="es-ES_tradnl" sz="1600" dirty="0">
                <a:solidFill>
                  <a:schemeClr val="tx1"/>
                </a:solidFill>
              </a:rPr>
              <a:t> </a:t>
            </a:r>
            <a:r>
              <a:rPr lang="es-ES_tradnl" sz="1600" dirty="0" err="1">
                <a:solidFill>
                  <a:schemeClr val="tx1"/>
                </a:solidFill>
              </a:rPr>
              <a:t>tematic</a:t>
            </a:r>
            <a:r>
              <a:rPr lang="es-ES_tradnl" sz="1600" dirty="0">
                <a:solidFill>
                  <a:schemeClr val="tx1"/>
                </a:solidFill>
              </a:rPr>
              <a:t>; </a:t>
            </a:r>
            <a:endParaRPr lang="en-US" sz="1600" dirty="0" smtClean="0">
              <a:solidFill>
                <a:schemeClr val="tx1"/>
              </a:solidFill>
            </a:endParaRPr>
          </a:p>
          <a:p>
            <a:pPr algn="just">
              <a:buFontTx/>
              <a:buChar char="-"/>
            </a:pPr>
            <a:r>
              <a:rPr lang="es-ES_tradnl" sz="1600" dirty="0">
                <a:solidFill>
                  <a:schemeClr val="tx1"/>
                </a:solidFill>
              </a:rPr>
              <a:t>se </a:t>
            </a:r>
            <a:r>
              <a:rPr lang="es-ES_tradnl" sz="1600" dirty="0" err="1">
                <a:solidFill>
                  <a:schemeClr val="tx1"/>
                </a:solidFill>
              </a:rPr>
              <a:t>desfăşoară</a:t>
            </a:r>
            <a:r>
              <a:rPr lang="es-ES_tradnl" sz="1600" dirty="0">
                <a:solidFill>
                  <a:schemeClr val="tx1"/>
                </a:solidFill>
              </a:rPr>
              <a:t> </a:t>
            </a:r>
            <a:r>
              <a:rPr lang="es-ES_tradnl" sz="1600" dirty="0" err="1">
                <a:solidFill>
                  <a:schemeClr val="tx1"/>
                </a:solidFill>
              </a:rPr>
              <a:t>în</a:t>
            </a:r>
            <a:r>
              <a:rPr lang="es-ES_tradnl" sz="1600" dirty="0">
                <a:solidFill>
                  <a:schemeClr val="tx1"/>
                </a:solidFill>
              </a:rPr>
              <a:t> </a:t>
            </a:r>
            <a:r>
              <a:rPr lang="es-ES_tradnl" sz="1600" dirty="0" err="1">
                <a:solidFill>
                  <a:schemeClr val="tx1"/>
                </a:solidFill>
              </a:rPr>
              <a:t>mod</a:t>
            </a:r>
            <a:r>
              <a:rPr lang="es-ES_tradnl" sz="1600" dirty="0">
                <a:solidFill>
                  <a:schemeClr val="tx1"/>
                </a:solidFill>
              </a:rPr>
              <a:t> </a:t>
            </a:r>
            <a:r>
              <a:rPr lang="es-ES_tradnl" sz="1600" dirty="0" err="1">
                <a:solidFill>
                  <a:schemeClr val="tx1"/>
                </a:solidFill>
              </a:rPr>
              <a:t>sistematic</a:t>
            </a:r>
            <a:r>
              <a:rPr lang="es-ES_tradnl" sz="1600" dirty="0">
                <a:solidFill>
                  <a:schemeClr val="tx1"/>
                </a:solidFill>
              </a:rPr>
              <a:t> şi </a:t>
            </a:r>
            <a:r>
              <a:rPr lang="es-ES_tradnl" sz="1600" dirty="0" err="1">
                <a:solidFill>
                  <a:schemeClr val="tx1"/>
                </a:solidFill>
              </a:rPr>
              <a:t>continuu</a:t>
            </a:r>
            <a:r>
              <a:rPr lang="es-ES_tradnl" sz="1600" dirty="0">
                <a:solidFill>
                  <a:schemeClr val="tx1"/>
                </a:solidFill>
              </a:rPr>
              <a:t> pe o </a:t>
            </a:r>
            <a:r>
              <a:rPr lang="es-ES_tradnl" sz="1600" dirty="0" err="1">
                <a:solidFill>
                  <a:schemeClr val="tx1"/>
                </a:solidFill>
              </a:rPr>
              <a:t>perioadă</a:t>
            </a:r>
            <a:r>
              <a:rPr lang="es-ES_tradnl" sz="1600" dirty="0">
                <a:solidFill>
                  <a:schemeClr val="tx1"/>
                </a:solidFill>
              </a:rPr>
              <a:t> de </a:t>
            </a:r>
            <a:r>
              <a:rPr lang="es-ES_tradnl" sz="1600" dirty="0" err="1">
                <a:solidFill>
                  <a:schemeClr val="tx1"/>
                </a:solidFill>
              </a:rPr>
              <a:t>timp</a:t>
            </a:r>
            <a:r>
              <a:rPr lang="es-ES_tradnl" sz="1600" dirty="0">
                <a:solidFill>
                  <a:schemeClr val="tx1"/>
                </a:solidFill>
              </a:rPr>
              <a:t>; </a:t>
            </a:r>
            <a:endParaRPr lang="ro-RO" sz="1600" dirty="0">
              <a:solidFill>
                <a:schemeClr val="tx1"/>
              </a:solidFill>
            </a:endParaRPr>
          </a:p>
          <a:p>
            <a:pPr algn="just">
              <a:buFontTx/>
              <a:buChar char="-"/>
            </a:pPr>
            <a:r>
              <a:rPr lang="ro-RO" sz="1600" dirty="0" smtClean="0">
                <a:solidFill>
                  <a:schemeClr val="tx1"/>
                </a:solidFill>
              </a:rPr>
              <a:t>contribuie la </a:t>
            </a:r>
            <a:r>
              <a:rPr lang="en-US" sz="1600" dirty="0" err="1" smtClean="0">
                <a:solidFill>
                  <a:schemeClr val="tx1"/>
                </a:solidFill>
              </a:rPr>
              <a:t>formarea</a:t>
            </a:r>
            <a:r>
              <a:rPr lang="en-US" sz="1600" dirty="0" smtClean="0">
                <a:solidFill>
                  <a:schemeClr val="tx1"/>
                </a:solidFill>
              </a:rPr>
              <a:t> </a:t>
            </a:r>
            <a:r>
              <a:rPr lang="ro-RO" sz="1600" dirty="0" smtClean="0">
                <a:solidFill>
                  <a:schemeClr val="tx1"/>
                </a:solidFill>
              </a:rPr>
              <a:t>competențelor; </a:t>
            </a:r>
            <a:endParaRPr lang="ro-RO" sz="1600" strike="sngStrike" dirty="0" smtClean="0">
              <a:solidFill>
                <a:schemeClr val="tx1"/>
              </a:solidFill>
            </a:endParaRPr>
          </a:p>
          <a:p>
            <a:pPr algn="just">
              <a:buFontTx/>
              <a:buChar char="-"/>
            </a:pPr>
            <a:r>
              <a:rPr lang="ro-RO" sz="1600" dirty="0">
                <a:solidFill>
                  <a:schemeClr val="tx1"/>
                </a:solidFill>
              </a:rPr>
              <a:t>f</a:t>
            </a:r>
            <a:r>
              <a:rPr lang="ro-RO" sz="1600" dirty="0" smtClean="0">
                <a:solidFill>
                  <a:schemeClr val="tx1"/>
                </a:solidFill>
              </a:rPr>
              <a:t>iecare competență specifică este corelată cel puțin cu o activitate de învățare</a:t>
            </a:r>
            <a:r>
              <a:rPr lang="en-US" sz="1600" dirty="0">
                <a:solidFill>
                  <a:schemeClr val="tx1"/>
                </a:solidFill>
              </a:rPr>
              <a:t> </a:t>
            </a:r>
            <a:r>
              <a:rPr lang="en-US" sz="1600" dirty="0" smtClean="0">
                <a:solidFill>
                  <a:schemeClr val="tx1"/>
                </a:solidFill>
              </a:rPr>
              <a:t>;</a:t>
            </a:r>
            <a:endParaRPr lang="ro-RO" sz="1600" dirty="0" smtClean="0">
              <a:solidFill>
                <a:schemeClr val="tx1"/>
              </a:solidFill>
            </a:endParaRPr>
          </a:p>
          <a:p>
            <a:pPr algn="just">
              <a:buFontTx/>
              <a:buChar char="-"/>
            </a:pPr>
            <a:r>
              <a:rPr lang="ro-RO" sz="1600" dirty="0" smtClean="0">
                <a:solidFill>
                  <a:schemeClr val="tx1"/>
                </a:solidFill>
              </a:rPr>
              <a:t>activitățile de învățare sunt relevante pentru elevi și satisfac interesele și nevoile de învățare ale elevilor</a:t>
            </a:r>
            <a:r>
              <a:rPr lang="en-US" sz="1600" dirty="0" smtClean="0">
                <a:solidFill>
                  <a:schemeClr val="tx1"/>
                </a:solidFill>
              </a:rPr>
              <a:t>;</a:t>
            </a:r>
          </a:p>
          <a:p>
            <a:pPr algn="just">
              <a:buNone/>
            </a:pPr>
            <a:r>
              <a:rPr lang="es-ES_tradnl" sz="1600" dirty="0" smtClean="0">
                <a:solidFill>
                  <a:schemeClr val="tx1"/>
                </a:solidFill>
              </a:rPr>
              <a:t>-  </a:t>
            </a:r>
            <a:r>
              <a:rPr lang="ro-RO" sz="1600" dirty="0" smtClean="0">
                <a:solidFill>
                  <a:schemeClr val="tx1"/>
                </a:solidFill>
              </a:rPr>
              <a:t>există o legătură reală între competența specifică – activitatea de învățare- resursa/resursele alocate fiecărei activități – metoda/instrumentele de evaluare</a:t>
            </a:r>
            <a:r>
              <a:rPr lang="en-US" sz="1600" dirty="0" smtClean="0">
                <a:solidFill>
                  <a:schemeClr val="tx1"/>
                </a:solidFill>
              </a:rPr>
              <a:t>;</a:t>
            </a:r>
            <a:endParaRPr lang="ro-RO" sz="1600" dirty="0" smtClean="0">
              <a:solidFill>
                <a:schemeClr val="tx1"/>
              </a:solidFill>
            </a:endParaRPr>
          </a:p>
          <a:p>
            <a:pPr algn="just">
              <a:buFontTx/>
              <a:buChar char="-"/>
            </a:pPr>
            <a:r>
              <a:rPr lang="ro-RO" sz="1600" dirty="0">
                <a:solidFill>
                  <a:schemeClr val="tx1"/>
                </a:solidFill>
              </a:rPr>
              <a:t>s</a:t>
            </a:r>
            <a:r>
              <a:rPr lang="ro-RO" sz="1600" dirty="0" smtClean="0">
                <a:solidFill>
                  <a:schemeClr val="tx1"/>
                </a:solidFill>
              </a:rPr>
              <a:t>unt prevăzute modalități concrete de evaluare</a:t>
            </a:r>
            <a:r>
              <a:rPr lang="en-US" sz="1600" dirty="0" smtClean="0">
                <a:solidFill>
                  <a:schemeClr val="tx1"/>
                </a:solidFill>
              </a:rPr>
              <a:t>;</a:t>
            </a:r>
          </a:p>
          <a:p>
            <a:pPr algn="just">
              <a:buNone/>
            </a:pPr>
            <a:r>
              <a:rPr lang="en-US" sz="1600" dirty="0" smtClean="0"/>
              <a:t> </a:t>
            </a:r>
            <a:r>
              <a:rPr lang="ro-RO" sz="1600" dirty="0" smtClean="0"/>
              <a:t>- </a:t>
            </a:r>
            <a:r>
              <a:rPr lang="en-US" sz="1600" dirty="0" smtClean="0"/>
              <a:t>  </a:t>
            </a:r>
            <a:r>
              <a:rPr lang="ro-RO" sz="1600" dirty="0" smtClean="0"/>
              <a:t>se finalizează prin evaluare. </a:t>
            </a:r>
            <a:endParaRPr lang="en-US" sz="1600"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0832" y="457201"/>
            <a:ext cx="8501450" cy="1050324"/>
          </a:xfrm>
        </p:spPr>
        <p:txBody>
          <a:bodyPr>
            <a:normAutofit/>
          </a:bodyPr>
          <a:lstStyle/>
          <a:p>
            <a:pPr algn="just"/>
            <a:r>
              <a:rPr lang="ro-RO" dirty="0" smtClean="0"/>
              <a:t>Din punct de vedere formal, </a:t>
            </a:r>
            <a:r>
              <a:rPr lang="ro-RO" b="1" dirty="0" smtClean="0"/>
              <a:t>proiectul unei unități de învățare </a:t>
            </a:r>
            <a:r>
              <a:rPr lang="en-US" b="1" dirty="0" smtClean="0"/>
              <a:t>se </a:t>
            </a:r>
            <a:r>
              <a:rPr lang="en-US" dirty="0" err="1" smtClean="0"/>
              <a:t>realizeaz</a:t>
            </a:r>
            <a:r>
              <a:rPr lang="ro-RO" dirty="0"/>
              <a:t>ă</a:t>
            </a:r>
            <a:r>
              <a:rPr lang="en-US" dirty="0" smtClean="0"/>
              <a:t> </a:t>
            </a:r>
            <a:r>
              <a:rPr lang="ro-RO" dirty="0" smtClean="0"/>
              <a:t>potrivit tabelului de mai jos:</a:t>
            </a:r>
            <a:endParaRPr lang="en-US" dirty="0" smtClean="0"/>
          </a:p>
          <a:p>
            <a:endParaRPr lang="en-US" b="1" dirty="0" smtClean="0"/>
          </a:p>
        </p:txBody>
      </p:sp>
      <p:graphicFrame>
        <p:nvGraphicFramePr>
          <p:cNvPr id="4" name="Table 3"/>
          <p:cNvGraphicFramePr>
            <a:graphicFrameLocks noGrp="1"/>
          </p:cNvGraphicFramePr>
          <p:nvPr>
            <p:extLst>
              <p:ext uri="{D42A27DB-BD31-4B8C-83A1-F6EECF244321}">
                <p14:modId xmlns:p14="http://schemas.microsoft.com/office/powerpoint/2010/main" val="3681739865"/>
              </p:ext>
            </p:extLst>
          </p:nvPr>
        </p:nvGraphicFramePr>
        <p:xfrm>
          <a:off x="506628" y="1760247"/>
          <a:ext cx="9329350" cy="4047430"/>
        </p:xfrm>
        <a:graphic>
          <a:graphicData uri="http://schemas.openxmlformats.org/drawingml/2006/table">
            <a:tbl>
              <a:tblPr firstRow="1" bandRow="1">
                <a:tableStyleId>{5C22544A-7EE6-4342-B048-85BDC9FD1C3A}</a:tableStyleId>
              </a:tblPr>
              <a:tblGrid>
                <a:gridCol w="1838804">
                  <a:extLst>
                    <a:ext uri="{9D8B030D-6E8A-4147-A177-3AD203B41FA5}">
                      <a16:colId xmlns:a16="http://schemas.microsoft.com/office/drawing/2014/main" xmlns="" val="20000"/>
                    </a:ext>
                  </a:extLst>
                </a:gridCol>
                <a:gridCol w="1917649">
                  <a:extLst>
                    <a:ext uri="{9D8B030D-6E8A-4147-A177-3AD203B41FA5}">
                      <a16:colId xmlns:a16="http://schemas.microsoft.com/office/drawing/2014/main" xmlns="" val="20001"/>
                    </a:ext>
                  </a:extLst>
                </a:gridCol>
                <a:gridCol w="2355880">
                  <a:extLst>
                    <a:ext uri="{9D8B030D-6E8A-4147-A177-3AD203B41FA5}">
                      <a16:colId xmlns:a16="http://schemas.microsoft.com/office/drawing/2014/main" xmlns="" val="20002"/>
                    </a:ext>
                  </a:extLst>
                </a:gridCol>
                <a:gridCol w="1518432">
                  <a:extLst>
                    <a:ext uri="{9D8B030D-6E8A-4147-A177-3AD203B41FA5}">
                      <a16:colId xmlns:a16="http://schemas.microsoft.com/office/drawing/2014/main" xmlns="" val="20003"/>
                    </a:ext>
                  </a:extLst>
                </a:gridCol>
                <a:gridCol w="1698585">
                  <a:extLst>
                    <a:ext uri="{9D8B030D-6E8A-4147-A177-3AD203B41FA5}">
                      <a16:colId xmlns:a16="http://schemas.microsoft.com/office/drawing/2014/main" xmlns="" val="20004"/>
                    </a:ext>
                  </a:extLst>
                </a:gridCol>
              </a:tblGrid>
              <a:tr h="919870">
                <a:tc>
                  <a:txBody>
                    <a:bodyPr/>
                    <a:lstStyle/>
                    <a:p>
                      <a:pPr algn="ctr"/>
                      <a:r>
                        <a:rPr lang="ro-RO" b="1" dirty="0" smtClean="0"/>
                        <a:t>Conținuturi</a:t>
                      </a:r>
                      <a:endParaRPr lang="en-US" dirty="0" smtClean="0"/>
                    </a:p>
                    <a:p>
                      <a:pPr algn="ctr"/>
                      <a:r>
                        <a:rPr lang="ro-RO" b="1" dirty="0" smtClean="0"/>
                        <a:t>(detalieri)</a:t>
                      </a:r>
                      <a:endParaRPr lang="en-US" dirty="0" smtClean="0"/>
                    </a:p>
                    <a:p>
                      <a:pPr algn="ctr"/>
                      <a:endParaRPr lang="en-US"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o-RO" b="1" dirty="0" smtClean="0"/>
                        <a:t>Competențe specifice</a:t>
                      </a:r>
                      <a:endParaRPr lang="en-US" dirty="0" smtClean="0"/>
                    </a:p>
                    <a:p>
                      <a:pPr algn="ctr"/>
                      <a:endParaRPr lang="en-US"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o-RO" b="1" dirty="0" smtClean="0"/>
                        <a:t>Activități de</a:t>
                      </a:r>
                      <a:r>
                        <a:rPr lang="ro-RO" b="1" baseline="0" dirty="0" smtClean="0"/>
                        <a:t> </a:t>
                      </a:r>
                      <a:r>
                        <a:rPr lang="ro-RO" b="1" dirty="0" smtClean="0"/>
                        <a:t>învățare</a:t>
                      </a:r>
                      <a:endParaRPr lang="en-US" dirty="0" smtClean="0"/>
                    </a:p>
                    <a:p>
                      <a:pPr algn="ctr"/>
                      <a:endParaRPr lang="en-US"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o-RO" b="1" dirty="0" smtClean="0"/>
                        <a:t>Resurse</a:t>
                      </a:r>
                      <a:endParaRPr lang="en-US" dirty="0" smtClean="0"/>
                    </a:p>
                    <a:p>
                      <a:pPr algn="ctr"/>
                      <a:endParaRPr lang="en-US"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o-RO" b="1" dirty="0" smtClean="0"/>
                        <a:t>Evaluare</a:t>
                      </a:r>
                      <a:endParaRPr lang="en-US" dirty="0" smtClean="0"/>
                    </a:p>
                    <a:p>
                      <a:pPr algn="ctr"/>
                      <a:endParaRPr lang="en-US" dirty="0"/>
                    </a:p>
                  </a:txBody>
                  <a:tcPr/>
                </a:tc>
                <a:extLst>
                  <a:ext uri="{0D108BD9-81ED-4DB2-BD59-A6C34878D82A}">
                    <a16:rowId xmlns:a16="http://schemas.microsoft.com/office/drawing/2014/main" xmlns="" val="10000"/>
                  </a:ext>
                </a:extLst>
              </a:tr>
              <a:tr h="312756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sz="1600" dirty="0" smtClean="0"/>
                        <a:t>[</a:t>
                      </a:r>
                      <a:r>
                        <a:rPr lang="ro-RO" sz="1600" i="1" dirty="0" smtClean="0"/>
                        <a:t>se menționează detalieri de conținut care explicitează anumite parcursuri</a:t>
                      </a:r>
                      <a:r>
                        <a:rPr lang="ro-RO" sz="1600" dirty="0" smtClean="0"/>
                        <a:t>]</a:t>
                      </a:r>
                      <a:endParaRPr lang="en-US" sz="1600" dirty="0" smtClean="0"/>
                    </a:p>
                    <a:p>
                      <a:endParaRPr lang="en-US" sz="1600" dirty="0"/>
                    </a:p>
                  </a:txBody>
                  <a:tcPr/>
                </a:tc>
                <a:tc>
                  <a:txBody>
                    <a:bodyPr/>
                    <a:lstStyle/>
                    <a:p>
                      <a:r>
                        <a:rPr lang="ro-RO" sz="1600" kern="1200" dirty="0" smtClean="0">
                          <a:solidFill>
                            <a:schemeClr val="dk1"/>
                          </a:solidFill>
                          <a:latin typeface="+mn-lt"/>
                          <a:ea typeface="+mn-ea"/>
                          <a:cs typeface="+mn-cs"/>
                        </a:rPr>
                        <a:t>[</a:t>
                      </a:r>
                      <a:r>
                        <a:rPr lang="ro-RO" sz="1600" i="1" kern="1200" dirty="0" smtClean="0">
                          <a:solidFill>
                            <a:schemeClr val="dk1"/>
                          </a:solidFill>
                          <a:latin typeface="+mn-lt"/>
                          <a:ea typeface="+mn-ea"/>
                          <a:cs typeface="+mn-cs"/>
                        </a:rPr>
                        <a:t>se precizează  numărul </a:t>
                      </a:r>
                      <a:r>
                        <a:rPr lang="ro-RO" sz="1600" i="1" kern="1200" dirty="0" err="1" smtClean="0">
                          <a:solidFill>
                            <a:schemeClr val="dk1"/>
                          </a:solidFill>
                          <a:latin typeface="+mn-lt"/>
                          <a:ea typeface="+mn-ea"/>
                          <a:cs typeface="+mn-cs"/>
                        </a:rPr>
                        <a:t>criterial</a:t>
                      </a:r>
                      <a:r>
                        <a:rPr lang="ro-RO" sz="1600" i="1" kern="1200" dirty="0" smtClean="0">
                          <a:solidFill>
                            <a:schemeClr val="dk1"/>
                          </a:solidFill>
                          <a:latin typeface="+mn-lt"/>
                          <a:ea typeface="+mn-ea"/>
                          <a:cs typeface="+mn-cs"/>
                        </a:rPr>
                        <a:t> al competențelor specifice din programa școlară</a:t>
                      </a:r>
                      <a:r>
                        <a:rPr lang="ro-RO" sz="1600" kern="1200" dirty="0" smtClean="0">
                          <a:solidFill>
                            <a:schemeClr val="dk1"/>
                          </a:solidFill>
                          <a:latin typeface="+mn-lt"/>
                          <a:ea typeface="+mn-ea"/>
                          <a:cs typeface="+mn-cs"/>
                        </a:rPr>
                        <a:t>]</a:t>
                      </a:r>
                      <a:endParaRPr lang="en-US" sz="1600" dirty="0"/>
                    </a:p>
                  </a:txBody>
                  <a:tcPr/>
                </a:tc>
                <a:tc>
                  <a:txBody>
                    <a:bodyPr/>
                    <a:lstStyle/>
                    <a:p>
                      <a:r>
                        <a:rPr lang="ro-RO" sz="1600" kern="1200" dirty="0" smtClean="0">
                          <a:solidFill>
                            <a:schemeClr val="dk1"/>
                          </a:solidFill>
                          <a:latin typeface="+mn-lt"/>
                          <a:ea typeface="+mn-ea"/>
                          <a:cs typeface="+mn-cs"/>
                        </a:rPr>
                        <a:t>[</a:t>
                      </a:r>
                      <a:r>
                        <a:rPr lang="ro-RO" sz="1600" i="1" kern="1200" dirty="0" smtClean="0">
                          <a:solidFill>
                            <a:schemeClr val="dk1"/>
                          </a:solidFill>
                          <a:latin typeface="+mn-lt"/>
                          <a:ea typeface="+mn-ea"/>
                          <a:cs typeface="+mn-cs"/>
                        </a:rPr>
                        <a:t>vizate/recomandate de programa școlară sau altele adecvate pentru realizarea competențelor specifice</a:t>
                      </a:r>
                      <a:r>
                        <a:rPr lang="ro-RO" sz="1600" kern="1200" dirty="0" smtClean="0">
                          <a:solidFill>
                            <a:schemeClr val="dk1"/>
                          </a:solidFill>
                          <a:latin typeface="+mn-lt"/>
                          <a:ea typeface="+mn-ea"/>
                          <a:cs typeface="+mn-cs"/>
                        </a:rPr>
                        <a:t>]</a:t>
                      </a:r>
                      <a:endParaRPr lang="en-US" sz="16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sz="1600" dirty="0" smtClean="0"/>
                        <a:t>[</a:t>
                      </a:r>
                      <a:r>
                        <a:rPr lang="ro-RO" sz="1600" i="1" dirty="0" smtClean="0"/>
                        <a:t>se precizează resurse de timp, de loc, material didactic, forme de organizare a clasei</a:t>
                      </a:r>
                      <a:r>
                        <a:rPr lang="ro-RO" sz="1600" dirty="0" smtClean="0"/>
                        <a:t>]</a:t>
                      </a:r>
                      <a:endParaRPr lang="en-US" sz="1600" dirty="0" smtClean="0"/>
                    </a:p>
                    <a:p>
                      <a:endParaRPr lang="en-US" sz="1600" dirty="0"/>
                    </a:p>
                  </a:txBody>
                  <a:tcPr/>
                </a:tc>
                <a:tc>
                  <a:txBody>
                    <a:bodyPr/>
                    <a:lstStyle/>
                    <a:p>
                      <a:r>
                        <a:rPr lang="ro-RO" sz="1600" kern="1200" dirty="0" smtClean="0">
                          <a:solidFill>
                            <a:schemeClr val="dk1"/>
                          </a:solidFill>
                          <a:latin typeface="+mn-lt"/>
                          <a:ea typeface="+mn-ea"/>
                          <a:cs typeface="+mn-cs"/>
                        </a:rPr>
                        <a:t>[</a:t>
                      </a:r>
                      <a:r>
                        <a:rPr lang="ro-RO" sz="1600" i="1" kern="1200" dirty="0" smtClean="0">
                          <a:solidFill>
                            <a:schemeClr val="dk1"/>
                          </a:solidFill>
                          <a:latin typeface="+mn-lt"/>
                          <a:ea typeface="+mn-ea"/>
                          <a:cs typeface="+mn-cs"/>
                        </a:rPr>
                        <a:t>se menționează metodele</a:t>
                      </a:r>
                      <a:r>
                        <a:rPr lang="ro-RO" sz="1600" b="1" i="1" kern="1200" dirty="0" smtClean="0">
                          <a:solidFill>
                            <a:schemeClr val="dk1"/>
                          </a:solidFill>
                          <a:latin typeface="+mn-lt"/>
                          <a:ea typeface="+mn-ea"/>
                          <a:cs typeface="+mn-cs"/>
                        </a:rPr>
                        <a:t>, </a:t>
                      </a:r>
                      <a:r>
                        <a:rPr lang="ro-RO" sz="1600" i="1" kern="1200" dirty="0" smtClean="0">
                          <a:solidFill>
                            <a:schemeClr val="dk1"/>
                          </a:solidFill>
                          <a:latin typeface="+mn-lt"/>
                          <a:ea typeface="+mn-ea"/>
                          <a:cs typeface="+mn-cs"/>
                        </a:rPr>
                        <a:t>instrumentele sau modalitățile de evaluare utilizate</a:t>
                      </a:r>
                      <a:r>
                        <a:rPr lang="ro-RO" sz="1600" kern="1200" dirty="0" smtClean="0">
                          <a:solidFill>
                            <a:schemeClr val="dk1"/>
                          </a:solidFill>
                          <a:latin typeface="+mn-lt"/>
                          <a:ea typeface="+mn-ea"/>
                          <a:cs typeface="+mn-cs"/>
                        </a:rPr>
                        <a:t>]</a:t>
                      </a:r>
                      <a:endParaRPr lang="en-US" sz="1600" dirty="0"/>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Repere</a:t>
            </a:r>
            <a:r>
              <a:rPr lang="en-US" dirty="0" smtClean="0"/>
              <a:t> </a:t>
            </a:r>
            <a:r>
              <a:rPr lang="ro-RO" dirty="0" smtClean="0"/>
              <a:t>în procesul de evaluare</a:t>
            </a:r>
            <a:endParaRPr lang="en-US" dirty="0"/>
          </a:p>
        </p:txBody>
      </p:sp>
      <p:sp>
        <p:nvSpPr>
          <p:cNvPr id="3" name="Content Placeholder 2"/>
          <p:cNvSpPr>
            <a:spLocks noGrp="1"/>
          </p:cNvSpPr>
          <p:nvPr>
            <p:ph idx="1"/>
          </p:nvPr>
        </p:nvSpPr>
        <p:spPr>
          <a:xfrm>
            <a:off x="395416" y="2248930"/>
            <a:ext cx="9267568" cy="3662292"/>
          </a:xfrm>
        </p:spPr>
        <p:txBody>
          <a:bodyPr>
            <a:normAutofit/>
          </a:bodyPr>
          <a:lstStyle/>
          <a:p>
            <a:r>
              <a:rPr lang="ro-RO" b="1" dirty="0" smtClean="0"/>
              <a:t>Explicit sau implicit, în programa şcolară pentru disciplina Limbă modernă (L1, L2 </a:t>
            </a:r>
            <a:r>
              <a:rPr lang="ro-RO" b="1" dirty="0" err="1" smtClean="0"/>
              <a:t>şi</a:t>
            </a:r>
            <a:r>
              <a:rPr lang="ro-RO" b="1" dirty="0" smtClean="0"/>
              <a:t> L1 intensiv) sunt formulate recomandări referitoare la </a:t>
            </a:r>
            <a:r>
              <a:rPr lang="ro-RO" b="1" i="1" dirty="0" smtClean="0"/>
              <a:t>evaluare</a:t>
            </a:r>
            <a:r>
              <a:rPr lang="ro-RO" b="1" dirty="0" smtClean="0"/>
              <a:t>.</a:t>
            </a:r>
            <a:r>
              <a:rPr lang="ro-RO" dirty="0" smtClean="0"/>
              <a:t> </a:t>
            </a:r>
            <a:endParaRPr lang="en-US" dirty="0" smtClean="0"/>
          </a:p>
          <a:p>
            <a:pPr algn="just" fontAlgn="auto"/>
            <a:r>
              <a:rPr lang="ro-RO" b="1" dirty="0" smtClean="0"/>
              <a:t>Proiectarea activităţii de evaluare </a:t>
            </a:r>
            <a:r>
              <a:rPr lang="ro-RO" dirty="0" smtClean="0"/>
              <a:t>se realizează concomitent cu proiectarea demersului de predare- învăţare şi în deplină concordanţă cu acesta. </a:t>
            </a:r>
            <a:endParaRPr lang="en-US" dirty="0" smtClean="0"/>
          </a:p>
          <a:p>
            <a:r>
              <a:rPr lang="ro-RO" b="1" dirty="0" smtClean="0"/>
              <a:t>Evaluarea elevilor pe parcursul anului școlar</a:t>
            </a:r>
            <a:r>
              <a:rPr lang="ro-RO" dirty="0" smtClean="0"/>
              <a:t> va fi centrată pe competențele din CECRL, la care se adaugă gramatică funcţională (acte de vorbire / funcții ale limbii, inclusiv convenții socio-culturale). </a:t>
            </a:r>
            <a:r>
              <a:rPr lang="ro-RO" u="sng" dirty="0" smtClean="0"/>
              <a:t>O parte a evaluării se va referi </a:t>
            </a:r>
            <a:r>
              <a:rPr lang="ro-RO" u="sng" strike="sngStrike" dirty="0" smtClean="0">
                <a:solidFill>
                  <a:srgbClr val="FF0000"/>
                </a:solidFill>
              </a:rPr>
              <a:t>și</a:t>
            </a:r>
            <a:r>
              <a:rPr lang="ro-RO" u="sng" dirty="0" smtClean="0"/>
              <a:t> la progresele elevului, având rol de stimulare a implicării active a elevului în desfășurarea orelor și a stimulării autonomiei acestuia.</a:t>
            </a:r>
            <a:endParaRPr lang="en-US" u="sng"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4270" y="1235677"/>
            <a:ext cx="9069860" cy="4769708"/>
          </a:xfrm>
        </p:spPr>
        <p:txBody>
          <a:bodyPr>
            <a:normAutofit/>
          </a:bodyPr>
          <a:lstStyle/>
          <a:p>
            <a:pPr algn="just"/>
            <a:r>
              <a:rPr lang="ro-RO" b="1" dirty="0" smtClean="0"/>
              <a:t>Evaluarea iniţialặ</a:t>
            </a:r>
            <a:r>
              <a:rPr lang="ro-RO" dirty="0" smtClean="0"/>
              <a:t> se referă la </a:t>
            </a:r>
            <a:r>
              <a:rPr lang="ro-RO" b="1" dirty="0" smtClean="0"/>
              <a:t>testele predictive</a:t>
            </a:r>
            <a:r>
              <a:rPr lang="ro-RO" dirty="0" smtClean="0"/>
              <a:t>, prin care cadrele didactice </a:t>
            </a:r>
            <a:r>
              <a:rPr lang="en-US" dirty="0" err="1" smtClean="0"/>
              <a:t>identific</a:t>
            </a:r>
            <a:r>
              <a:rPr lang="ro-RO" dirty="0" smtClean="0"/>
              <a:t>ă starea </a:t>
            </a:r>
            <a:r>
              <a:rPr lang="ro-RO" dirty="0" err="1" smtClean="0"/>
              <a:t>iniţială</a:t>
            </a:r>
            <a:r>
              <a:rPr lang="ro-RO" dirty="0" smtClean="0"/>
              <a:t>, la începutul unui an </a:t>
            </a:r>
            <a:r>
              <a:rPr lang="ro-RO" dirty="0" err="1" smtClean="0"/>
              <a:t>şcolar</a:t>
            </a:r>
            <a:r>
              <a:rPr lang="ro-RO" dirty="0" smtClean="0"/>
              <a:t> sau al unui ciclu de lucru cu elevii. Planificarea procesului de predare-</a:t>
            </a:r>
            <a:r>
              <a:rPr lang="ro-RO" dirty="0" err="1" smtClean="0"/>
              <a:t>învăţare</a:t>
            </a:r>
            <a:r>
              <a:rPr lang="ro-RO" dirty="0" smtClean="0"/>
              <a:t> se face în cadrul curricular existent pe baza rezultatelor </a:t>
            </a:r>
            <a:r>
              <a:rPr lang="ro-RO" b="1" dirty="0" smtClean="0"/>
              <a:t>testelor predictive</a:t>
            </a:r>
            <a:r>
              <a:rPr lang="ro-RO" dirty="0" smtClean="0"/>
              <a:t>. </a:t>
            </a:r>
            <a:endParaRPr lang="en-US" dirty="0" smtClean="0"/>
          </a:p>
          <a:p>
            <a:pPr algn="just" fontAlgn="auto"/>
            <a:r>
              <a:rPr lang="ro-RO" b="1" dirty="0" smtClean="0"/>
              <a:t>Testele de tip sumativ</a:t>
            </a:r>
            <a:r>
              <a:rPr lang="ro-RO" dirty="0" smtClean="0"/>
              <a:t>, </a:t>
            </a:r>
            <a:r>
              <a:rPr lang="ro-RO" dirty="0" err="1" smtClean="0"/>
              <a:t>anunţate</a:t>
            </a:r>
            <a:r>
              <a:rPr lang="ro-RO" dirty="0" smtClean="0"/>
              <a:t> pentru </a:t>
            </a:r>
            <a:r>
              <a:rPr lang="ro-RO" dirty="0" err="1" smtClean="0"/>
              <a:t>sfârşitul</a:t>
            </a:r>
            <a:r>
              <a:rPr lang="ro-RO" dirty="0" smtClean="0"/>
              <a:t> unei </a:t>
            </a:r>
            <a:r>
              <a:rPr lang="ro-RO" dirty="0" err="1" smtClean="0"/>
              <a:t>unităţi</a:t>
            </a:r>
            <a:r>
              <a:rPr lang="ro-RO" dirty="0" smtClean="0"/>
              <a:t> de </a:t>
            </a:r>
            <a:r>
              <a:rPr lang="ro-RO" dirty="0" err="1" smtClean="0"/>
              <a:t>învặţare</a:t>
            </a:r>
            <a:r>
              <a:rPr lang="ro-RO" dirty="0" smtClean="0"/>
              <a:t> sau pentru anumite momente din anul şcolar (mijlocul sau sfârşitul semestrului sau anului şcolar, </a:t>
            </a:r>
            <a:r>
              <a:rPr lang="ro-RO" dirty="0" err="1" smtClean="0"/>
              <a:t>lucrặri</a:t>
            </a:r>
            <a:r>
              <a:rPr lang="ro-RO" dirty="0" smtClean="0"/>
              <a:t> semestriale/teze etc.) se vor situa la nivelul de </a:t>
            </a:r>
            <a:r>
              <a:rPr lang="ro-RO" dirty="0" err="1" smtClean="0"/>
              <a:t>competenţe</a:t>
            </a:r>
            <a:r>
              <a:rPr lang="ro-RO" dirty="0" smtClean="0"/>
              <a:t> </a:t>
            </a:r>
            <a:r>
              <a:rPr lang="ro-RO" dirty="0" err="1" smtClean="0"/>
              <a:t>prevặzut</a:t>
            </a:r>
            <a:r>
              <a:rPr lang="ro-RO" dirty="0" smtClean="0"/>
              <a:t> în planificarea cadrului didactic </a:t>
            </a:r>
            <a:r>
              <a:rPr lang="ro-RO" dirty="0" err="1" smtClean="0"/>
              <a:t>şi</a:t>
            </a:r>
            <a:r>
              <a:rPr lang="ro-RO" dirty="0" smtClean="0"/>
              <a:t> vor aborda acele </a:t>
            </a:r>
            <a:r>
              <a:rPr lang="ro-RO" dirty="0" err="1" smtClean="0"/>
              <a:t>conţinuturi</a:t>
            </a:r>
            <a:r>
              <a:rPr lang="ro-RO" dirty="0" smtClean="0"/>
              <a:t> pe care profesorul </a:t>
            </a:r>
            <a:r>
              <a:rPr lang="ro-RO" dirty="0" err="1" smtClean="0"/>
              <a:t>şi</a:t>
            </a:r>
            <a:r>
              <a:rPr lang="ro-RO" dirty="0" smtClean="0"/>
              <a:t> le-a prevăzut în planificare </a:t>
            </a:r>
            <a:r>
              <a:rPr lang="ro-RO" dirty="0" err="1" smtClean="0"/>
              <a:t>şi</a:t>
            </a:r>
            <a:r>
              <a:rPr lang="ro-RO" dirty="0" smtClean="0"/>
              <a:t> le-a abordat  în fapt.</a:t>
            </a:r>
            <a:endParaRPr lang="en-US" dirty="0" smtClean="0"/>
          </a:p>
          <a:p>
            <a:pPr algn="just" fontAlgn="auto"/>
            <a:r>
              <a:rPr lang="ro-RO" b="1" dirty="0" smtClean="0"/>
              <a:t>Evaluarea formativă (curentă)</a:t>
            </a:r>
            <a:r>
              <a:rPr lang="ro-RO" dirty="0" smtClean="0"/>
              <a:t> are ca principal rol asigurarea de feed-back atât pentru profesor, cât şi pentru elev, în scopul adaptării parcursului stabilit prin planificare la rezultatele acestei evaluări. Unele forme de evaluare formativă, mai ales portofoliul şi proiectul, favorizează în mod deosebit învăţarea autonomă şi co-responsabilizarea elevilor.</a:t>
            </a:r>
          </a:p>
          <a:p>
            <a:pPr marL="0" indent="0" algn="just">
              <a:buNone/>
            </a:pPr>
            <a:endParaRPr lang="en-US" dirty="0" smtClean="0"/>
          </a:p>
          <a:p>
            <a:endParaRPr lang="en-US" dirty="0"/>
          </a:p>
        </p:txBody>
      </p:sp>
      <p:sp>
        <p:nvSpPr>
          <p:cNvPr id="5" name="Rectangle 4"/>
          <p:cNvSpPr/>
          <p:nvPr/>
        </p:nvSpPr>
        <p:spPr>
          <a:xfrm>
            <a:off x="1754659" y="345989"/>
            <a:ext cx="6153665" cy="5436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dirty="0" smtClean="0">
                <a:solidFill>
                  <a:schemeClr val="tx1"/>
                </a:solidFill>
              </a:rPr>
              <a:t>TIPURI DE EVALUARE</a:t>
            </a:r>
            <a:endParaRPr lang="ro-RO"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5990" y="803189"/>
            <a:ext cx="9008076" cy="5238174"/>
          </a:xfrm>
        </p:spPr>
        <p:txBody>
          <a:bodyPr>
            <a:normAutofit/>
          </a:bodyPr>
          <a:lstStyle/>
          <a:p>
            <a:pPr algn="just" fontAlgn="auto"/>
            <a:endParaRPr lang="ro-RO" dirty="0" smtClean="0"/>
          </a:p>
          <a:p>
            <a:pPr algn="just" fontAlgn="auto"/>
            <a:endParaRPr lang="ro-RO" dirty="0"/>
          </a:p>
          <a:p>
            <a:pPr algn="just" fontAlgn="auto"/>
            <a:r>
              <a:rPr lang="ro-RO" dirty="0" smtClean="0"/>
              <a:t>Pentru evaluarea achizițiilor și progresului elevilor, a </a:t>
            </a:r>
            <a:r>
              <a:rPr lang="ro-RO" dirty="0" err="1" smtClean="0"/>
              <a:t>competenţelor</a:t>
            </a:r>
            <a:r>
              <a:rPr lang="ro-RO" dirty="0" smtClean="0"/>
              <a:t> de comunicare şi inter-relaţionare, se recomandă utilizarea metodelor şi tehnicilor activ-participative, precum și a aplicațiilor și instrumentelor TIC, astfel încât să atragă elevul și să contribuie și la formarea competenței de învățare pe tot parcursul vieții.</a:t>
            </a:r>
          </a:p>
          <a:p>
            <a:pPr algn="just" fontAlgn="auto"/>
            <a:endParaRPr lang="ro-RO" dirty="0"/>
          </a:p>
          <a:p>
            <a:pPr marL="0" indent="0" algn="just" fontAlgn="auto">
              <a:buNone/>
            </a:pPr>
            <a:endParaRPr lang="ro-RO" dirty="0"/>
          </a:p>
          <a:p>
            <a:pPr algn="just" fontAlgn="auto"/>
            <a:r>
              <a:rPr lang="ro-RO" b="1" dirty="0" smtClean="0"/>
              <a:t>Autoevaluarea trebuie realizată constant, în baza unor criterii obiective, la care elevul să adere și sa le accepte, având, astfel, imaginea propriului progres. </a:t>
            </a: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058" y="333632"/>
            <a:ext cx="8995719" cy="1396314"/>
          </a:xfrm>
        </p:spPr>
        <p:txBody>
          <a:bodyPr>
            <a:noAutofit/>
          </a:bodyPr>
          <a:lstStyle/>
          <a:p>
            <a:r>
              <a:rPr lang="ro-RO" sz="2000" dirty="0" smtClean="0"/>
              <a:t>                                        CONCLUZII</a:t>
            </a:r>
            <a:br>
              <a:rPr lang="ro-RO" sz="2000" dirty="0" smtClean="0"/>
            </a:br>
            <a:r>
              <a:rPr lang="ro-RO" sz="2000" dirty="0" smtClean="0"/>
              <a:t/>
            </a:r>
            <a:br>
              <a:rPr lang="ro-RO" sz="2000" dirty="0" smtClean="0"/>
            </a:br>
            <a:r>
              <a:rPr lang="ro-RO" sz="2000" dirty="0" smtClean="0"/>
              <a:t>  </a:t>
            </a:r>
            <a:r>
              <a:rPr lang="en-US" sz="2000" dirty="0" smtClean="0"/>
              <a:t>        </a:t>
            </a:r>
            <a:r>
              <a:rPr lang="ro-RO" sz="2000" dirty="0" smtClean="0"/>
              <a:t>Din </a:t>
            </a:r>
            <a:r>
              <a:rPr lang="ro-RO" sz="2000" dirty="0"/>
              <a:t>perspectiva demersului educaţional centrat pe </a:t>
            </a:r>
            <a:r>
              <a:rPr lang="ro-RO" sz="2000" dirty="0" smtClean="0"/>
              <a:t>competențe, </a:t>
            </a:r>
            <a:r>
              <a:rPr lang="ro-RO" sz="2000" dirty="0"/>
              <a:t>programa </a:t>
            </a:r>
            <a:r>
              <a:rPr lang="ro-RO" sz="2000" dirty="0" smtClean="0"/>
              <a:t>școlară </a:t>
            </a:r>
            <a:r>
              <a:rPr lang="ro-RO" sz="2000" dirty="0"/>
              <a:t>pentru Limba </a:t>
            </a:r>
            <a:r>
              <a:rPr lang="ro-RO" sz="2000" dirty="0" smtClean="0"/>
              <a:t>modernă  </a:t>
            </a:r>
            <a:r>
              <a:rPr lang="ro-RO" sz="2000" dirty="0"/>
              <a:t>recomandă:</a:t>
            </a:r>
            <a:r>
              <a:rPr lang="en-US" sz="2000" dirty="0"/>
              <a:t/>
            </a:r>
            <a:br>
              <a:rPr lang="en-US" sz="2000" dirty="0"/>
            </a:br>
            <a:endParaRPr lang="en-US" sz="2000" dirty="0"/>
          </a:p>
        </p:txBody>
      </p:sp>
      <p:sp>
        <p:nvSpPr>
          <p:cNvPr id="3" name="Content Placeholder 2"/>
          <p:cNvSpPr>
            <a:spLocks noGrp="1"/>
          </p:cNvSpPr>
          <p:nvPr>
            <p:ph idx="1"/>
          </p:nvPr>
        </p:nvSpPr>
        <p:spPr>
          <a:xfrm>
            <a:off x="1087395" y="1729946"/>
            <a:ext cx="8291383" cy="4806778"/>
          </a:xfrm>
        </p:spPr>
        <p:txBody>
          <a:bodyPr>
            <a:noAutofit/>
          </a:bodyPr>
          <a:lstStyle/>
          <a:p>
            <a:pPr algn="just"/>
            <a:r>
              <a:rPr lang="ro-RO" sz="1600" dirty="0" smtClean="0">
                <a:solidFill>
                  <a:schemeClr val="tx1"/>
                </a:solidFill>
              </a:rPr>
              <a:t>valorizarea </a:t>
            </a:r>
            <a:r>
              <a:rPr lang="ro-RO" sz="1600" dirty="0">
                <a:solidFill>
                  <a:schemeClr val="tx1"/>
                </a:solidFill>
              </a:rPr>
              <a:t>rezultatelor învăţării prin raportarea la progresul şcolar al fiecărui elev</a:t>
            </a:r>
            <a:r>
              <a:rPr lang="ro-RO" sz="1600" dirty="0" smtClean="0">
                <a:solidFill>
                  <a:schemeClr val="tx1"/>
                </a:solidFill>
              </a:rPr>
              <a:t>;</a:t>
            </a:r>
          </a:p>
          <a:p>
            <a:pPr algn="just"/>
            <a:r>
              <a:rPr lang="ro-RO" sz="1600" dirty="0" smtClean="0">
                <a:solidFill>
                  <a:schemeClr val="tx1"/>
                </a:solidFill>
              </a:rPr>
              <a:t>corelarea </a:t>
            </a:r>
            <a:r>
              <a:rPr lang="ro-RO" sz="1600" dirty="0">
                <a:solidFill>
                  <a:schemeClr val="tx1"/>
                </a:solidFill>
              </a:rPr>
              <a:t>treptată, chiar de la începutul studierii limbii </a:t>
            </a:r>
            <a:r>
              <a:rPr lang="ro-RO" sz="1600" dirty="0" smtClean="0">
                <a:solidFill>
                  <a:schemeClr val="tx1"/>
                </a:solidFill>
              </a:rPr>
              <a:t>moderne, cu nivelurile lingvistice și descriptorii prevăzuți </a:t>
            </a:r>
            <a:r>
              <a:rPr lang="ro-RO" sz="1600" dirty="0">
                <a:solidFill>
                  <a:schemeClr val="tx1"/>
                </a:solidFill>
              </a:rPr>
              <a:t>de </a:t>
            </a:r>
            <a:r>
              <a:rPr lang="ro-RO" sz="1600" i="1" dirty="0">
                <a:solidFill>
                  <a:schemeClr val="tx1"/>
                </a:solidFill>
              </a:rPr>
              <a:t>Cadrul European Comun de Referinţă</a:t>
            </a:r>
            <a:r>
              <a:rPr lang="ro-RO" sz="1600" i="1" dirty="0" smtClean="0">
                <a:solidFill>
                  <a:schemeClr val="tx1"/>
                </a:solidFill>
              </a:rPr>
              <a:t>;</a:t>
            </a:r>
          </a:p>
          <a:p>
            <a:pPr algn="just"/>
            <a:r>
              <a:rPr lang="ro-RO" sz="1600" dirty="0" smtClean="0">
                <a:solidFill>
                  <a:schemeClr val="tx1"/>
                </a:solidFill>
              </a:rPr>
              <a:t>asigurarea </a:t>
            </a:r>
            <a:r>
              <a:rPr lang="ro-RO" sz="1600" dirty="0">
                <a:solidFill>
                  <a:schemeClr val="tx1"/>
                </a:solidFill>
              </a:rPr>
              <a:t>unui demers didactic personalizat, instrumentul acestuia fiind unitatea de învăţare</a:t>
            </a:r>
            <a:r>
              <a:rPr lang="ro-RO" sz="1600" dirty="0" smtClean="0">
                <a:solidFill>
                  <a:schemeClr val="tx1"/>
                </a:solidFill>
              </a:rPr>
              <a:t>;</a:t>
            </a:r>
          </a:p>
          <a:p>
            <a:pPr algn="just"/>
            <a:r>
              <a:rPr lang="ro-RO" sz="1600" dirty="0" smtClean="0">
                <a:solidFill>
                  <a:schemeClr val="tx1"/>
                </a:solidFill>
              </a:rPr>
              <a:t>dezvoltarea </a:t>
            </a:r>
            <a:r>
              <a:rPr lang="ro-RO" sz="1600" dirty="0" err="1">
                <a:solidFill>
                  <a:schemeClr val="tx1"/>
                </a:solidFill>
              </a:rPr>
              <a:t>abilităţilor</a:t>
            </a:r>
            <a:r>
              <a:rPr lang="ro-RO" sz="1600" dirty="0">
                <a:solidFill>
                  <a:schemeClr val="tx1"/>
                </a:solidFill>
              </a:rPr>
              <a:t> de comunicare ale elevilor în contextul </a:t>
            </a:r>
            <a:r>
              <a:rPr lang="ro-RO" sz="1600" dirty="0" err="1">
                <a:solidFill>
                  <a:schemeClr val="tx1"/>
                </a:solidFill>
              </a:rPr>
              <a:t>realităţii</a:t>
            </a:r>
            <a:r>
              <a:rPr lang="ro-RO" sz="1600" dirty="0">
                <a:solidFill>
                  <a:schemeClr val="tx1"/>
                </a:solidFill>
              </a:rPr>
              <a:t> lor imediate - folosirea </a:t>
            </a:r>
            <a:r>
              <a:rPr lang="ro-RO" sz="1600" dirty="0" err="1">
                <a:solidFill>
                  <a:schemeClr val="tx1"/>
                </a:solidFill>
              </a:rPr>
              <a:t>smartphone</a:t>
            </a:r>
            <a:r>
              <a:rPr lang="ro-RO" sz="1600" dirty="0">
                <a:solidFill>
                  <a:schemeClr val="tx1"/>
                </a:solidFill>
              </a:rPr>
              <a:t>-ului, completarea unui C.V., întocmirea unui e-mail (propunerea unor texte </a:t>
            </a:r>
            <a:r>
              <a:rPr lang="ro-RO" sz="1600" dirty="0" err="1">
                <a:solidFill>
                  <a:schemeClr val="tx1"/>
                </a:solidFill>
              </a:rPr>
              <a:t>şi</a:t>
            </a:r>
            <a:r>
              <a:rPr lang="ro-RO" sz="1600" dirty="0">
                <a:solidFill>
                  <a:schemeClr val="tx1"/>
                </a:solidFill>
              </a:rPr>
              <a:t> sarcini de lucru autentice pentru studiu, care să reflecte </a:t>
            </a:r>
            <a:r>
              <a:rPr lang="ro-RO" sz="1600" dirty="0" err="1">
                <a:solidFill>
                  <a:schemeClr val="tx1"/>
                </a:solidFill>
              </a:rPr>
              <a:t>situaţiile</a:t>
            </a:r>
            <a:r>
              <a:rPr lang="ro-RO" sz="1600" dirty="0">
                <a:solidFill>
                  <a:schemeClr val="tx1"/>
                </a:solidFill>
              </a:rPr>
              <a:t> tipice de comunicare </a:t>
            </a:r>
            <a:r>
              <a:rPr lang="ro-RO" sz="1600" dirty="0" err="1">
                <a:solidFill>
                  <a:schemeClr val="tx1"/>
                </a:solidFill>
              </a:rPr>
              <a:t>şi</a:t>
            </a:r>
            <a:r>
              <a:rPr lang="ro-RO" sz="1600" dirty="0">
                <a:solidFill>
                  <a:schemeClr val="tx1"/>
                </a:solidFill>
              </a:rPr>
              <a:t> documentare din realitatea contemporană</a:t>
            </a:r>
            <a:r>
              <a:rPr lang="ro-RO" sz="1600" dirty="0" smtClean="0">
                <a:solidFill>
                  <a:schemeClr val="tx1"/>
                </a:solidFill>
              </a:rPr>
              <a:t>).</a:t>
            </a:r>
          </a:p>
          <a:p>
            <a:pPr algn="just"/>
            <a:r>
              <a:rPr lang="ro-RO" sz="1600" dirty="0" smtClean="0">
                <a:solidFill>
                  <a:schemeClr val="tx1"/>
                </a:solidFill>
              </a:rPr>
              <a:t>dozarea </a:t>
            </a:r>
            <a:r>
              <a:rPr lang="ro-RO" sz="1600" dirty="0" err="1">
                <a:solidFill>
                  <a:schemeClr val="tx1"/>
                </a:solidFill>
              </a:rPr>
              <a:t>conţinuturilor</a:t>
            </a:r>
            <a:r>
              <a:rPr lang="ro-RO" sz="1600" dirty="0">
                <a:solidFill>
                  <a:schemeClr val="tx1"/>
                </a:solidFill>
              </a:rPr>
              <a:t> predării în </a:t>
            </a:r>
            <a:r>
              <a:rPr lang="ro-RO" sz="1600" dirty="0" err="1">
                <a:solidFill>
                  <a:schemeClr val="tx1"/>
                </a:solidFill>
              </a:rPr>
              <a:t>funcţie</a:t>
            </a:r>
            <a:r>
              <a:rPr lang="ro-RO" sz="1600" dirty="0">
                <a:solidFill>
                  <a:schemeClr val="tx1"/>
                </a:solidFill>
              </a:rPr>
              <a:t> de nevoile de comunicare ale celui care </a:t>
            </a:r>
            <a:r>
              <a:rPr lang="ro-RO" sz="1600" dirty="0" err="1">
                <a:solidFill>
                  <a:schemeClr val="tx1"/>
                </a:solidFill>
              </a:rPr>
              <a:t>învaţă</a:t>
            </a:r>
            <a:r>
              <a:rPr lang="ro-RO" sz="1600" dirty="0" smtClean="0">
                <a:solidFill>
                  <a:schemeClr val="tx1"/>
                </a:solidFill>
              </a:rPr>
              <a:t>;</a:t>
            </a:r>
          </a:p>
          <a:p>
            <a:pPr algn="just"/>
            <a:r>
              <a:rPr lang="ro-RO" sz="1600" dirty="0" smtClean="0">
                <a:solidFill>
                  <a:schemeClr val="tx1"/>
                </a:solidFill>
              </a:rPr>
              <a:t>utilizarea</a:t>
            </a:r>
            <a:r>
              <a:rPr lang="ro-RO" sz="1600" dirty="0">
                <a:solidFill>
                  <a:schemeClr val="tx1"/>
                </a:solidFill>
              </a:rPr>
              <a:t>, alături de formele </a:t>
            </a:r>
            <a:r>
              <a:rPr lang="ro-RO" sz="1600" dirty="0" err="1">
                <a:solidFill>
                  <a:schemeClr val="tx1"/>
                </a:solidFill>
              </a:rPr>
              <a:t>şi</a:t>
            </a:r>
            <a:r>
              <a:rPr lang="ro-RO" sz="1600" dirty="0">
                <a:solidFill>
                  <a:schemeClr val="tx1"/>
                </a:solidFill>
              </a:rPr>
              <a:t> instrumentele clasice de evaluare </a:t>
            </a:r>
            <a:r>
              <a:rPr lang="ro-RO" sz="1600" dirty="0" err="1">
                <a:solidFill>
                  <a:schemeClr val="tx1"/>
                </a:solidFill>
              </a:rPr>
              <a:t>şi</a:t>
            </a:r>
            <a:r>
              <a:rPr lang="ro-RO" sz="1600" dirty="0">
                <a:solidFill>
                  <a:schemeClr val="tx1"/>
                </a:solidFill>
              </a:rPr>
              <a:t> unor forme </a:t>
            </a:r>
            <a:r>
              <a:rPr lang="ro-RO" sz="1600" dirty="0" err="1">
                <a:solidFill>
                  <a:schemeClr val="tx1"/>
                </a:solidFill>
              </a:rPr>
              <a:t>şi</a:t>
            </a:r>
            <a:r>
              <a:rPr lang="ro-RO" sz="1600" dirty="0">
                <a:solidFill>
                  <a:schemeClr val="tx1"/>
                </a:solidFill>
              </a:rPr>
              <a:t> instrumente complementare, </a:t>
            </a:r>
            <a:r>
              <a:rPr lang="ro-RO" sz="1600" dirty="0" err="1">
                <a:solidFill>
                  <a:schemeClr val="tx1"/>
                </a:solidFill>
              </a:rPr>
              <a:t>aşa</a:t>
            </a:r>
            <a:r>
              <a:rPr lang="ro-RO" sz="1600" dirty="0">
                <a:solidFill>
                  <a:schemeClr val="tx1"/>
                </a:solidFill>
              </a:rPr>
              <a:t> cum sunt: proiectul, portofoliul, autoevaluarea, evaluarea în perechi, observarea sistematică a </a:t>
            </a:r>
            <a:r>
              <a:rPr lang="ro-RO" sz="1600" dirty="0" err="1">
                <a:solidFill>
                  <a:schemeClr val="tx1"/>
                </a:solidFill>
              </a:rPr>
              <a:t>activităţii</a:t>
            </a:r>
            <a:r>
              <a:rPr lang="ro-RO" sz="1600" dirty="0">
                <a:solidFill>
                  <a:schemeClr val="tx1"/>
                </a:solidFill>
              </a:rPr>
              <a:t> </a:t>
            </a:r>
            <a:r>
              <a:rPr lang="ro-RO" sz="1600" dirty="0" err="1">
                <a:solidFill>
                  <a:schemeClr val="tx1"/>
                </a:solidFill>
              </a:rPr>
              <a:t>şi</a:t>
            </a:r>
            <a:r>
              <a:rPr lang="ro-RO" sz="1600" dirty="0">
                <a:solidFill>
                  <a:schemeClr val="tx1"/>
                </a:solidFill>
              </a:rPr>
              <a:t> a comportamentului elevilor</a:t>
            </a:r>
            <a:r>
              <a:rPr lang="ro-RO" sz="1600" dirty="0" smtClean="0">
                <a:solidFill>
                  <a:schemeClr val="tx1"/>
                </a:solidFill>
              </a:rPr>
              <a:t>.</a:t>
            </a:r>
          </a:p>
          <a:p>
            <a:pPr algn="just"/>
            <a:r>
              <a:rPr lang="ro-RO" sz="1600" dirty="0">
                <a:solidFill>
                  <a:schemeClr val="tx1"/>
                </a:solidFill>
              </a:rPr>
              <a:t>utilizarea cu </a:t>
            </a:r>
            <a:r>
              <a:rPr lang="ro-RO" sz="1600" dirty="0" err="1">
                <a:solidFill>
                  <a:schemeClr val="tx1"/>
                </a:solidFill>
              </a:rPr>
              <a:t>preponderenţă</a:t>
            </a:r>
            <a:r>
              <a:rPr lang="ro-RO" sz="1600" dirty="0">
                <a:solidFill>
                  <a:schemeClr val="tx1"/>
                </a:solidFill>
              </a:rPr>
              <a:t> a evaluării continue, </a:t>
            </a:r>
            <a:r>
              <a:rPr lang="ro-RO" sz="1600" dirty="0" smtClean="0">
                <a:solidFill>
                  <a:schemeClr val="tx1"/>
                </a:solidFill>
              </a:rPr>
              <a:t>formative.</a:t>
            </a:r>
            <a:endParaRPr lang="ro-RO" sz="1600" dirty="0">
              <a:solidFill>
                <a:schemeClr val="tx1"/>
              </a:solidFill>
            </a:endParaRPr>
          </a:p>
          <a:p>
            <a:pPr algn="just"/>
            <a:endParaRPr lang="ro-RO" sz="1600" dirty="0"/>
          </a:p>
          <a:p>
            <a:pPr algn="just"/>
            <a:endParaRPr lang="ro-RO" sz="1600" dirty="0"/>
          </a:p>
          <a:p>
            <a:pPr marL="0" indent="0" algn="just">
              <a:buNone/>
            </a:pPr>
            <a:r>
              <a:rPr lang="en-US" sz="1600" dirty="0"/>
              <a:t/>
            </a:r>
            <a:br>
              <a:rPr lang="en-US" sz="1600" dirty="0"/>
            </a:br>
            <a:r>
              <a:rPr lang="en-US" sz="1600" dirty="0"/>
              <a:t/>
            </a:r>
            <a:br>
              <a:rPr lang="en-US" sz="1600" dirty="0"/>
            </a:br>
            <a:r>
              <a:rPr lang="en-US" sz="1600" dirty="0"/>
              <a:t/>
            </a:r>
            <a:br>
              <a:rPr lang="en-US" sz="1600" dirty="0"/>
            </a:br>
            <a:r>
              <a:rPr lang="en-US" sz="1400" dirty="0"/>
              <a:t/>
            </a:r>
            <a:br>
              <a:rPr lang="en-US" sz="1400" dirty="0"/>
            </a:br>
            <a:r>
              <a:rPr lang="en-US" sz="1400" dirty="0"/>
              <a:t/>
            </a:r>
            <a:br>
              <a:rPr lang="en-US" sz="1400" dirty="0"/>
            </a:br>
            <a:r>
              <a:rPr lang="en-US" sz="1400" dirty="0"/>
              <a:t/>
            </a:r>
            <a:br>
              <a:rPr lang="en-US" sz="1400" dirty="0"/>
            </a:br>
            <a:endParaRPr lang="en-US" sz="1400" dirty="0"/>
          </a:p>
        </p:txBody>
      </p:sp>
    </p:spTree>
    <p:extLst>
      <p:ext uri="{BB962C8B-B14F-4D97-AF65-F5344CB8AC3E}">
        <p14:creationId xmlns:p14="http://schemas.microsoft.com/office/powerpoint/2010/main" val="38974516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ctr">
              <a:buNone/>
            </a:pPr>
            <a:endParaRPr lang="en-US" b="1" dirty="0" smtClean="0">
              <a:solidFill>
                <a:schemeClr val="hlink"/>
              </a:solidFill>
              <a:latin typeface="Goudy Stout" pitchFamily="18" charset="0"/>
            </a:endParaRPr>
          </a:p>
          <a:p>
            <a:pPr algn="ctr">
              <a:buNone/>
            </a:pPr>
            <a:r>
              <a:rPr lang="ro-RO" sz="3200" b="1" dirty="0" smtClean="0">
                <a:solidFill>
                  <a:schemeClr val="hlink"/>
                </a:solidFill>
                <a:latin typeface="Arial Black" pitchFamily="34" charset="0"/>
              </a:rPr>
              <a:t>SUCCES </a:t>
            </a:r>
          </a:p>
          <a:p>
            <a:pPr algn="ctr">
              <a:buNone/>
            </a:pPr>
            <a:r>
              <a:rPr lang="ro-RO" sz="3200" b="1" dirty="0" smtClean="0">
                <a:solidFill>
                  <a:schemeClr val="hlink"/>
                </a:solidFill>
                <a:latin typeface="Arial Black" pitchFamily="34" charset="0"/>
              </a:rPr>
              <a:t>ÎN </a:t>
            </a:r>
          </a:p>
          <a:p>
            <a:pPr algn="ctr">
              <a:buNone/>
            </a:pPr>
            <a:r>
              <a:rPr lang="ro-RO" sz="3200" b="1" dirty="0" smtClean="0">
                <a:solidFill>
                  <a:schemeClr val="hlink"/>
                </a:solidFill>
                <a:latin typeface="Arial Black" pitchFamily="34" charset="0"/>
              </a:rPr>
              <a:t> ANUL ŞCOLAR 20</a:t>
            </a:r>
            <a:r>
              <a:rPr lang="en-US" sz="3200" b="1" dirty="0" smtClean="0">
                <a:solidFill>
                  <a:schemeClr val="hlink"/>
                </a:solidFill>
                <a:latin typeface="Arial Black" pitchFamily="34" charset="0"/>
              </a:rPr>
              <a:t>20</a:t>
            </a:r>
            <a:r>
              <a:rPr lang="ro-RO" sz="3200" b="1" dirty="0" smtClean="0">
                <a:solidFill>
                  <a:schemeClr val="hlink"/>
                </a:solidFill>
                <a:latin typeface="Arial Black" pitchFamily="34" charset="0"/>
              </a:rPr>
              <a:t>-202</a:t>
            </a:r>
            <a:r>
              <a:rPr lang="en-US" sz="3200" b="1" dirty="0" smtClean="0">
                <a:solidFill>
                  <a:schemeClr val="hlink"/>
                </a:solidFill>
                <a:latin typeface="Arial Black" pitchFamily="34" charset="0"/>
              </a:rPr>
              <a:t>1</a:t>
            </a:r>
            <a:r>
              <a:rPr lang="ro-RO" sz="3200" b="1" dirty="0" smtClean="0">
                <a:solidFill>
                  <a:schemeClr val="hlink"/>
                </a:solidFill>
                <a:latin typeface="Arial Black" pitchFamily="34" charset="0"/>
              </a:rPr>
              <a:t>!</a:t>
            </a:r>
            <a:endParaRPr lang="en-US" sz="3200" b="1" dirty="0" smtClean="0">
              <a:solidFill>
                <a:schemeClr val="hlink"/>
              </a:solidFill>
              <a:latin typeface="Arial Black" pitchFamily="34" charset="0"/>
            </a:endParaRPr>
          </a:p>
          <a:p>
            <a:endParaRPr lang="ro-RO" sz="3200" dirty="0" smtClean="0">
              <a:latin typeface="Arial Black" pitchFamily="34" charset="0"/>
            </a:endParaRPr>
          </a:p>
          <a:p>
            <a:pPr marL="0" indent="0">
              <a:buNone/>
            </a:pPr>
            <a:endParaRPr lang="ro-RO" sz="3200" dirty="0" smtClean="0">
              <a:latin typeface="Arial Black" pitchFamily="34" charset="0"/>
            </a:endParaRPr>
          </a:p>
          <a:p>
            <a:pPr marL="0" indent="0">
              <a:buNone/>
            </a:pPr>
            <a:endParaRPr lang="ro-RO" sz="2600" dirty="0" smtClean="0">
              <a:latin typeface="Arial Black"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o-RO" sz="2400" b="1" dirty="0"/>
              <a:t>Specificul </a:t>
            </a:r>
            <a:r>
              <a:rPr lang="ro-RO" sz="2400" b="1" dirty="0" smtClean="0"/>
              <a:t>programelor </a:t>
            </a:r>
            <a:r>
              <a:rPr lang="ro-RO" sz="2400" b="1" dirty="0"/>
              <a:t>școlare de limbi moderne pentru ciclul </a:t>
            </a:r>
            <a:r>
              <a:rPr lang="ro-RO" sz="2400" b="1" dirty="0" smtClean="0"/>
              <a:t>gimnazial </a:t>
            </a:r>
            <a:r>
              <a:rPr lang="ro-RO" sz="2400" b="1" dirty="0"/>
              <a:t>aprobate prin  OMEN </a:t>
            </a:r>
            <a:r>
              <a:rPr lang="ro-RO" sz="2400" b="1" dirty="0" smtClean="0"/>
              <a:t>nr.3393/28.02.2017:</a:t>
            </a:r>
            <a:r>
              <a:rPr lang="en-US" sz="2400" dirty="0"/>
              <a:t/>
            </a:r>
            <a:br>
              <a:rPr lang="en-US" sz="2400" dirty="0"/>
            </a:br>
            <a:endParaRPr lang="en-US" sz="2400" dirty="0"/>
          </a:p>
        </p:txBody>
      </p:sp>
      <p:sp>
        <p:nvSpPr>
          <p:cNvPr id="3" name="Content Placeholder 2"/>
          <p:cNvSpPr>
            <a:spLocks noGrp="1"/>
          </p:cNvSpPr>
          <p:nvPr>
            <p:ph idx="1"/>
          </p:nvPr>
        </p:nvSpPr>
        <p:spPr>
          <a:xfrm>
            <a:off x="486032" y="1812324"/>
            <a:ext cx="8917460" cy="4098897"/>
          </a:xfrm>
        </p:spPr>
        <p:txBody>
          <a:bodyPr>
            <a:normAutofit/>
          </a:bodyPr>
          <a:lstStyle/>
          <a:p>
            <a:pPr algn="just">
              <a:buFont typeface="Wingdings" panose="05000000000000000000" pitchFamily="2" charset="2"/>
              <a:buChar char="q"/>
            </a:pPr>
            <a:r>
              <a:rPr lang="ro-RO" sz="1600" dirty="0" smtClean="0"/>
              <a:t>Existența unei programe comune </a:t>
            </a:r>
            <a:r>
              <a:rPr lang="ro-RO" sz="1600" dirty="0" smtClean="0"/>
              <a:t>pentru</a:t>
            </a:r>
            <a:endParaRPr lang="en-US" sz="1600" dirty="0" smtClean="0"/>
          </a:p>
          <a:p>
            <a:pPr algn="just">
              <a:buFont typeface="Wingdings" panose="05000000000000000000" pitchFamily="2" charset="2"/>
              <a:buChar char="v"/>
            </a:pPr>
            <a:r>
              <a:rPr lang="ro-RO" sz="1600" dirty="0" smtClean="0">
                <a:solidFill>
                  <a:schemeClr val="tx1"/>
                </a:solidFill>
              </a:rPr>
              <a:t>Limba </a:t>
            </a:r>
            <a:r>
              <a:rPr lang="ro-RO" sz="1600" dirty="0" smtClean="0">
                <a:solidFill>
                  <a:schemeClr val="tx1"/>
                </a:solidFill>
              </a:rPr>
              <a:t>modernă 1</a:t>
            </a:r>
            <a:r>
              <a:rPr lang="en-US" sz="1600" dirty="0" smtClean="0">
                <a:solidFill>
                  <a:schemeClr val="tx1"/>
                </a:solidFill>
              </a:rPr>
              <a:t>: </a:t>
            </a:r>
            <a:r>
              <a:rPr lang="en-US" sz="1600" dirty="0" err="1" smtClean="0">
                <a:solidFill>
                  <a:schemeClr val="tx1"/>
                </a:solidFill>
              </a:rPr>
              <a:t>englez</a:t>
            </a:r>
            <a:r>
              <a:rPr lang="ro-RO" sz="1600" dirty="0" smtClean="0">
                <a:solidFill>
                  <a:schemeClr val="tx1"/>
                </a:solidFill>
              </a:rPr>
              <a:t>ă, franceză, spaniolă, italiană (L1 - nivel A2</a:t>
            </a:r>
            <a:r>
              <a:rPr lang="ro-RO" sz="1600" dirty="0" smtClean="0">
                <a:solidFill>
                  <a:schemeClr val="tx1"/>
                </a:solidFill>
              </a:rPr>
              <a:t>+)</a:t>
            </a:r>
            <a:endParaRPr lang="en-US" sz="1600" dirty="0" smtClean="0">
              <a:solidFill>
                <a:schemeClr val="tx1"/>
              </a:solidFill>
            </a:endParaRPr>
          </a:p>
          <a:p>
            <a:pPr algn="just">
              <a:buFont typeface="Wingdings" panose="05000000000000000000" pitchFamily="2" charset="2"/>
              <a:buChar char="v"/>
            </a:pPr>
            <a:r>
              <a:rPr lang="ro-RO" sz="1600" dirty="0" smtClean="0">
                <a:solidFill>
                  <a:schemeClr val="tx1"/>
                </a:solidFill>
              </a:rPr>
              <a:t>Limba </a:t>
            </a:r>
            <a:r>
              <a:rPr lang="ro-RO" sz="1600" dirty="0" smtClean="0">
                <a:solidFill>
                  <a:schemeClr val="tx1"/>
                </a:solidFill>
              </a:rPr>
              <a:t>modernă 2</a:t>
            </a:r>
            <a:r>
              <a:rPr lang="en-US" sz="1600" dirty="0" smtClean="0">
                <a:solidFill>
                  <a:schemeClr val="tx1"/>
                </a:solidFill>
              </a:rPr>
              <a:t>: </a:t>
            </a:r>
            <a:r>
              <a:rPr lang="en-US" sz="1600" dirty="0" err="1" smtClean="0">
                <a:solidFill>
                  <a:schemeClr val="tx1"/>
                </a:solidFill>
              </a:rPr>
              <a:t>chinez</a:t>
            </a:r>
            <a:r>
              <a:rPr lang="ro-RO" sz="1600" dirty="0">
                <a:solidFill>
                  <a:schemeClr val="tx1"/>
                </a:solidFill>
              </a:rPr>
              <a:t>ă</a:t>
            </a:r>
            <a:r>
              <a:rPr lang="en-US" sz="1600" dirty="0" smtClean="0">
                <a:solidFill>
                  <a:schemeClr val="tx1"/>
                </a:solidFill>
              </a:rPr>
              <a:t>, </a:t>
            </a:r>
            <a:r>
              <a:rPr lang="en-US" sz="1600" dirty="0" err="1" smtClean="0">
                <a:solidFill>
                  <a:schemeClr val="tx1"/>
                </a:solidFill>
              </a:rPr>
              <a:t>englez</a:t>
            </a:r>
            <a:r>
              <a:rPr lang="ro-RO" sz="1600" dirty="0">
                <a:solidFill>
                  <a:schemeClr val="tx1"/>
                </a:solidFill>
              </a:rPr>
              <a:t>ă, </a:t>
            </a:r>
            <a:r>
              <a:rPr lang="ro-RO" sz="1600" dirty="0" smtClean="0">
                <a:solidFill>
                  <a:schemeClr val="tx1"/>
                </a:solidFill>
              </a:rPr>
              <a:t>franceză, italiană, spaniolă, turcă (L2- nivel A1</a:t>
            </a:r>
            <a:r>
              <a:rPr lang="ro-RO" sz="1600" dirty="0" smtClean="0">
                <a:solidFill>
                  <a:schemeClr val="tx1"/>
                </a:solidFill>
              </a:rPr>
              <a:t>+</a:t>
            </a:r>
            <a:r>
              <a:rPr lang="en-US" sz="1600" dirty="0" smtClean="0">
                <a:solidFill>
                  <a:schemeClr val="tx1"/>
                </a:solidFill>
              </a:rPr>
              <a:t>)</a:t>
            </a:r>
          </a:p>
          <a:p>
            <a:pPr algn="just">
              <a:buFont typeface="Wingdings" panose="05000000000000000000" pitchFamily="2" charset="2"/>
              <a:buChar char="v"/>
            </a:pPr>
            <a:r>
              <a:rPr lang="ro-RO" sz="1600" dirty="0" smtClean="0">
                <a:solidFill>
                  <a:schemeClr val="tx1"/>
                </a:solidFill>
              </a:rPr>
              <a:t>Limba </a:t>
            </a:r>
            <a:r>
              <a:rPr lang="ro-RO" sz="1600" dirty="0">
                <a:solidFill>
                  <a:schemeClr val="tx1"/>
                </a:solidFill>
              </a:rPr>
              <a:t>modernă 1 </a:t>
            </a:r>
            <a:r>
              <a:rPr lang="en-US" sz="1600" dirty="0" smtClean="0">
                <a:solidFill>
                  <a:schemeClr val="tx1"/>
                </a:solidFill>
              </a:rPr>
              <a:t>– </a:t>
            </a:r>
            <a:r>
              <a:rPr lang="en-US" sz="1600" dirty="0" err="1" smtClean="0">
                <a:solidFill>
                  <a:schemeClr val="tx1"/>
                </a:solidFill>
              </a:rPr>
              <a:t>studiu</a:t>
            </a:r>
            <a:r>
              <a:rPr lang="en-US" sz="1600" dirty="0" smtClean="0">
                <a:solidFill>
                  <a:schemeClr val="tx1"/>
                </a:solidFill>
              </a:rPr>
              <a:t> </a:t>
            </a:r>
            <a:r>
              <a:rPr lang="ro-RO" sz="1600" dirty="0" smtClean="0">
                <a:solidFill>
                  <a:schemeClr val="tx1"/>
                </a:solidFill>
              </a:rPr>
              <a:t>intensiv</a:t>
            </a:r>
            <a:r>
              <a:rPr lang="en-US" sz="1600" dirty="0">
                <a:solidFill>
                  <a:schemeClr val="tx1"/>
                </a:solidFill>
              </a:rPr>
              <a:t>: </a:t>
            </a:r>
            <a:r>
              <a:rPr lang="ro-RO" sz="1600" dirty="0"/>
              <a:t>engleză, franceză, italiană, </a:t>
            </a:r>
            <a:r>
              <a:rPr lang="ro-RO" sz="1600" dirty="0" smtClean="0"/>
              <a:t>spaniolă</a:t>
            </a:r>
            <a:r>
              <a:rPr lang="ro-RO" sz="1600" dirty="0" smtClean="0"/>
              <a:t>, </a:t>
            </a:r>
            <a:r>
              <a:rPr lang="ro-RO" sz="1600" dirty="0"/>
              <a:t>construită pentru a asigura progresia achiziției de comunicare în 4 ore pe săptămână de la nivelul A1 (structurat la finalul învățământului primar) până la B1 (la finalul gimnaziului). </a:t>
            </a:r>
            <a:endParaRPr lang="en-US" sz="1600" dirty="0" smtClean="0">
              <a:solidFill>
                <a:schemeClr val="tx1"/>
              </a:solidFill>
            </a:endParaRPr>
          </a:p>
          <a:p>
            <a:pPr marL="0" indent="0" algn="just">
              <a:buNone/>
            </a:pPr>
            <a:endParaRPr lang="en-US" sz="1600" dirty="0" smtClean="0"/>
          </a:p>
          <a:p>
            <a:pPr algn="just">
              <a:buFont typeface="Wingdings" panose="05000000000000000000" pitchFamily="2" charset="2"/>
              <a:buChar char="q"/>
            </a:pPr>
            <a:r>
              <a:rPr lang="ro-RO" sz="1600" dirty="0" smtClean="0">
                <a:solidFill>
                  <a:schemeClr val="tx1"/>
                </a:solidFill>
              </a:rPr>
              <a:t>Progresia achizițiilor de comunicare de la o clasă la alta are la bază CECRL, fiind explicitată prin descriptorii stabiliți la nivel european. </a:t>
            </a:r>
          </a:p>
          <a:p>
            <a:pPr marL="0" indent="0" algn="just">
              <a:buNone/>
            </a:pPr>
            <a:r>
              <a:rPr lang="ro-RO" sz="1600" dirty="0" smtClean="0">
                <a:solidFill>
                  <a:schemeClr val="tx1"/>
                </a:solidFill>
              </a:rPr>
              <a:t> </a:t>
            </a:r>
            <a:endParaRPr lang="ro-RO" sz="1600" strike="sngStrike" dirty="0" smtClean="0">
              <a:solidFill>
                <a:schemeClr val="tx1"/>
              </a:solidFill>
            </a:endParaRPr>
          </a:p>
          <a:p>
            <a:pPr algn="just">
              <a:buFont typeface="Wingdings" panose="05000000000000000000" pitchFamily="2" charset="2"/>
              <a:buChar char="q"/>
            </a:pPr>
            <a:r>
              <a:rPr lang="en-US" sz="1600" dirty="0" err="1" smtClean="0">
                <a:solidFill>
                  <a:schemeClr val="tx1"/>
                </a:solidFill>
              </a:rPr>
              <a:t>Contribuţia</a:t>
            </a:r>
            <a:r>
              <a:rPr lang="en-US" sz="1600" dirty="0" smtClean="0">
                <a:solidFill>
                  <a:schemeClr val="tx1"/>
                </a:solidFill>
              </a:rPr>
              <a:t> </a:t>
            </a:r>
            <a:r>
              <a:rPr lang="ro-RO" sz="1600" dirty="0" smtClean="0">
                <a:solidFill>
                  <a:schemeClr val="tx1"/>
                </a:solidFill>
              </a:rPr>
              <a:t>la </a:t>
            </a:r>
            <a:r>
              <a:rPr lang="ro-RO" sz="1600" dirty="0">
                <a:solidFill>
                  <a:schemeClr val="tx1"/>
                </a:solidFill>
              </a:rPr>
              <a:t>dezvoltarea sensibilizării</a:t>
            </a:r>
            <a:r>
              <a:rPr lang="en-US" sz="1600" dirty="0">
                <a:solidFill>
                  <a:schemeClr val="tx1"/>
                </a:solidFill>
              </a:rPr>
              <a:t> </a:t>
            </a:r>
            <a:r>
              <a:rPr lang="ro-RO" sz="1600" dirty="0">
                <a:solidFill>
                  <a:schemeClr val="tx1"/>
                </a:solidFill>
              </a:rPr>
              <a:t>și exprimării </a:t>
            </a:r>
            <a:r>
              <a:rPr lang="ro-RO" sz="1600" dirty="0" smtClean="0">
                <a:solidFill>
                  <a:schemeClr val="tx1"/>
                </a:solidFill>
              </a:rPr>
              <a:t>culturale</a:t>
            </a:r>
            <a:r>
              <a:rPr lang="en-US" sz="1600" dirty="0" smtClean="0">
                <a:solidFill>
                  <a:schemeClr val="tx1"/>
                </a:solidFill>
              </a:rPr>
              <a:t>, </a:t>
            </a:r>
            <a:r>
              <a:rPr lang="ro-RO" sz="1600" dirty="0" smtClean="0">
                <a:solidFill>
                  <a:schemeClr val="tx1"/>
                </a:solidFill>
              </a:rPr>
              <a:t>printr-o </a:t>
            </a:r>
            <a:r>
              <a:rPr lang="ro-RO" sz="1600" dirty="0">
                <a:solidFill>
                  <a:schemeClr val="tx1"/>
                </a:solidFill>
              </a:rPr>
              <a:t>serie de enunțuri stipulate la nivelul competențelor </a:t>
            </a:r>
            <a:r>
              <a:rPr lang="ro-RO" sz="1600" dirty="0" smtClean="0">
                <a:solidFill>
                  <a:schemeClr val="tx1"/>
                </a:solidFill>
              </a:rPr>
              <a:t>specifice. </a:t>
            </a:r>
            <a:endParaRPr lang="ro-RO" dirty="0" smtClean="0">
              <a:solidFill>
                <a:schemeClr val="tx1"/>
              </a:solidFill>
            </a:endParaRPr>
          </a:p>
          <a:p>
            <a:pPr algn="just"/>
            <a:endParaRPr lang="ro-RO" dirty="0" smtClean="0"/>
          </a:p>
          <a:p>
            <a:pPr algn="just"/>
            <a:endParaRPr lang="en-US" dirty="0"/>
          </a:p>
          <a:p>
            <a:endParaRPr lang="en-US" dirty="0"/>
          </a:p>
        </p:txBody>
      </p:sp>
    </p:spTree>
    <p:extLst>
      <p:ext uri="{BB962C8B-B14F-4D97-AF65-F5344CB8AC3E}">
        <p14:creationId xmlns:p14="http://schemas.microsoft.com/office/powerpoint/2010/main" val="389568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7751" y="609600"/>
            <a:ext cx="8936251" cy="1320800"/>
          </a:xfrm>
        </p:spPr>
        <p:txBody>
          <a:bodyPr>
            <a:noAutofit/>
          </a:bodyPr>
          <a:lstStyle/>
          <a:p>
            <a:pPr algn="just"/>
            <a:r>
              <a:rPr lang="ro-RO" sz="2400" b="1" dirty="0"/>
              <a:t>Specificul</a:t>
            </a:r>
            <a:r>
              <a:rPr lang="ro-RO" sz="2400" b="1" dirty="0" smtClean="0">
                <a:solidFill>
                  <a:schemeClr val="accent5"/>
                </a:solidFill>
              </a:rPr>
              <a:t> </a:t>
            </a:r>
            <a:r>
              <a:rPr lang="ro-RO" sz="2400" b="1" dirty="0" smtClean="0"/>
              <a:t>programelor școlare de limbi moderne pentru ciclul gimnazial aprobate prin  OMEN nr. 3393/28.02.2017:</a:t>
            </a:r>
            <a:r>
              <a:rPr lang="en-US" sz="2400" b="1" dirty="0" smtClean="0"/>
              <a:t/>
            </a:r>
            <a:br>
              <a:rPr lang="en-US" sz="2400" b="1" dirty="0" smtClean="0"/>
            </a:br>
            <a:r>
              <a:rPr lang="en-US" sz="2400" b="1" dirty="0" smtClean="0"/>
              <a:t/>
            </a:r>
            <a:br>
              <a:rPr lang="en-US" sz="2400" b="1" dirty="0" smtClean="0"/>
            </a:br>
            <a:r>
              <a:rPr lang="en-US" sz="2400" dirty="0"/>
              <a:t/>
            </a:r>
            <a:br>
              <a:rPr lang="en-US" sz="2400" dirty="0"/>
            </a:br>
            <a:endParaRPr lang="en-US" sz="2400" dirty="0"/>
          </a:p>
        </p:txBody>
      </p:sp>
      <p:sp>
        <p:nvSpPr>
          <p:cNvPr id="3" name="Content Placeholder 2"/>
          <p:cNvSpPr>
            <a:spLocks noGrp="1"/>
          </p:cNvSpPr>
          <p:nvPr>
            <p:ph idx="1"/>
          </p:nvPr>
        </p:nvSpPr>
        <p:spPr>
          <a:xfrm>
            <a:off x="527222" y="1688757"/>
            <a:ext cx="9218139" cy="4204108"/>
          </a:xfrm>
        </p:spPr>
        <p:txBody>
          <a:bodyPr>
            <a:normAutofit fontScale="25000" lnSpcReduction="20000"/>
          </a:bodyPr>
          <a:lstStyle/>
          <a:p>
            <a:pPr algn="just">
              <a:buFont typeface="Wingdings" panose="05000000000000000000" pitchFamily="2" charset="2"/>
              <a:buChar char="q"/>
            </a:pPr>
            <a:r>
              <a:rPr lang="ro-RO" sz="5600" dirty="0" smtClean="0"/>
              <a:t>Proiectarea </a:t>
            </a:r>
            <a:r>
              <a:rPr lang="ro-RO" sz="5600" dirty="0"/>
              <a:t>unui set unitar de </a:t>
            </a:r>
            <a:r>
              <a:rPr lang="ro-RO" sz="5600" dirty="0" err="1"/>
              <a:t>competenţe</a:t>
            </a:r>
            <a:r>
              <a:rPr lang="ro-RO" sz="5600" dirty="0"/>
              <a:t> generale </a:t>
            </a:r>
            <a:r>
              <a:rPr lang="ro-RO" sz="5600" dirty="0" err="1"/>
              <a:t>şi</a:t>
            </a:r>
            <a:r>
              <a:rPr lang="ro-RO" sz="5600" dirty="0"/>
              <a:t> specifice pentru toate limbile moderne studiate în </a:t>
            </a:r>
            <a:r>
              <a:rPr lang="ro-RO" sz="5600" dirty="0" err="1"/>
              <a:t>şcoală</a:t>
            </a:r>
            <a:r>
              <a:rPr lang="ro-RO" sz="5600" dirty="0"/>
              <a:t>, din perspectiva modelului comunicativ-</a:t>
            </a:r>
            <a:r>
              <a:rPr lang="ro-RO" sz="5600" dirty="0" err="1"/>
              <a:t>funcţional</a:t>
            </a:r>
            <a:r>
              <a:rPr lang="ro-RO" sz="5600" dirty="0"/>
              <a:t> de predare / </a:t>
            </a:r>
            <a:r>
              <a:rPr lang="ro-RO" sz="5600" dirty="0" err="1"/>
              <a:t>învăţare</a:t>
            </a:r>
            <a:r>
              <a:rPr lang="ro-RO" sz="5600" dirty="0"/>
              <a:t> a acestora</a:t>
            </a:r>
            <a:r>
              <a:rPr lang="ro-RO" sz="5600" dirty="0" smtClean="0"/>
              <a:t>;</a:t>
            </a:r>
            <a:endParaRPr lang="en-US" sz="5600" dirty="0" smtClean="0"/>
          </a:p>
          <a:p>
            <a:pPr marL="0" indent="0" algn="just">
              <a:buNone/>
            </a:pPr>
            <a:endParaRPr lang="ro-RO" sz="5600" dirty="0"/>
          </a:p>
          <a:p>
            <a:pPr algn="just">
              <a:buFont typeface="Wingdings" panose="05000000000000000000" pitchFamily="2" charset="2"/>
              <a:buChar char="q"/>
            </a:pPr>
            <a:r>
              <a:rPr lang="en-US" sz="5600" dirty="0" smtClean="0"/>
              <a:t>I</a:t>
            </a:r>
            <a:r>
              <a:rPr lang="ro-RO" sz="5600" dirty="0" err="1" smtClean="0">
                <a:solidFill>
                  <a:schemeClr val="tx1"/>
                </a:solidFill>
              </a:rPr>
              <a:t>nterconectarea</a:t>
            </a:r>
            <a:r>
              <a:rPr lang="ro-RO" sz="5600" dirty="0" smtClean="0">
                <a:solidFill>
                  <a:schemeClr val="tx1"/>
                </a:solidFill>
              </a:rPr>
              <a:t> competențelor cheie cu achizițiile specifice</a:t>
            </a:r>
            <a:r>
              <a:rPr lang="ro-RO" sz="5600" dirty="0" smtClean="0">
                <a:solidFill>
                  <a:schemeClr val="tx1"/>
                </a:solidFill>
              </a:rPr>
              <a:t>;</a:t>
            </a:r>
            <a:endParaRPr lang="en-US" sz="5600" dirty="0" smtClean="0">
              <a:solidFill>
                <a:schemeClr val="tx1"/>
              </a:solidFill>
            </a:endParaRPr>
          </a:p>
          <a:p>
            <a:pPr marL="0" indent="0" algn="just">
              <a:buNone/>
            </a:pPr>
            <a:endParaRPr lang="ro-RO" sz="5600" dirty="0" smtClean="0"/>
          </a:p>
          <a:p>
            <a:pPr algn="just">
              <a:buFont typeface="Wingdings" panose="05000000000000000000" pitchFamily="2" charset="2"/>
              <a:buChar char="q"/>
            </a:pPr>
            <a:r>
              <a:rPr lang="en-US" sz="5600" dirty="0"/>
              <a:t>I</a:t>
            </a:r>
            <a:r>
              <a:rPr lang="ro-RO" sz="5600" dirty="0" err="1"/>
              <a:t>nclud</a:t>
            </a:r>
            <a:r>
              <a:rPr lang="en-US" sz="5600" dirty="0" err="1"/>
              <a:t>erea</a:t>
            </a:r>
            <a:r>
              <a:rPr lang="en-US" sz="5600" dirty="0"/>
              <a:t> de</a:t>
            </a:r>
            <a:r>
              <a:rPr lang="ro-RO" sz="5600" dirty="0"/>
              <a:t> </a:t>
            </a:r>
            <a:r>
              <a:rPr lang="es-ES_tradnl" sz="5600" dirty="0" err="1"/>
              <a:t>recomandări</a:t>
            </a:r>
            <a:r>
              <a:rPr lang="es-ES_tradnl" sz="5600" dirty="0"/>
              <a:t> </a:t>
            </a:r>
            <a:r>
              <a:rPr lang="es-ES_tradnl" sz="5600" dirty="0" err="1"/>
              <a:t>referitoare</a:t>
            </a:r>
            <a:r>
              <a:rPr lang="es-ES_tradnl" sz="5600" dirty="0"/>
              <a:t> la </a:t>
            </a:r>
            <a:r>
              <a:rPr lang="es-ES_tradnl" sz="5600" dirty="0" err="1"/>
              <a:t>proiectarea</a:t>
            </a:r>
            <a:r>
              <a:rPr lang="es-ES_tradnl" sz="5600" dirty="0"/>
              <a:t> </a:t>
            </a:r>
            <a:r>
              <a:rPr lang="es-ES_tradnl" sz="5600" dirty="0" err="1"/>
              <a:t>didactică</a:t>
            </a:r>
            <a:r>
              <a:rPr lang="es-ES_tradnl" sz="5600" dirty="0"/>
              <a:t>, la </a:t>
            </a:r>
            <a:r>
              <a:rPr lang="es-ES_tradnl" sz="5600" dirty="0" err="1"/>
              <a:t>strategiile</a:t>
            </a:r>
            <a:r>
              <a:rPr lang="es-ES_tradnl" sz="5600" dirty="0"/>
              <a:t> </a:t>
            </a:r>
            <a:r>
              <a:rPr lang="es-ES_tradnl" sz="5600" dirty="0" err="1"/>
              <a:t>didactice</a:t>
            </a:r>
            <a:r>
              <a:rPr lang="es-ES_tradnl" sz="5600" dirty="0"/>
              <a:t> şi la</a:t>
            </a:r>
            <a:r>
              <a:rPr lang="es-ES_tradnl" sz="5600" strike="sngStrike" dirty="0">
                <a:solidFill>
                  <a:schemeClr val="accent5"/>
                </a:solidFill>
              </a:rPr>
              <a:t> </a:t>
            </a:r>
            <a:r>
              <a:rPr lang="es-ES_tradnl" sz="5600" dirty="0" err="1" smtClean="0">
                <a:solidFill>
                  <a:schemeClr val="tx1"/>
                </a:solidFill>
              </a:rPr>
              <a:t>activit</a:t>
            </a:r>
            <a:r>
              <a:rPr lang="ro-RO" sz="5600" dirty="0" err="1" smtClean="0">
                <a:solidFill>
                  <a:schemeClr val="tx1"/>
                </a:solidFill>
              </a:rPr>
              <a:t>ăț</a:t>
            </a:r>
            <a:r>
              <a:rPr lang="es-ES_tradnl" sz="5600" dirty="0" err="1" smtClean="0">
                <a:solidFill>
                  <a:schemeClr val="tx1"/>
                </a:solidFill>
              </a:rPr>
              <a:t>ile</a:t>
            </a:r>
            <a:r>
              <a:rPr lang="es-ES_tradnl" sz="5600" dirty="0" smtClean="0">
                <a:solidFill>
                  <a:schemeClr val="tx1"/>
                </a:solidFill>
              </a:rPr>
              <a:t> </a:t>
            </a:r>
            <a:r>
              <a:rPr lang="ro-RO" sz="5600" dirty="0" smtClean="0">
                <a:solidFill>
                  <a:schemeClr val="tx1"/>
                </a:solidFill>
              </a:rPr>
              <a:t>de învățare </a:t>
            </a:r>
            <a:r>
              <a:rPr lang="es-ES_tradnl" sz="5600" dirty="0" err="1" smtClean="0"/>
              <a:t>care</a:t>
            </a:r>
            <a:r>
              <a:rPr lang="es-ES_tradnl" sz="5600" dirty="0" smtClean="0"/>
              <a:t> </a:t>
            </a:r>
            <a:r>
              <a:rPr lang="es-ES_tradnl" sz="5600" dirty="0" err="1" smtClean="0">
                <a:solidFill>
                  <a:schemeClr val="tx1"/>
                </a:solidFill>
              </a:rPr>
              <a:t>contribuie</a:t>
            </a:r>
            <a:r>
              <a:rPr lang="es-ES_tradnl" sz="5600" dirty="0" smtClean="0">
                <a:solidFill>
                  <a:schemeClr val="tx1"/>
                </a:solidFill>
              </a:rPr>
              <a:t>, </a:t>
            </a:r>
            <a:r>
              <a:rPr lang="es-ES_tradnl" sz="5600" dirty="0" err="1" smtClean="0">
                <a:solidFill>
                  <a:schemeClr val="tx1"/>
                </a:solidFill>
              </a:rPr>
              <a:t>predominant</a:t>
            </a:r>
            <a:r>
              <a:rPr lang="es-ES_tradnl" sz="5600" dirty="0" smtClean="0">
                <a:solidFill>
                  <a:schemeClr val="tx1"/>
                </a:solidFill>
              </a:rPr>
              <a:t>, </a:t>
            </a:r>
            <a:r>
              <a:rPr lang="es-ES_tradnl" sz="5600" dirty="0">
                <a:solidFill>
                  <a:schemeClr val="tx1"/>
                </a:solidFill>
              </a:rPr>
              <a:t>la </a:t>
            </a:r>
            <a:r>
              <a:rPr lang="es-ES_tradnl" sz="5600" dirty="0" err="1">
                <a:solidFill>
                  <a:schemeClr val="tx1"/>
                </a:solidFill>
              </a:rPr>
              <a:t>realizarea</a:t>
            </a:r>
            <a:r>
              <a:rPr lang="es-ES_tradnl" sz="5600" dirty="0">
                <a:solidFill>
                  <a:schemeClr val="tx1"/>
                </a:solidFill>
              </a:rPr>
              <a:t> </a:t>
            </a:r>
            <a:r>
              <a:rPr lang="es-ES_tradnl" sz="5600" dirty="0" err="1" smtClean="0"/>
              <a:t>competențelor</a:t>
            </a:r>
            <a:r>
              <a:rPr lang="es-ES_tradnl" sz="5600" dirty="0"/>
              <a:t>;</a:t>
            </a:r>
            <a:endParaRPr lang="es-ES_tradnl" sz="5600" dirty="0" smtClean="0"/>
          </a:p>
          <a:p>
            <a:pPr marL="0" indent="0" algn="just">
              <a:buNone/>
            </a:pPr>
            <a:endParaRPr lang="es-ES_tradnl" sz="5600" dirty="0"/>
          </a:p>
          <a:p>
            <a:pPr algn="just">
              <a:buFont typeface="Wingdings" panose="05000000000000000000" pitchFamily="2" charset="2"/>
              <a:buChar char="q"/>
            </a:pPr>
            <a:r>
              <a:rPr lang="ro-RO" sz="5600" dirty="0" smtClean="0"/>
              <a:t>Racordarea </a:t>
            </a:r>
            <a:r>
              <a:rPr lang="ro-RO" sz="5600" dirty="0"/>
              <a:t>conținutului </a:t>
            </a:r>
            <a:r>
              <a:rPr lang="en-US" sz="5600" dirty="0"/>
              <a:t>la </a:t>
            </a:r>
            <a:r>
              <a:rPr lang="ro-RO" sz="5600" dirty="0" err="1"/>
              <a:t>noil</a:t>
            </a:r>
            <a:r>
              <a:rPr lang="en-US" sz="5600" dirty="0"/>
              <a:t>e</a:t>
            </a:r>
            <a:r>
              <a:rPr lang="ro-RO" sz="5600" dirty="0"/>
              <a:t> media prin</a:t>
            </a:r>
            <a:r>
              <a:rPr lang="en-US" sz="5600" dirty="0"/>
              <a:t>:</a:t>
            </a:r>
          </a:p>
          <a:p>
            <a:pPr algn="just">
              <a:buFont typeface="Wingdings" panose="05000000000000000000" pitchFamily="2" charset="2"/>
              <a:buChar char="§"/>
            </a:pPr>
            <a:r>
              <a:rPr lang="ro-RO" sz="5600" dirty="0"/>
              <a:t>exemplele de sarcini de lucru prezentate detaliat pentru fiecare sub-competență; </a:t>
            </a:r>
            <a:endParaRPr lang="en-US" sz="5600" dirty="0" smtClean="0"/>
          </a:p>
          <a:p>
            <a:pPr algn="just">
              <a:buFont typeface="Wingdings" panose="05000000000000000000" pitchFamily="2" charset="2"/>
              <a:buChar char="§"/>
            </a:pPr>
            <a:r>
              <a:rPr lang="ro-RO" sz="5600" dirty="0" smtClean="0"/>
              <a:t>listele </a:t>
            </a:r>
            <a:r>
              <a:rPr lang="ro-RO" sz="5600" dirty="0"/>
              <a:t>de link-uri utile </a:t>
            </a:r>
            <a:r>
              <a:rPr lang="ro-RO" sz="5600" dirty="0" smtClean="0"/>
              <a:t>recomandate</a:t>
            </a:r>
            <a:r>
              <a:rPr lang="en-US" sz="5600" dirty="0"/>
              <a:t>;</a:t>
            </a:r>
            <a:endParaRPr lang="ro-RO" sz="5600" dirty="0"/>
          </a:p>
          <a:p>
            <a:pPr marL="0" indent="0" algn="just">
              <a:buNone/>
            </a:pPr>
            <a:endParaRPr lang="en-US" sz="5600" dirty="0"/>
          </a:p>
          <a:p>
            <a:pPr algn="just">
              <a:buFont typeface="Wingdings" panose="05000000000000000000" pitchFamily="2" charset="2"/>
              <a:buChar char="q"/>
            </a:pPr>
            <a:r>
              <a:rPr lang="en-US" sz="5600" dirty="0"/>
              <a:t>P</a:t>
            </a:r>
            <a:r>
              <a:rPr lang="ro-RO" sz="5600" dirty="0" err="1"/>
              <a:t>rogramele</a:t>
            </a:r>
            <a:r>
              <a:rPr lang="ro-RO" sz="5600" dirty="0"/>
              <a:t> facilitează </a:t>
            </a:r>
            <a:r>
              <a:rPr lang="en-US" sz="5600" dirty="0" err="1"/>
              <a:t>conexiunea</a:t>
            </a:r>
            <a:r>
              <a:rPr lang="en-US" sz="5600" dirty="0"/>
              <a:t> </a:t>
            </a:r>
            <a:r>
              <a:rPr lang="ro-RO" sz="5600" dirty="0"/>
              <a:t>cu competențele sociale și civice prin diversele enunțuri de interacțiune, cu spiritul de inițiativă și </a:t>
            </a:r>
            <a:r>
              <a:rPr lang="ro-RO" sz="5600" dirty="0" err="1"/>
              <a:t>antreprenoriat</a:t>
            </a:r>
            <a:r>
              <a:rPr lang="ro-RO" sz="5600" dirty="0"/>
              <a:t> prin avansarea unei varietăți de proiecte, cu  acele competențe de sensibilizare și exprimare culturală și digitale.</a:t>
            </a:r>
          </a:p>
          <a:p>
            <a:pPr algn="just"/>
            <a:endParaRPr lang="ro-RO" sz="4800" dirty="0"/>
          </a:p>
          <a:p>
            <a:pPr algn="just"/>
            <a:endParaRPr lang="ro-RO" sz="3700" dirty="0"/>
          </a:p>
          <a:p>
            <a:pPr marL="0" indent="0" algn="just">
              <a:buNone/>
            </a:pPr>
            <a:endParaRPr lang="ro-RO" sz="3700" dirty="0" smtClean="0"/>
          </a:p>
          <a:p>
            <a:pPr marL="0" indent="0">
              <a:buNone/>
            </a:pPr>
            <a:r>
              <a:rPr lang="en-US" sz="1400" dirty="0"/>
              <a:t/>
            </a:r>
            <a:br>
              <a:rPr lang="en-US" sz="1400" dirty="0"/>
            </a:br>
            <a:endParaRPr lang="ro-RO" sz="1600" dirty="0"/>
          </a:p>
          <a:p>
            <a:pPr algn="just"/>
            <a:endParaRPr lang="ro-RO" sz="1600" dirty="0"/>
          </a:p>
          <a:p>
            <a:pPr algn="just"/>
            <a:endParaRPr lang="ro-RO" dirty="0" smtClean="0"/>
          </a:p>
          <a:p>
            <a:pPr algn="just"/>
            <a:endParaRPr lang="ro-RO" dirty="0"/>
          </a:p>
          <a:p>
            <a:pPr algn="just"/>
            <a:endParaRPr lang="en-US" dirty="0" smtClean="0"/>
          </a:p>
          <a:p>
            <a:pPr marL="0" indent="0" algn="just">
              <a:buNone/>
            </a:pPr>
            <a:endParaRPr lang="en-US" dirty="0" smtClean="0"/>
          </a:p>
          <a:p>
            <a:pPr algn="just"/>
            <a:endParaRPr lang="en-US" dirty="0" smtClean="0"/>
          </a:p>
          <a:p>
            <a:pPr marL="457200" lvl="1" indent="0" algn="just">
              <a:buNone/>
            </a:pPr>
            <a:endParaRPr lang="en-US" dirty="0" smtClean="0"/>
          </a:p>
          <a:p>
            <a:pPr lvl="1" algn="just"/>
            <a:endParaRPr lang="en-US" dirty="0" smtClean="0"/>
          </a:p>
          <a:p>
            <a:pPr algn="just"/>
            <a:endParaRPr lang="en-US" dirty="0" smtClean="0"/>
          </a:p>
          <a:p>
            <a:pPr algn="just"/>
            <a:endParaRPr lang="en-US" dirty="0"/>
          </a:p>
        </p:txBody>
      </p:sp>
    </p:spTree>
    <p:extLst>
      <p:ext uri="{BB962C8B-B14F-4D97-AF65-F5344CB8AC3E}">
        <p14:creationId xmlns:p14="http://schemas.microsoft.com/office/powerpoint/2010/main" val="25147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626" y="523103"/>
            <a:ext cx="8596668" cy="1320800"/>
          </a:xfrm>
        </p:spPr>
        <p:txBody>
          <a:bodyPr>
            <a:normAutofit/>
          </a:bodyPr>
          <a:lstStyle/>
          <a:p>
            <a:pPr algn="just"/>
            <a:r>
              <a:rPr lang="ro-RO" sz="2000" dirty="0">
                <a:solidFill>
                  <a:schemeClr val="tx1"/>
                </a:solidFill>
              </a:rPr>
              <a:t>O</a:t>
            </a:r>
            <a:r>
              <a:rPr lang="en-US" sz="2000" dirty="0">
                <a:solidFill>
                  <a:schemeClr val="tx1"/>
                </a:solidFill>
              </a:rPr>
              <a:t>MEN </a:t>
            </a:r>
            <a:r>
              <a:rPr lang="en-US" sz="2000" dirty="0" err="1">
                <a:solidFill>
                  <a:schemeClr val="tx1"/>
                </a:solidFill>
              </a:rPr>
              <a:t>nr</a:t>
            </a:r>
            <a:r>
              <a:rPr lang="en-US" sz="2000" dirty="0">
                <a:solidFill>
                  <a:schemeClr val="tx1"/>
                </a:solidFill>
              </a:rPr>
              <a:t>. 4221/ 01.08.2018 </a:t>
            </a:r>
            <a:r>
              <a:rPr lang="en-US" sz="2000" dirty="0" err="1">
                <a:solidFill>
                  <a:schemeClr val="tx1"/>
                </a:solidFill>
              </a:rPr>
              <a:t>privind</a:t>
            </a:r>
            <a:r>
              <a:rPr lang="en-US" sz="2000" dirty="0">
                <a:solidFill>
                  <a:schemeClr val="tx1"/>
                </a:solidFill>
              </a:rPr>
              <a:t> </a:t>
            </a:r>
            <a:r>
              <a:rPr lang="ro-RO" sz="2000" dirty="0">
                <a:solidFill>
                  <a:schemeClr val="tx1"/>
                </a:solidFill>
              </a:rPr>
              <a:t>modificarea și completarea Ordinului ministrului </a:t>
            </a:r>
            <a:r>
              <a:rPr lang="ro-RO" sz="2000" dirty="0" err="1">
                <a:solidFill>
                  <a:schemeClr val="tx1"/>
                </a:solidFill>
              </a:rPr>
              <a:t>educaţiei</a:t>
            </a:r>
            <a:r>
              <a:rPr lang="ro-RO" sz="2000" dirty="0">
                <a:solidFill>
                  <a:schemeClr val="tx1"/>
                </a:solidFill>
              </a:rPr>
              <a:t> </a:t>
            </a:r>
            <a:r>
              <a:rPr lang="ro-RO" sz="2000" dirty="0" err="1">
                <a:solidFill>
                  <a:schemeClr val="tx1"/>
                </a:solidFill>
              </a:rPr>
              <a:t>naţionale</a:t>
            </a:r>
            <a:r>
              <a:rPr lang="ro-RO" sz="2000" dirty="0">
                <a:solidFill>
                  <a:schemeClr val="tx1"/>
                </a:solidFill>
              </a:rPr>
              <a:t> nr. 3590/2016, privind aprobarea planurilor-cadru de </a:t>
            </a:r>
            <a:r>
              <a:rPr lang="ro-RO" sz="2000" dirty="0" err="1">
                <a:solidFill>
                  <a:schemeClr val="tx1"/>
                </a:solidFill>
              </a:rPr>
              <a:t>învăţământ</a:t>
            </a:r>
            <a:r>
              <a:rPr lang="ro-RO" sz="2000" dirty="0">
                <a:solidFill>
                  <a:schemeClr val="tx1"/>
                </a:solidFill>
              </a:rPr>
              <a:t> pentru </a:t>
            </a:r>
            <a:r>
              <a:rPr lang="ro-RO" sz="2000" dirty="0" err="1">
                <a:solidFill>
                  <a:schemeClr val="tx1"/>
                </a:solidFill>
              </a:rPr>
              <a:t>învăţământul</a:t>
            </a:r>
            <a:r>
              <a:rPr lang="ro-RO" sz="2000" dirty="0">
                <a:solidFill>
                  <a:schemeClr val="tx1"/>
                </a:solidFill>
              </a:rPr>
              <a:t> gimnazial</a:t>
            </a:r>
            <a:r>
              <a:rPr lang="en-US" sz="2000" dirty="0">
                <a:solidFill>
                  <a:schemeClr val="tx1"/>
                </a:solidFill>
              </a:rPr>
              <a:t>:</a:t>
            </a:r>
            <a:endParaRPr lang="en-US" sz="2000" dirty="0"/>
          </a:p>
        </p:txBody>
      </p:sp>
      <p:sp>
        <p:nvSpPr>
          <p:cNvPr id="3" name="Content Placeholder 2"/>
          <p:cNvSpPr>
            <a:spLocks noGrp="1"/>
          </p:cNvSpPr>
          <p:nvPr>
            <p:ph idx="1"/>
          </p:nvPr>
        </p:nvSpPr>
        <p:spPr>
          <a:xfrm>
            <a:off x="185352" y="2199503"/>
            <a:ext cx="9527060" cy="3695242"/>
          </a:xfrm>
        </p:spPr>
        <p:txBody>
          <a:bodyPr>
            <a:normAutofit/>
          </a:bodyPr>
          <a:lstStyle/>
          <a:p>
            <a:pPr algn="just"/>
            <a:r>
              <a:rPr lang="ro-RO" sz="1600" i="1" dirty="0" smtClean="0"/>
              <a:t>La </a:t>
            </a:r>
            <a:r>
              <a:rPr lang="ro-RO" sz="1600" i="1" dirty="0"/>
              <a:t>clasele cu program de studiu intensiv al unei limbi moderne, disciplina se studiază 4 ore/săptămână astfel: 2 ore/săptămână prevăzute în trunchiul comun (TC) și 2 ore/săptămână din curriculumul la decizia școlii (CDS), aplicându-se programa școlară în vigoare la această </a:t>
            </a:r>
            <a:r>
              <a:rPr lang="ro-RO" sz="1600" i="1" dirty="0" smtClean="0"/>
              <a:t>disciplină</a:t>
            </a:r>
            <a:r>
              <a:rPr lang="en-US" sz="1600" i="1" dirty="0" smtClean="0"/>
              <a:t>.</a:t>
            </a:r>
            <a:endParaRPr lang="ro-RO" sz="1600"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066" y="556054"/>
            <a:ext cx="9144000" cy="926757"/>
          </a:xfrm>
        </p:spPr>
        <p:txBody>
          <a:bodyPr>
            <a:normAutofit fontScale="90000"/>
          </a:bodyPr>
          <a:lstStyle/>
          <a:p>
            <a:pPr algn="just"/>
            <a:r>
              <a:rPr lang="ro-RO" sz="2000" b="1" dirty="0"/>
              <a:t>Structura programei şcolare</a:t>
            </a:r>
            <a:r>
              <a:rPr lang="ro-RO" sz="2000" dirty="0"/>
              <a:t> cuprinde: o notă de prezentare, competenţe generale, competenţe specifice şi conţinuturi, activități </a:t>
            </a:r>
            <a:r>
              <a:rPr lang="ro-RO" sz="2000" dirty="0" smtClean="0"/>
              <a:t>şi</a:t>
            </a:r>
            <a:r>
              <a:rPr lang="en-GB" sz="2000" dirty="0" smtClean="0"/>
              <a:t> </a:t>
            </a:r>
            <a:r>
              <a:rPr lang="ro-RO" sz="2000" dirty="0" smtClean="0"/>
              <a:t>sugestii </a:t>
            </a:r>
            <a:r>
              <a:rPr lang="ro-RO" sz="2000" dirty="0"/>
              <a:t>metodologice.</a:t>
            </a:r>
            <a:r>
              <a:rPr lang="en-US" sz="2000" dirty="0"/>
              <a:t/>
            </a:r>
            <a:br>
              <a:rPr lang="en-US" sz="2000" dirty="0"/>
            </a:br>
            <a:endParaRPr lang="en-US" sz="2000" dirty="0"/>
          </a:p>
        </p:txBody>
      </p:sp>
      <p:sp>
        <p:nvSpPr>
          <p:cNvPr id="3" name="Content Placeholder 2"/>
          <p:cNvSpPr>
            <a:spLocks noGrp="1"/>
          </p:cNvSpPr>
          <p:nvPr>
            <p:ph idx="1"/>
          </p:nvPr>
        </p:nvSpPr>
        <p:spPr>
          <a:xfrm>
            <a:off x="518984" y="1272746"/>
            <a:ext cx="9008076" cy="5153455"/>
          </a:xfrm>
        </p:spPr>
        <p:txBody>
          <a:bodyPr>
            <a:normAutofit/>
          </a:bodyPr>
          <a:lstStyle/>
          <a:p>
            <a:pPr marL="0" indent="0" algn="just" fontAlgn="auto">
              <a:buNone/>
            </a:pPr>
            <a:endParaRPr lang="ro-RO" sz="2600" dirty="0"/>
          </a:p>
          <a:p>
            <a:pPr marL="0" indent="0" algn="just" fontAlgn="auto">
              <a:buNone/>
            </a:pPr>
            <a:r>
              <a:rPr lang="ro-RO" b="1" dirty="0" err="1" smtClean="0">
                <a:solidFill>
                  <a:schemeClr val="tx1"/>
                </a:solidFill>
              </a:rPr>
              <a:t>Competenţele</a:t>
            </a:r>
            <a:r>
              <a:rPr lang="ro-RO" b="1" dirty="0" smtClean="0">
                <a:solidFill>
                  <a:schemeClr val="tx1"/>
                </a:solidFill>
              </a:rPr>
              <a:t> </a:t>
            </a:r>
            <a:r>
              <a:rPr lang="ro-RO" b="1" dirty="0">
                <a:solidFill>
                  <a:schemeClr val="tx1"/>
                </a:solidFill>
              </a:rPr>
              <a:t>generale </a:t>
            </a:r>
            <a:r>
              <a:rPr lang="ro-RO" dirty="0">
                <a:solidFill>
                  <a:schemeClr val="tx1"/>
                </a:solidFill>
              </a:rPr>
              <a:t>au un grad ridicat de generalitate şi complexitate şi au rolul de a orienta demersul didactic către achiziţiile finale ale elevului. Ele sunt urmărite pe întreg parcursul ciclului gimnazial.</a:t>
            </a:r>
            <a:endParaRPr lang="en-US" dirty="0">
              <a:solidFill>
                <a:schemeClr val="tx1"/>
              </a:solidFill>
            </a:endParaRPr>
          </a:p>
          <a:p>
            <a:pPr marL="0" indent="0" algn="just" fontAlgn="auto">
              <a:buNone/>
            </a:pPr>
            <a:r>
              <a:rPr lang="ro-RO" b="1" dirty="0" smtClean="0">
                <a:solidFill>
                  <a:schemeClr val="tx1"/>
                </a:solidFill>
              </a:rPr>
              <a:t> </a:t>
            </a:r>
            <a:r>
              <a:rPr lang="ro-RO" b="1" dirty="0">
                <a:solidFill>
                  <a:schemeClr val="tx1"/>
                </a:solidFill>
              </a:rPr>
              <a:t>Competenţele specifice </a:t>
            </a:r>
            <a:r>
              <a:rPr lang="ro-RO" dirty="0">
                <a:solidFill>
                  <a:schemeClr val="tx1"/>
                </a:solidFill>
              </a:rPr>
              <a:t>sunt derivate din competenţele generale, </a:t>
            </a:r>
            <a:r>
              <a:rPr lang="ro-RO" dirty="0" smtClean="0">
                <a:solidFill>
                  <a:schemeClr val="tx1"/>
                </a:solidFill>
              </a:rPr>
              <a:t>reprezentând etape </a:t>
            </a:r>
            <a:r>
              <a:rPr lang="ro-RO" dirty="0">
                <a:solidFill>
                  <a:schemeClr val="tx1"/>
                </a:solidFill>
              </a:rPr>
              <a:t>în </a:t>
            </a:r>
            <a:r>
              <a:rPr lang="ro-RO" dirty="0" smtClean="0">
                <a:solidFill>
                  <a:schemeClr val="tx1"/>
                </a:solidFill>
              </a:rPr>
              <a:t>formarea acestora pe </a:t>
            </a:r>
            <a:r>
              <a:rPr lang="ro-RO" dirty="0">
                <a:solidFill>
                  <a:schemeClr val="tx1"/>
                </a:solidFill>
              </a:rPr>
              <a:t>parcursul fiecărei </a:t>
            </a:r>
            <a:r>
              <a:rPr lang="ro-RO" dirty="0" smtClean="0">
                <a:solidFill>
                  <a:schemeClr val="tx1"/>
                </a:solidFill>
              </a:rPr>
              <a:t>clase.</a:t>
            </a:r>
            <a:endParaRPr lang="en-US" dirty="0" smtClean="0">
              <a:solidFill>
                <a:schemeClr val="tx1"/>
              </a:solidFill>
            </a:endParaRPr>
          </a:p>
          <a:p>
            <a:pPr marL="0" indent="0" algn="just" fontAlgn="auto">
              <a:buNone/>
            </a:pPr>
            <a:r>
              <a:rPr lang="ro-RO" dirty="0" smtClean="0">
                <a:solidFill>
                  <a:schemeClr val="tx1"/>
                </a:solidFill>
              </a:rPr>
              <a:t>Competenţelor specifice li se asociază, prin programă, unităţi de conţinut. </a:t>
            </a:r>
            <a:endParaRPr lang="en-US" dirty="0" smtClean="0">
              <a:solidFill>
                <a:schemeClr val="tx1"/>
              </a:solidFill>
            </a:endParaRPr>
          </a:p>
          <a:p>
            <a:pPr marL="0" indent="0" algn="just">
              <a:buNone/>
            </a:pPr>
            <a:r>
              <a:rPr lang="ro-RO" b="1" dirty="0" err="1" smtClean="0">
                <a:solidFill>
                  <a:schemeClr val="tx1"/>
                </a:solidFill>
              </a:rPr>
              <a:t>Conţinuturile</a:t>
            </a:r>
            <a:r>
              <a:rPr lang="ro-RO" dirty="0" smtClean="0">
                <a:solidFill>
                  <a:schemeClr val="tx1"/>
                </a:solidFill>
              </a:rPr>
              <a:t> </a:t>
            </a:r>
            <a:r>
              <a:rPr lang="ro-RO" dirty="0">
                <a:solidFill>
                  <a:schemeClr val="tx1"/>
                </a:solidFill>
              </a:rPr>
              <a:t>constituie baza de operare pentru formarea și dezvoltarea </a:t>
            </a:r>
            <a:r>
              <a:rPr lang="ro-RO" dirty="0" err="1">
                <a:solidFill>
                  <a:schemeClr val="tx1"/>
                </a:solidFill>
              </a:rPr>
              <a:t>competenţelor</a:t>
            </a:r>
            <a:r>
              <a:rPr lang="ro-RO" dirty="0">
                <a:solidFill>
                  <a:schemeClr val="tx1"/>
                </a:solidFill>
              </a:rPr>
              <a:t> specifice.</a:t>
            </a:r>
            <a:endParaRPr lang="en-US" dirty="0">
              <a:solidFill>
                <a:schemeClr val="tx1"/>
              </a:solidFill>
            </a:endParaRPr>
          </a:p>
          <a:p>
            <a:pPr marL="0" indent="0" algn="just" fontAlgn="auto">
              <a:buNone/>
            </a:pPr>
            <a:r>
              <a:rPr lang="ro-RO" b="1" dirty="0" err="1" smtClean="0">
                <a:solidFill>
                  <a:schemeClr val="tx1"/>
                </a:solidFill>
              </a:rPr>
              <a:t>Activităţile</a:t>
            </a:r>
            <a:r>
              <a:rPr lang="ro-RO" b="1" dirty="0" smtClean="0">
                <a:solidFill>
                  <a:schemeClr val="tx1"/>
                </a:solidFill>
              </a:rPr>
              <a:t> </a:t>
            </a:r>
            <a:r>
              <a:rPr lang="ro-RO" b="1" dirty="0">
                <a:solidFill>
                  <a:schemeClr val="tx1"/>
                </a:solidFill>
              </a:rPr>
              <a:t>de învăţare </a:t>
            </a:r>
            <a:r>
              <a:rPr lang="ro-RO" dirty="0">
                <a:solidFill>
                  <a:schemeClr val="tx1"/>
                </a:solidFill>
              </a:rPr>
              <a:t>reprezintă exemple de sarcini de lucru prin care se </a:t>
            </a:r>
            <a:r>
              <a:rPr lang="ro-RO" dirty="0" smtClean="0">
                <a:solidFill>
                  <a:schemeClr val="tx1"/>
                </a:solidFill>
              </a:rPr>
              <a:t>formează și se dezvoltă </a:t>
            </a:r>
            <a:r>
              <a:rPr lang="ro-RO" dirty="0">
                <a:solidFill>
                  <a:schemeClr val="tx1"/>
                </a:solidFill>
              </a:rPr>
              <a:t>competenţele specifice (</a:t>
            </a:r>
            <a:r>
              <a:rPr lang="ro-RO" dirty="0" smtClean="0">
                <a:solidFill>
                  <a:schemeClr val="tx1"/>
                </a:solidFill>
              </a:rPr>
              <a:t>acestea sunt </a:t>
            </a:r>
            <a:r>
              <a:rPr lang="ro-RO" dirty="0">
                <a:solidFill>
                  <a:schemeClr val="tx1"/>
                </a:solidFill>
              </a:rPr>
              <a:t>orientative</a:t>
            </a:r>
            <a:r>
              <a:rPr lang="ro-RO" dirty="0" smtClean="0">
                <a:solidFill>
                  <a:schemeClr val="tx1"/>
                </a:solidFill>
              </a:rPr>
              <a:t>).</a:t>
            </a:r>
            <a:endParaRPr lang="ro-RO" dirty="0">
              <a:solidFill>
                <a:schemeClr val="tx1"/>
              </a:solidFill>
            </a:endParaRPr>
          </a:p>
          <a:p>
            <a:pPr marL="0" indent="0" algn="just" fontAlgn="auto">
              <a:buNone/>
            </a:pPr>
            <a:r>
              <a:rPr lang="ro-RO" b="1" dirty="0" smtClean="0">
                <a:solidFill>
                  <a:schemeClr val="tx1"/>
                </a:solidFill>
              </a:rPr>
              <a:t>Sugestiile </a:t>
            </a:r>
            <a:r>
              <a:rPr lang="ro-RO" b="1" dirty="0">
                <a:solidFill>
                  <a:schemeClr val="tx1"/>
                </a:solidFill>
              </a:rPr>
              <a:t>metodologice </a:t>
            </a:r>
            <a:r>
              <a:rPr lang="ro-RO" dirty="0">
                <a:solidFill>
                  <a:schemeClr val="tx1"/>
                </a:solidFill>
              </a:rPr>
              <a:t>au rolul de a orienta profesorul în organizarea demersului didactic pentru a reuşi să faciliteze formarea și </a:t>
            </a:r>
            <a:r>
              <a:rPr lang="ro-RO" dirty="0" smtClean="0">
                <a:solidFill>
                  <a:schemeClr val="tx1"/>
                </a:solidFill>
              </a:rPr>
              <a:t>dezvoltarea </a:t>
            </a:r>
            <a:r>
              <a:rPr lang="ro-RO" dirty="0">
                <a:solidFill>
                  <a:schemeClr val="tx1"/>
                </a:solidFill>
              </a:rPr>
              <a:t>competenţelor.</a:t>
            </a:r>
            <a:endParaRPr lang="en-US" dirty="0">
              <a:solidFill>
                <a:schemeClr val="tx1"/>
              </a:solidFill>
            </a:endParaRPr>
          </a:p>
          <a:p>
            <a:endParaRPr lang="en-US" sz="3500" dirty="0"/>
          </a:p>
        </p:txBody>
      </p:sp>
    </p:spTree>
    <p:extLst>
      <p:ext uri="{BB962C8B-B14F-4D97-AF65-F5344CB8AC3E}">
        <p14:creationId xmlns:p14="http://schemas.microsoft.com/office/powerpoint/2010/main" val="451028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630195"/>
            <a:ext cx="8909222" cy="6008601"/>
          </a:xfrm>
        </p:spPr>
        <p:txBody>
          <a:bodyPr>
            <a:normAutofit/>
          </a:bodyPr>
          <a:lstStyle/>
          <a:p>
            <a:pPr lvl="0" algn="just"/>
            <a:r>
              <a:rPr lang="ro-RO" b="1" i="1" dirty="0" smtClean="0"/>
              <a:t>Proiectarea didactică</a:t>
            </a:r>
            <a:r>
              <a:rPr lang="ro-RO" dirty="0" smtClean="0"/>
              <a:t> reprezintă un demers care asigură organizarea și desfășurarea corectă și eficientă a activității de predare-învățare-evaluare în cadrul învățământului preuniversitar.</a:t>
            </a:r>
            <a:r>
              <a:rPr lang="en-US" dirty="0" smtClean="0"/>
              <a:t> </a:t>
            </a:r>
          </a:p>
          <a:p>
            <a:pPr marL="0" lvl="0" indent="0" algn="just">
              <a:buNone/>
            </a:pPr>
            <a:endParaRPr lang="en-US" dirty="0" smtClean="0"/>
          </a:p>
          <a:p>
            <a:pPr fontAlgn="auto"/>
            <a:r>
              <a:rPr lang="es-ES_tradnl" b="1" dirty="0" err="1" smtClean="0"/>
              <a:t>Proiectarea</a:t>
            </a:r>
            <a:r>
              <a:rPr lang="es-ES_tradnl" b="1" dirty="0" smtClean="0"/>
              <a:t> </a:t>
            </a:r>
            <a:r>
              <a:rPr lang="es-ES_tradnl" b="1" dirty="0" err="1" smtClean="0"/>
              <a:t>demersului</a:t>
            </a:r>
            <a:r>
              <a:rPr lang="es-ES_tradnl" b="1" dirty="0" smtClean="0"/>
              <a:t> </a:t>
            </a:r>
            <a:r>
              <a:rPr lang="es-ES_tradnl" b="1" dirty="0" err="1" smtClean="0"/>
              <a:t>didactic</a:t>
            </a:r>
            <a:r>
              <a:rPr lang="es-ES_tradnl" b="1" dirty="0" smtClean="0"/>
              <a:t> </a:t>
            </a:r>
            <a:r>
              <a:rPr lang="es-ES_tradnl" dirty="0" err="1" smtClean="0"/>
              <a:t>presupune</a:t>
            </a:r>
            <a:r>
              <a:rPr lang="es-ES_tradnl" dirty="0" smtClean="0"/>
              <a:t>:</a:t>
            </a:r>
            <a:endParaRPr lang="en-US" dirty="0" smtClean="0"/>
          </a:p>
          <a:p>
            <a:pPr fontAlgn="auto">
              <a:buNone/>
            </a:pPr>
            <a:r>
              <a:rPr lang="es-ES_tradnl" dirty="0" smtClean="0"/>
              <a:t>3.1.  </a:t>
            </a:r>
            <a:r>
              <a:rPr lang="es-ES_tradnl" b="1" dirty="0" smtClean="0"/>
              <a:t>lectura </a:t>
            </a:r>
            <a:r>
              <a:rPr lang="es-ES_tradnl" b="1" dirty="0" err="1" smtClean="0"/>
              <a:t>personalizată</a:t>
            </a:r>
            <a:r>
              <a:rPr lang="es-ES_tradnl" b="1" dirty="0" smtClean="0"/>
              <a:t> a </a:t>
            </a:r>
            <a:r>
              <a:rPr lang="es-ES_tradnl" b="1" dirty="0" err="1" smtClean="0"/>
              <a:t>programelor</a:t>
            </a:r>
            <a:r>
              <a:rPr lang="es-ES_tradnl" b="1" dirty="0" smtClean="0"/>
              <a:t> </a:t>
            </a:r>
            <a:r>
              <a:rPr lang="es-ES_tradnl" b="1" dirty="0" err="1" smtClean="0"/>
              <a:t>şcolare</a:t>
            </a:r>
            <a:r>
              <a:rPr lang="es-ES_tradnl" dirty="0" smtClean="0"/>
              <a:t>;</a:t>
            </a:r>
            <a:endParaRPr lang="en-US" dirty="0" smtClean="0"/>
          </a:p>
          <a:p>
            <a:pPr fontAlgn="auto">
              <a:buNone/>
            </a:pPr>
            <a:r>
              <a:rPr lang="es-ES_tradnl" dirty="0" smtClean="0"/>
              <a:t>3.2.  </a:t>
            </a:r>
            <a:r>
              <a:rPr lang="es-ES_tradnl" dirty="0" err="1" smtClean="0"/>
              <a:t>planificarea</a:t>
            </a:r>
            <a:r>
              <a:rPr lang="es-ES_tradnl" dirty="0" smtClean="0"/>
              <a:t> </a:t>
            </a:r>
            <a:r>
              <a:rPr lang="es-ES_tradnl" dirty="0" err="1" smtClean="0"/>
              <a:t>calendaristică</a:t>
            </a:r>
            <a:r>
              <a:rPr lang="es-ES_tradnl" dirty="0" smtClean="0"/>
              <a:t>;</a:t>
            </a:r>
            <a:endParaRPr lang="en-US" dirty="0" smtClean="0"/>
          </a:p>
          <a:p>
            <a:pPr fontAlgn="auto">
              <a:buNone/>
            </a:pPr>
            <a:r>
              <a:rPr lang="es-ES_tradnl" dirty="0" smtClean="0"/>
              <a:t>3.3. </a:t>
            </a:r>
            <a:r>
              <a:rPr lang="es-ES_tradnl" dirty="0" err="1" smtClean="0"/>
              <a:t>proiectarea</a:t>
            </a:r>
            <a:r>
              <a:rPr lang="es-ES_tradnl" dirty="0" smtClean="0"/>
              <a:t> </a:t>
            </a:r>
            <a:r>
              <a:rPr lang="es-ES_tradnl" dirty="0" err="1" smtClean="0"/>
              <a:t>secvenţială</a:t>
            </a:r>
            <a:r>
              <a:rPr lang="es-ES_tradnl" dirty="0" smtClean="0"/>
              <a:t> a </a:t>
            </a:r>
            <a:r>
              <a:rPr lang="es-ES_tradnl" dirty="0" err="1" smtClean="0"/>
              <a:t>unităţilor</a:t>
            </a:r>
            <a:r>
              <a:rPr lang="es-ES_tradnl" dirty="0" smtClean="0"/>
              <a:t> de </a:t>
            </a:r>
            <a:r>
              <a:rPr lang="es-ES_tradnl" dirty="0" err="1" smtClean="0"/>
              <a:t>învăţare</a:t>
            </a:r>
            <a:r>
              <a:rPr lang="es-ES_tradnl" dirty="0" smtClean="0"/>
              <a:t>.</a:t>
            </a:r>
          </a:p>
          <a:p>
            <a:pPr>
              <a:buNone/>
            </a:pPr>
            <a:endParaRPr lang="en-US" dirty="0" smtClean="0"/>
          </a:p>
          <a:p>
            <a:pPr>
              <a:buNone/>
            </a:pPr>
            <a:r>
              <a:rPr lang="es-ES_tradnl" b="1" dirty="0" err="1" smtClean="0"/>
              <a:t>Lecturarea</a:t>
            </a:r>
            <a:r>
              <a:rPr lang="es-ES_tradnl" b="1" dirty="0" smtClean="0"/>
              <a:t> </a:t>
            </a:r>
            <a:r>
              <a:rPr lang="es-ES_tradnl" b="1" dirty="0" err="1" smtClean="0"/>
              <a:t>programe</a:t>
            </a:r>
            <a:r>
              <a:rPr lang="es-ES_tradnl" dirty="0" err="1" smtClean="0"/>
              <a:t>i</a:t>
            </a:r>
            <a:r>
              <a:rPr lang="es-ES_tradnl" dirty="0" smtClean="0"/>
              <a:t> </a:t>
            </a:r>
            <a:r>
              <a:rPr lang="ro-RO" dirty="0" smtClean="0"/>
              <a:t>se realizează “pe orizontală” în următoarea succesiune:</a:t>
            </a:r>
            <a:endParaRPr lang="en-US" dirty="0" smtClean="0"/>
          </a:p>
          <a:p>
            <a:pPr lvl="0" algn="just">
              <a:buNone/>
            </a:pPr>
            <a:r>
              <a:rPr lang="en-US" dirty="0" err="1" smtClean="0"/>
              <a:t>Competenţe</a:t>
            </a:r>
            <a:r>
              <a:rPr lang="en-US" dirty="0" smtClean="0"/>
              <a:t> </a:t>
            </a:r>
            <a:r>
              <a:rPr lang="en-US" dirty="0" err="1" smtClean="0"/>
              <a:t>generale</a:t>
            </a:r>
            <a:r>
              <a:rPr lang="en-US" dirty="0" smtClean="0"/>
              <a:t> – </a:t>
            </a:r>
            <a:r>
              <a:rPr lang="en-US" dirty="0" err="1" smtClean="0"/>
              <a:t>Competenţe</a:t>
            </a:r>
            <a:r>
              <a:rPr lang="en-US" dirty="0" smtClean="0"/>
              <a:t> </a:t>
            </a:r>
            <a:r>
              <a:rPr lang="en-US" dirty="0" err="1" smtClean="0"/>
              <a:t>specifice</a:t>
            </a:r>
            <a:r>
              <a:rPr lang="en-US" dirty="0" smtClean="0"/>
              <a:t>  - </a:t>
            </a:r>
            <a:r>
              <a:rPr lang="en-US" dirty="0" err="1" smtClean="0"/>
              <a:t>Conţinuturi</a:t>
            </a:r>
            <a:r>
              <a:rPr lang="en-US" dirty="0" smtClean="0"/>
              <a:t> – </a:t>
            </a:r>
            <a:r>
              <a:rPr lang="en-US" dirty="0" err="1" smtClean="0"/>
              <a:t>Activit</a:t>
            </a:r>
            <a:r>
              <a:rPr lang="vi-VN" dirty="0" smtClean="0"/>
              <a:t>ă</a:t>
            </a:r>
            <a:r>
              <a:rPr lang="en-US" dirty="0" err="1" smtClean="0"/>
              <a:t>ţi</a:t>
            </a:r>
            <a:r>
              <a:rPr lang="en-US" dirty="0" smtClean="0"/>
              <a:t> de </a:t>
            </a:r>
            <a:r>
              <a:rPr lang="en-US" dirty="0" err="1" smtClean="0"/>
              <a:t>înv</a:t>
            </a:r>
            <a:r>
              <a:rPr lang="vi-VN" dirty="0" smtClean="0"/>
              <a:t>ă</a:t>
            </a:r>
            <a:r>
              <a:rPr lang="en-US" dirty="0" err="1" smtClean="0"/>
              <a:t>ţare</a:t>
            </a:r>
            <a:endParaRPr lang="en-US" dirty="0" smtClean="0"/>
          </a:p>
          <a:p>
            <a:pPr>
              <a:buNone/>
            </a:pPr>
            <a:r>
              <a:rPr lang="es-ES_tradnl" dirty="0" smtClean="0"/>
              <a:t> </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135" y="642551"/>
            <a:ext cx="9218141" cy="4279394"/>
          </a:xfrm>
        </p:spPr>
        <p:txBody>
          <a:bodyPr>
            <a:normAutofit/>
          </a:bodyPr>
          <a:lstStyle/>
          <a:p>
            <a:pPr algn="just"/>
            <a:endParaRPr lang="ro-RO" b="1" dirty="0" smtClean="0"/>
          </a:p>
          <a:p>
            <a:pPr algn="just"/>
            <a:endParaRPr lang="ro-RO" b="1" dirty="0"/>
          </a:p>
          <a:p>
            <a:pPr algn="just"/>
            <a:r>
              <a:rPr lang="ro-RO" b="1" dirty="0" smtClean="0"/>
              <a:t>Planificările</a:t>
            </a:r>
            <a:r>
              <a:rPr lang="ro-RO" dirty="0" smtClean="0"/>
              <a:t> trebuie adaptate de fiecare cadru didactic situației concrete în care acesta își desfășoară activitatea, respectiv nivelului inițial de pregătire al elevilor (stabilit prin teste predictive la începutul anului școlar),</a:t>
            </a:r>
            <a:r>
              <a:rPr lang="ro-RO" dirty="0" smtClean="0">
                <a:solidFill>
                  <a:schemeClr val="accent5"/>
                </a:solidFill>
              </a:rPr>
              <a:t> </a:t>
            </a:r>
            <a:r>
              <a:rPr lang="ro-RO" b="1" i="1" dirty="0" smtClean="0"/>
              <a:t>prin prelucrare, adaptare și contextualizare la specificul fiecărei clase sau grupe de elevi.</a:t>
            </a:r>
          </a:p>
          <a:p>
            <a:pPr marL="0" indent="0" algn="just">
              <a:buNone/>
            </a:pPr>
            <a:endParaRPr lang="ro-RO" b="1" i="1" dirty="0" smtClean="0"/>
          </a:p>
          <a:p>
            <a:pPr algn="just"/>
            <a:r>
              <a:rPr lang="ro-RO" b="1" u="sng" dirty="0"/>
              <a:t>În </a:t>
            </a:r>
            <a:r>
              <a:rPr lang="ro-RO" b="1" u="sng" dirty="0" smtClean="0">
                <a:solidFill>
                  <a:schemeClr val="tx1"/>
                </a:solidFill>
              </a:rPr>
              <a:t>elaborarea planificărilor</a:t>
            </a:r>
            <a:r>
              <a:rPr lang="ro-RO" b="1" u="sng" dirty="0"/>
              <a:t>, cadrele didactice vor ține cont de obligativitatea respectării </a:t>
            </a:r>
            <a:r>
              <a:rPr lang="ro-RO" b="1" u="sng" dirty="0" smtClean="0"/>
              <a:t>programelor școlare în vigoare, </a:t>
            </a:r>
            <a:r>
              <a:rPr lang="ro-RO" b="1" u="sng" dirty="0"/>
              <a:t>nu a unui </a:t>
            </a:r>
            <a:r>
              <a:rPr lang="ro-RO" b="1" u="sng" dirty="0" smtClean="0"/>
              <a:t>manual/auxiliar</a:t>
            </a:r>
            <a:r>
              <a:rPr lang="ro-RO" dirty="0" smtClean="0"/>
              <a:t>. </a:t>
            </a:r>
            <a:endParaRPr lang="en-US" dirty="0"/>
          </a:p>
          <a:p>
            <a:pPr algn="just"/>
            <a:endParaRPr lang="en-US" dirty="0" smtClean="0"/>
          </a:p>
          <a:p>
            <a:pPr marL="0" indent="0">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6562" y="568411"/>
            <a:ext cx="9205784" cy="4633785"/>
          </a:xfrm>
        </p:spPr>
        <p:txBody>
          <a:bodyPr/>
          <a:lstStyle/>
          <a:p>
            <a:r>
              <a:rPr lang="ro-RO" dirty="0" smtClean="0">
                <a:solidFill>
                  <a:schemeClr val="tx1"/>
                </a:solidFill>
              </a:rPr>
              <a:t>Din punct de vedere formal, </a:t>
            </a:r>
            <a:r>
              <a:rPr lang="en-US" b="1" dirty="0">
                <a:solidFill>
                  <a:schemeClr val="tx1"/>
                </a:solidFill>
              </a:rPr>
              <a:t>p</a:t>
            </a:r>
            <a:r>
              <a:rPr lang="ro-RO" b="1" dirty="0" err="1" smtClean="0">
                <a:solidFill>
                  <a:schemeClr val="tx1"/>
                </a:solidFill>
              </a:rPr>
              <a:t>lanificarea</a:t>
            </a:r>
            <a:r>
              <a:rPr lang="ro-RO" b="1" dirty="0" smtClean="0">
                <a:solidFill>
                  <a:schemeClr val="tx1"/>
                </a:solidFill>
              </a:rPr>
              <a:t> calendaristică </a:t>
            </a:r>
            <a:r>
              <a:rPr lang="ro-RO" dirty="0" smtClean="0">
                <a:solidFill>
                  <a:schemeClr val="tx1"/>
                </a:solidFill>
              </a:rPr>
              <a:t>are anumite elemente de specificitate :</a:t>
            </a:r>
          </a:p>
          <a:p>
            <a:pPr marL="0" indent="0">
              <a:buNone/>
            </a:pPr>
            <a:endParaRPr lang="ro-RO" dirty="0" smtClean="0">
              <a:solidFill>
                <a:schemeClr val="tx1"/>
              </a:solidFill>
            </a:endParaRPr>
          </a:p>
          <a:p>
            <a:pPr algn="just">
              <a:buFontTx/>
              <a:buChar char="-"/>
            </a:pPr>
            <a:r>
              <a:rPr lang="ro-RO" dirty="0" smtClean="0">
                <a:solidFill>
                  <a:schemeClr val="tx1"/>
                </a:solidFill>
              </a:rPr>
              <a:t>unitățile de învățare sunt echilibrat concepute din perspectiva formării competențelor specifice vizate</a:t>
            </a:r>
            <a:r>
              <a:rPr lang="ro-RO" dirty="0">
                <a:solidFill>
                  <a:schemeClr val="tx1"/>
                </a:solidFill>
              </a:rPr>
              <a:t>;</a:t>
            </a:r>
            <a:endParaRPr lang="ro-RO" dirty="0" smtClean="0">
              <a:solidFill>
                <a:schemeClr val="tx1"/>
              </a:solidFill>
            </a:endParaRPr>
          </a:p>
          <a:p>
            <a:pPr algn="just">
              <a:buFontTx/>
              <a:buChar char="-"/>
            </a:pPr>
            <a:r>
              <a:rPr lang="ro-RO" dirty="0">
                <a:solidFill>
                  <a:schemeClr val="tx1"/>
                </a:solidFill>
              </a:rPr>
              <a:t>c</a:t>
            </a:r>
            <a:r>
              <a:rPr lang="ro-RO" dirty="0" smtClean="0">
                <a:solidFill>
                  <a:schemeClr val="tx1"/>
                </a:solidFill>
              </a:rPr>
              <a:t>ompetențele specifice sunt vizate de mai multe ori pe parcursul unui semestru/în diferite momente ale anului școlar</a:t>
            </a:r>
            <a:r>
              <a:rPr lang="en-US" dirty="0" smtClean="0">
                <a:solidFill>
                  <a:schemeClr val="tx1"/>
                </a:solidFill>
              </a:rPr>
              <a:t>;</a:t>
            </a:r>
            <a:endParaRPr lang="ro-RO" dirty="0" smtClean="0">
              <a:solidFill>
                <a:schemeClr val="tx1"/>
              </a:solidFill>
            </a:endParaRPr>
          </a:p>
          <a:p>
            <a:pPr algn="just">
              <a:buFontTx/>
              <a:buChar char="-"/>
            </a:pPr>
            <a:r>
              <a:rPr lang="ro-RO" dirty="0" smtClean="0">
                <a:solidFill>
                  <a:schemeClr val="tx1"/>
                </a:solidFill>
              </a:rPr>
              <a:t>resurse</a:t>
            </a:r>
            <a:r>
              <a:rPr lang="en-US" dirty="0" smtClean="0">
                <a:solidFill>
                  <a:schemeClr val="tx1"/>
                </a:solidFill>
              </a:rPr>
              <a:t>le</a:t>
            </a:r>
            <a:r>
              <a:rPr lang="ro-RO" dirty="0" smtClean="0">
                <a:solidFill>
                  <a:schemeClr val="tx1"/>
                </a:solidFill>
              </a:rPr>
              <a:t> </a:t>
            </a:r>
            <a:r>
              <a:rPr lang="ro-RO" dirty="0">
                <a:solidFill>
                  <a:schemeClr val="tx1"/>
                </a:solidFill>
              </a:rPr>
              <a:t>de timp sunt </a:t>
            </a:r>
            <a:r>
              <a:rPr lang="ro-RO" dirty="0" smtClean="0">
                <a:solidFill>
                  <a:schemeClr val="tx1"/>
                </a:solidFill>
              </a:rPr>
              <a:t>alocate în mod </a:t>
            </a:r>
            <a:r>
              <a:rPr lang="en-US" dirty="0" err="1" smtClean="0">
                <a:solidFill>
                  <a:schemeClr val="tx1"/>
                </a:solidFill>
              </a:rPr>
              <a:t>justificat</a:t>
            </a:r>
            <a:r>
              <a:rPr lang="en-US" dirty="0" smtClean="0">
                <a:solidFill>
                  <a:schemeClr val="tx1"/>
                </a:solidFill>
              </a:rPr>
              <a:t> </a:t>
            </a:r>
            <a:r>
              <a:rPr lang="ro-RO" dirty="0" smtClean="0">
                <a:solidFill>
                  <a:schemeClr val="tx1"/>
                </a:solidFill>
              </a:rPr>
              <a:t>(pe unitate de învățare, nu pe conținuturi)</a:t>
            </a:r>
          </a:p>
          <a:p>
            <a:pPr algn="just">
              <a:buFontTx/>
              <a:buChar char="-"/>
            </a:pPr>
            <a:r>
              <a:rPr lang="ro-RO" dirty="0">
                <a:solidFill>
                  <a:schemeClr val="tx1"/>
                </a:solidFill>
              </a:rPr>
              <a:t>s</a:t>
            </a:r>
            <a:r>
              <a:rPr lang="en-US" dirty="0" smtClean="0">
                <a:solidFill>
                  <a:schemeClr val="tx1"/>
                </a:solidFill>
              </a:rPr>
              <a:t>e respect</a:t>
            </a:r>
            <a:r>
              <a:rPr lang="ro-RO" dirty="0" smtClean="0">
                <a:solidFill>
                  <a:schemeClr val="tx1"/>
                </a:solidFill>
              </a:rPr>
              <a:t>ă structura semestrelor.</a:t>
            </a:r>
            <a:r>
              <a:rPr lang="en-US" dirty="0" smtClean="0">
                <a:solidFill>
                  <a:schemeClr val="tx1"/>
                </a:solidFill>
              </a:rPr>
              <a:t> </a:t>
            </a:r>
            <a:endParaRPr lang="ro-RO" sz="1600" dirty="0" smtClean="0">
              <a:solidFill>
                <a:schemeClr val="tx1"/>
              </a:solidFill>
            </a:endParaRPr>
          </a:p>
          <a:p>
            <a:pPr>
              <a:buFontTx/>
              <a:buChar char="-"/>
            </a:pPr>
            <a:endParaRPr lang="ro-RO" dirty="0" smtClean="0"/>
          </a:p>
          <a:p>
            <a:pPr>
              <a:buFontTx/>
              <a:buChar char="-"/>
            </a:pPr>
            <a:endParaRPr lang="ro-RO" dirty="0"/>
          </a:p>
          <a:p>
            <a:pPr>
              <a:buFontTx/>
              <a:buChar char="-"/>
            </a:pPr>
            <a:endParaRPr lang="en-US" dirty="0" smtClean="0"/>
          </a:p>
          <a:p>
            <a:endParaRPr lang="en-US" b="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23784"/>
          </a:xfrm>
        </p:spPr>
        <p:txBody>
          <a:bodyPr/>
          <a:lstStyle/>
          <a:p>
            <a:r>
              <a:rPr lang="ro-RO" dirty="0" smtClean="0"/>
              <a:t>Planificarea calendaristică</a:t>
            </a:r>
            <a:endParaRPr lang="ro-RO" dirty="0"/>
          </a:p>
        </p:txBody>
      </p:sp>
      <p:sp>
        <p:nvSpPr>
          <p:cNvPr id="3" name="Content Placeholder 2"/>
          <p:cNvSpPr>
            <a:spLocks noGrp="1"/>
          </p:cNvSpPr>
          <p:nvPr>
            <p:ph idx="1"/>
          </p:nvPr>
        </p:nvSpPr>
        <p:spPr>
          <a:xfrm>
            <a:off x="677334" y="1433384"/>
            <a:ext cx="8596668" cy="4694475"/>
          </a:xfrm>
        </p:spPr>
        <p:txBody>
          <a:bodyPr/>
          <a:lstStyle/>
          <a:p>
            <a:pPr marL="0" indent="0">
              <a:buNone/>
            </a:pPr>
            <a:endParaRPr lang="ro-RO" dirty="0" smtClean="0"/>
          </a:p>
          <a:p>
            <a:pPr marL="0" indent="0">
              <a:buNone/>
            </a:pPr>
            <a:endParaRPr lang="ro-RO" dirty="0"/>
          </a:p>
          <a:p>
            <a:pPr marL="0" indent="0">
              <a:buNone/>
            </a:pPr>
            <a:endParaRPr lang="ro-RO" dirty="0"/>
          </a:p>
        </p:txBody>
      </p:sp>
      <p:graphicFrame>
        <p:nvGraphicFramePr>
          <p:cNvPr id="5" name="Table 4"/>
          <p:cNvGraphicFramePr>
            <a:graphicFrameLocks noGrp="1"/>
          </p:cNvGraphicFramePr>
          <p:nvPr>
            <p:extLst>
              <p:ext uri="{D42A27DB-BD31-4B8C-83A1-F6EECF244321}">
                <p14:modId xmlns:p14="http://schemas.microsoft.com/office/powerpoint/2010/main" val="3830885844"/>
              </p:ext>
            </p:extLst>
          </p:nvPr>
        </p:nvGraphicFramePr>
        <p:xfrm>
          <a:off x="321276" y="2130239"/>
          <a:ext cx="9057503" cy="3797780"/>
        </p:xfrm>
        <a:graphic>
          <a:graphicData uri="http://schemas.openxmlformats.org/drawingml/2006/table">
            <a:tbl>
              <a:tblPr firstRow="1" bandRow="1">
                <a:tableStyleId>{5C22544A-7EE6-4342-B048-85BDC9FD1C3A}</a:tableStyleId>
              </a:tblPr>
              <a:tblGrid>
                <a:gridCol w="1364401">
                  <a:extLst>
                    <a:ext uri="{9D8B030D-6E8A-4147-A177-3AD203B41FA5}">
                      <a16:colId xmlns:a16="http://schemas.microsoft.com/office/drawing/2014/main" xmlns="" val="20000"/>
                    </a:ext>
                  </a:extLst>
                </a:gridCol>
                <a:gridCol w="1832224">
                  <a:extLst>
                    <a:ext uri="{9D8B030D-6E8A-4147-A177-3AD203B41FA5}">
                      <a16:colId xmlns:a16="http://schemas.microsoft.com/office/drawing/2014/main" xmlns="" val="20001"/>
                    </a:ext>
                  </a:extLst>
                </a:gridCol>
                <a:gridCol w="1590267">
                  <a:extLst>
                    <a:ext uri="{9D8B030D-6E8A-4147-A177-3AD203B41FA5}">
                      <a16:colId xmlns:a16="http://schemas.microsoft.com/office/drawing/2014/main" xmlns="" val="20002"/>
                    </a:ext>
                  </a:extLst>
                </a:gridCol>
                <a:gridCol w="1106926">
                  <a:extLst>
                    <a:ext uri="{9D8B030D-6E8A-4147-A177-3AD203B41FA5}">
                      <a16:colId xmlns:a16="http://schemas.microsoft.com/office/drawing/2014/main" xmlns="" val="20003"/>
                    </a:ext>
                  </a:extLst>
                </a:gridCol>
                <a:gridCol w="1681983">
                  <a:extLst>
                    <a:ext uri="{9D8B030D-6E8A-4147-A177-3AD203B41FA5}">
                      <a16:colId xmlns:a16="http://schemas.microsoft.com/office/drawing/2014/main" xmlns="" val="20004"/>
                    </a:ext>
                  </a:extLst>
                </a:gridCol>
                <a:gridCol w="1481702">
                  <a:extLst>
                    <a:ext uri="{9D8B030D-6E8A-4147-A177-3AD203B41FA5}">
                      <a16:colId xmlns:a16="http://schemas.microsoft.com/office/drawing/2014/main" xmlns="" val="20005"/>
                    </a:ext>
                  </a:extLst>
                </a:gridCol>
              </a:tblGrid>
              <a:tr h="1186806">
                <a:tc>
                  <a:txBody>
                    <a:bodyPr/>
                    <a:lstStyle/>
                    <a:p>
                      <a:r>
                        <a:rPr lang="ro-RO" sz="1800" b="1" kern="1200" dirty="0" smtClean="0">
                          <a:solidFill>
                            <a:schemeClr val="lt1"/>
                          </a:solidFill>
                          <a:latin typeface="+mn-lt"/>
                          <a:ea typeface="+mn-ea"/>
                          <a:cs typeface="+mn-cs"/>
                        </a:rPr>
                        <a:t>Unități de învăţare</a:t>
                      </a:r>
                      <a:endParaRPr lang="en-US" dirty="0"/>
                    </a:p>
                  </a:txBody>
                  <a:tcPr/>
                </a:tc>
                <a:tc>
                  <a:txBody>
                    <a:bodyPr/>
                    <a:lstStyle/>
                    <a:p>
                      <a:r>
                        <a:rPr lang="ro-RO" sz="1800" b="1" kern="1200" dirty="0" err="1" smtClean="0">
                          <a:solidFill>
                            <a:schemeClr val="lt1"/>
                          </a:solidFill>
                          <a:latin typeface="+mn-lt"/>
                          <a:ea typeface="+mn-ea"/>
                          <a:cs typeface="+mn-cs"/>
                        </a:rPr>
                        <a:t>Competenţe</a:t>
                      </a:r>
                      <a:r>
                        <a:rPr lang="ro-RO" sz="1800" b="1" kern="1200" dirty="0" smtClean="0">
                          <a:solidFill>
                            <a:schemeClr val="lt1"/>
                          </a:solidFill>
                          <a:latin typeface="+mn-lt"/>
                          <a:ea typeface="+mn-ea"/>
                          <a:cs typeface="+mn-cs"/>
                        </a:rPr>
                        <a:t> specifice</a:t>
                      </a:r>
                      <a:endParaRPr lang="en-US" dirty="0"/>
                    </a:p>
                  </a:txBody>
                  <a:tcPr/>
                </a:tc>
                <a:tc>
                  <a:txBody>
                    <a:bodyPr/>
                    <a:lstStyle/>
                    <a:p>
                      <a:r>
                        <a:rPr lang="ro-RO" sz="1800" b="1" kern="1200" dirty="0" smtClean="0">
                          <a:solidFill>
                            <a:schemeClr val="lt1"/>
                          </a:solidFill>
                          <a:latin typeface="+mn-lt"/>
                          <a:ea typeface="+mn-ea"/>
                          <a:cs typeface="+mn-cs"/>
                        </a:rPr>
                        <a:t>Conţinuturi</a:t>
                      </a:r>
                      <a:endParaRPr lang="en-US" dirty="0"/>
                    </a:p>
                  </a:txBody>
                  <a:tcPr/>
                </a:tc>
                <a:tc>
                  <a:txBody>
                    <a:bodyPr/>
                    <a:lstStyle/>
                    <a:p>
                      <a:r>
                        <a:rPr lang="ro-RO" sz="1800" b="1" kern="1200" dirty="0" smtClean="0">
                          <a:solidFill>
                            <a:schemeClr val="lt1"/>
                          </a:solidFill>
                          <a:latin typeface="+mn-lt"/>
                          <a:ea typeface="+mn-ea"/>
                          <a:cs typeface="+mn-cs"/>
                        </a:rPr>
                        <a:t>Număr de ore</a:t>
                      </a:r>
                    </a:p>
                    <a:p>
                      <a:r>
                        <a:rPr lang="ro-RO" sz="1800" b="1" kern="1200" dirty="0" smtClean="0">
                          <a:solidFill>
                            <a:schemeClr val="lt1"/>
                          </a:solidFill>
                          <a:latin typeface="+mn-lt"/>
                          <a:ea typeface="+mn-ea"/>
                          <a:cs typeface="+mn-cs"/>
                        </a:rPr>
                        <a:t>alocate</a:t>
                      </a:r>
                      <a:endParaRPr lang="en-US" dirty="0"/>
                    </a:p>
                  </a:txBody>
                  <a:tcPr/>
                </a:tc>
                <a:tc>
                  <a:txBody>
                    <a:bodyPr/>
                    <a:lstStyle/>
                    <a:p>
                      <a:r>
                        <a:rPr lang="ro-RO" sz="1800" b="1" kern="1200" dirty="0" smtClean="0">
                          <a:solidFill>
                            <a:schemeClr val="lt1"/>
                          </a:solidFill>
                          <a:latin typeface="+mn-lt"/>
                          <a:ea typeface="+mn-ea"/>
                          <a:cs typeface="+mn-cs"/>
                        </a:rPr>
                        <a:t>Săptămâna</a:t>
                      </a:r>
                      <a:endParaRPr lang="en-US" dirty="0"/>
                    </a:p>
                  </a:txBody>
                  <a:tcPr/>
                </a:tc>
                <a:tc>
                  <a:txBody>
                    <a:bodyPr/>
                    <a:lstStyle/>
                    <a:p>
                      <a:r>
                        <a:rPr lang="ro-RO" sz="1800" b="1" kern="1200" dirty="0" smtClean="0">
                          <a:solidFill>
                            <a:schemeClr val="lt1"/>
                          </a:solidFill>
                          <a:latin typeface="+mn-lt"/>
                          <a:ea typeface="+mn-ea"/>
                          <a:cs typeface="+mn-cs"/>
                        </a:rPr>
                        <a:t>Observaţii</a:t>
                      </a:r>
                      <a:endParaRPr lang="en-US" dirty="0"/>
                    </a:p>
                  </a:txBody>
                  <a:tcPr/>
                </a:tc>
                <a:extLst>
                  <a:ext uri="{0D108BD9-81ED-4DB2-BD59-A6C34878D82A}">
                    <a16:rowId xmlns:a16="http://schemas.microsoft.com/office/drawing/2014/main" xmlns="" val="10000"/>
                  </a:ext>
                </a:extLst>
              </a:tr>
              <a:tr h="2610974">
                <a:tc>
                  <a:txBody>
                    <a:bodyPr/>
                    <a:lstStyle/>
                    <a:p>
                      <a:r>
                        <a:rPr lang="en-US" sz="1400" dirty="0" smtClean="0"/>
                        <a:t>[</a:t>
                      </a:r>
                      <a:r>
                        <a:rPr lang="ro-RO" sz="1400" dirty="0" smtClean="0"/>
                        <a:t> se menționează titluri/teme</a:t>
                      </a:r>
                      <a:r>
                        <a:rPr lang="en-US" sz="1400" dirty="0" smtClean="0"/>
                        <a:t>]</a:t>
                      </a:r>
                      <a:endParaRPr lang="en-US" sz="1400" dirty="0"/>
                    </a:p>
                  </a:txBody>
                  <a:tcPr/>
                </a:tc>
                <a:tc>
                  <a:txBody>
                    <a:bodyPr/>
                    <a:lstStyle/>
                    <a:p>
                      <a:r>
                        <a:rPr lang="en-US" sz="1400" dirty="0" smtClean="0"/>
                        <a:t>[</a:t>
                      </a:r>
                      <a:r>
                        <a:rPr lang="ro-RO" sz="1400" dirty="0" smtClean="0"/>
                        <a:t>se precizează numărul</a:t>
                      </a:r>
                      <a:r>
                        <a:rPr lang="ro-RO" sz="1400" baseline="0" dirty="0" smtClean="0"/>
                        <a:t> </a:t>
                      </a:r>
                      <a:r>
                        <a:rPr lang="ro-RO" sz="1400" baseline="0" dirty="0" err="1" smtClean="0"/>
                        <a:t>criterial</a:t>
                      </a:r>
                      <a:r>
                        <a:rPr lang="ro-RO" sz="1400" baseline="0" dirty="0" smtClean="0"/>
                        <a:t> al competențelor specifice din programa școlară</a:t>
                      </a:r>
                      <a:r>
                        <a:rPr lang="en-US" sz="1400" baseline="0" dirty="0" smtClean="0"/>
                        <a:t> ]</a:t>
                      </a:r>
                      <a:endParaRPr lang="en-US" sz="1400" dirty="0"/>
                    </a:p>
                  </a:txBody>
                  <a:tcPr/>
                </a:tc>
                <a:tc>
                  <a:txBody>
                    <a:bodyPr/>
                    <a:lstStyle/>
                    <a:p>
                      <a:r>
                        <a:rPr lang="en-US" sz="1400" dirty="0" smtClean="0"/>
                        <a:t>[</a:t>
                      </a:r>
                      <a:r>
                        <a:rPr lang="ro-RO" sz="1400" dirty="0" smtClean="0"/>
                        <a:t>din conținuturile programei școlare</a:t>
                      </a:r>
                      <a:r>
                        <a:rPr lang="en-US" sz="1400" dirty="0" smtClean="0"/>
                        <a:t>]</a:t>
                      </a:r>
                      <a:endParaRPr lang="en-US" sz="1400" dirty="0"/>
                    </a:p>
                  </a:txBody>
                  <a:tcPr/>
                </a:tc>
                <a:tc>
                  <a:txBody>
                    <a:bodyPr/>
                    <a:lstStyle/>
                    <a:p>
                      <a:r>
                        <a:rPr lang="en-US" sz="1400" dirty="0" smtClean="0"/>
                        <a:t>[</a:t>
                      </a:r>
                      <a:r>
                        <a:rPr lang="ro-RO" sz="1400" dirty="0" smtClean="0"/>
                        <a:t>stabilite de către cadrul didactic</a:t>
                      </a:r>
                      <a:r>
                        <a:rPr lang="en-US" sz="1400" dirty="0" smtClean="0"/>
                        <a:t>]</a:t>
                      </a:r>
                      <a:endParaRPr lang="en-US" sz="1400" dirty="0"/>
                    </a:p>
                  </a:txBody>
                  <a:tcPr/>
                </a:tc>
                <a:tc>
                  <a:txBody>
                    <a:bodyPr/>
                    <a:lstStyle/>
                    <a:p>
                      <a:r>
                        <a:rPr lang="en-US" sz="1400" dirty="0" smtClean="0"/>
                        <a:t>[</a:t>
                      </a:r>
                      <a:r>
                        <a:rPr lang="ro-RO" sz="1400" dirty="0" smtClean="0"/>
                        <a:t>se precizează</a:t>
                      </a:r>
                      <a:r>
                        <a:rPr lang="ro-RO" sz="1400" baseline="0" dirty="0" smtClean="0"/>
                        <a:t> săptămâna sau săptămânile</a:t>
                      </a:r>
                      <a:r>
                        <a:rPr lang="en-US" sz="1400" dirty="0" smtClean="0"/>
                        <a:t>]</a:t>
                      </a:r>
                      <a:endParaRPr lang="en-US" sz="1400" dirty="0"/>
                    </a:p>
                  </a:txBody>
                  <a:tcPr/>
                </a:tc>
                <a:tc>
                  <a:txBody>
                    <a:bodyPr/>
                    <a:lstStyle/>
                    <a:p>
                      <a:r>
                        <a:rPr lang="en-US" sz="1400" dirty="0" smtClean="0"/>
                        <a:t>[</a:t>
                      </a:r>
                      <a:r>
                        <a:rPr lang="ro-RO" sz="1400" dirty="0" smtClean="0"/>
                        <a:t>se menționează, de ex, semestrul și modificări</a:t>
                      </a:r>
                      <a:r>
                        <a:rPr lang="ro-RO" sz="1400" baseline="0" dirty="0" smtClean="0"/>
                        <a:t> în urma realizării activității didactice la clasă</a:t>
                      </a:r>
                      <a:r>
                        <a:rPr lang="en-US" sz="1400" dirty="0" smtClean="0"/>
                        <a:t>]</a:t>
                      </a:r>
                      <a:endParaRPr lang="en-US" sz="1400" dirty="0"/>
                    </a:p>
                  </a:txBody>
                  <a:tcPr/>
                </a:tc>
                <a:extLst>
                  <a:ext uri="{0D108BD9-81ED-4DB2-BD59-A6C34878D82A}">
                    <a16:rowId xmlns:a16="http://schemas.microsoft.com/office/drawing/2014/main" xmlns="" val="10001"/>
                  </a:ext>
                </a:extLst>
              </a:tr>
            </a:tbl>
          </a:graphicData>
        </a:graphic>
      </p:graphicFrame>
      <p:sp>
        <p:nvSpPr>
          <p:cNvPr id="6" name="Rectangle 5"/>
          <p:cNvSpPr/>
          <p:nvPr/>
        </p:nvSpPr>
        <p:spPr>
          <a:xfrm>
            <a:off x="889686" y="1433384"/>
            <a:ext cx="7916351" cy="369332"/>
          </a:xfrm>
          <a:prstGeom prst="rect">
            <a:avLst/>
          </a:prstGeom>
        </p:spPr>
        <p:txBody>
          <a:bodyPr wrap="square">
            <a:spAutoFit/>
          </a:bodyPr>
          <a:lstStyle/>
          <a:p>
            <a:pPr>
              <a:buFontTx/>
              <a:buChar char="-"/>
            </a:pPr>
            <a:r>
              <a:rPr lang="ro-RO" dirty="0" smtClean="0"/>
              <a:t> </a:t>
            </a:r>
            <a:r>
              <a:rPr lang="ro-RO" sz="1600" dirty="0" smtClean="0"/>
              <a:t>este </a:t>
            </a:r>
            <a:r>
              <a:rPr lang="ro-RO" sz="1600" dirty="0"/>
              <a:t>realizată potrivit tabelului prezentat mai </a:t>
            </a:r>
            <a:r>
              <a:rPr lang="ro-RO" sz="1600" dirty="0" smtClean="0"/>
              <a:t>jos</a:t>
            </a:r>
            <a:r>
              <a:rPr lang="en-US" sz="1600" dirty="0" smtClean="0"/>
              <a:t>:</a:t>
            </a:r>
            <a:endParaRPr lang="ro-RO" sz="1600" dirty="0"/>
          </a:p>
        </p:txBody>
      </p:sp>
    </p:spTree>
    <p:extLst>
      <p:ext uri="{BB962C8B-B14F-4D97-AF65-F5344CB8AC3E}">
        <p14:creationId xmlns:p14="http://schemas.microsoft.com/office/powerpoint/2010/main" val="325825317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967</TotalTime>
  <Words>1567</Words>
  <Application>Microsoft Office PowerPoint</Application>
  <PresentationFormat>Widescreen</PresentationFormat>
  <Paragraphs>137</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Calisto MT</vt:lpstr>
      <vt:lpstr>Goudy Stout</vt:lpstr>
      <vt:lpstr>Trebuchet MS</vt:lpstr>
      <vt:lpstr>Wingdings</vt:lpstr>
      <vt:lpstr>Wingdings 3</vt:lpstr>
      <vt:lpstr>Facet</vt:lpstr>
      <vt:lpstr>Programa școlară pentru                         Limba modernă  - clasa a VIII-a-  Implementare</vt:lpstr>
      <vt:lpstr>Specificul programelor școlare de limbi moderne pentru ciclul gimnazial aprobate prin  OMEN nr.3393/28.02.2017: </vt:lpstr>
      <vt:lpstr>Specificul programelor școlare de limbi moderne pentru ciclul gimnazial aprobate prin  OMEN nr. 3393/28.02.2017:   </vt:lpstr>
      <vt:lpstr>OMEN nr. 4221/ 01.08.2018 privind modificarea și completarea Ordinului ministrului educaţiei naţionale nr. 3590/2016, privind aprobarea planurilor-cadru de învăţământ pentru învăţământul gimnazial:</vt:lpstr>
      <vt:lpstr>Structura programei şcolare cuprinde: o notă de prezentare, competenţe generale, competenţe specifice şi conţinuturi, activități şi sugestii metodologice. </vt:lpstr>
      <vt:lpstr>PowerPoint Presentation</vt:lpstr>
      <vt:lpstr>PowerPoint Presentation</vt:lpstr>
      <vt:lpstr>PowerPoint Presentation</vt:lpstr>
      <vt:lpstr>Planificarea calendaristică</vt:lpstr>
      <vt:lpstr>PowerPoint Presentation</vt:lpstr>
      <vt:lpstr>PowerPoint Presentation</vt:lpstr>
      <vt:lpstr>Repere în procesul de evaluare</vt:lpstr>
      <vt:lpstr>PowerPoint Presentation</vt:lpstr>
      <vt:lpstr>PowerPoint Presentation</vt:lpstr>
      <vt:lpstr>                                        CONCLUZII            Din perspectiva demersului educaţional centrat pe competențe, programa școlară pentru Limba modernă  recomandă: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 școlară pentru Limba modernă clasa a VIII-a Noutăți</dc:title>
  <dc:creator>Manuela Delia</dc:creator>
  <cp:lastModifiedBy>Manuela Delia</cp:lastModifiedBy>
  <cp:revision>84</cp:revision>
  <dcterms:created xsi:type="dcterms:W3CDTF">2017-08-24T07:56:15Z</dcterms:created>
  <dcterms:modified xsi:type="dcterms:W3CDTF">2020-09-14T11:03:51Z</dcterms:modified>
</cp:coreProperties>
</file>