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256" r:id="rId4"/>
    <p:sldId id="258" r:id="rId5"/>
    <p:sldId id="313" r:id="rId6"/>
    <p:sldId id="307" r:id="rId7"/>
    <p:sldId id="308" r:id="rId8"/>
    <p:sldId id="320" r:id="rId9"/>
    <p:sldId id="314" r:id="rId10"/>
    <p:sldId id="321" r:id="rId11"/>
    <p:sldId id="322" r:id="rId12"/>
    <p:sldId id="299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6196" autoAdjust="0"/>
  </p:normalViewPr>
  <p:slideViewPr>
    <p:cSldViewPr snapToGrid="0" showGuides="1">
      <p:cViewPr varScale="1">
        <p:scale>
          <a:sx n="112" d="100"/>
          <a:sy n="112" d="100"/>
        </p:scale>
        <p:origin x="828" y="10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xmlns="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xmlns="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xmlns="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xmlns="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xmlns="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xmlns="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90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acontinua.edu.ro/repere-metodologice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izMqjUnO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nc.fr/cinema/actualites/mia-et-le-lion-blanc--comment-le-realisateur-gilles-de-maistre-a-travaille-avec-le-zoologiste-kevin-richardson_910105#:~:text=Mia%20et%20le%20lion%20blanc%2C%20en%20salles%20depuis%20le%2026,qui%20adopte%20un%20lionceau%2C%20Charlie.&amp;text=Le%20cin%C3%A9aste%20%C3%A9voque%20leur%20rencontre,de%2011%20%C3%A0%2014%20an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ocine.fr/film/fichefilm-252283/secrets-tournage/" TargetMode="External"/><Relationship Id="rId13" Type="http://schemas.openxmlformats.org/officeDocument/2006/relationships/hyperlink" Target="https://rangerclub.be/fr/animaux/" TargetMode="External"/><Relationship Id="rId3" Type="http://schemas.openxmlformats.org/officeDocument/2006/relationships/hyperlink" Target="https://www.youtube.com/watch?v=gcdgPE2-S1g" TargetMode="External"/><Relationship Id="rId7" Type="http://schemas.openxmlformats.org/officeDocument/2006/relationships/hyperlink" Target="https://fr.wikipedia.org/wiki/Mia_et_le_Lion_blanc" TargetMode="External"/><Relationship Id="rId12" Type="http://schemas.openxmlformats.org/officeDocument/2006/relationships/hyperlink" Target="https://www.canald.com/dossier-terre/animaux/dix-especes-en-voie-de-disparition-1.1404166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programme-television.org/news-tv/Mia-et-le-Lion-blanc-Canal-La-veritable-amitie-entre-un-lion-et-une-fillette-4652642" TargetMode="External"/><Relationship Id="rId11" Type="http://schemas.openxmlformats.org/officeDocument/2006/relationships/hyperlink" Target="http://environnement.mongroupe.ca/la-disparition-des-lions-en-afrique-du-sud" TargetMode="External"/><Relationship Id="rId5" Type="http://schemas.openxmlformats.org/officeDocument/2006/relationships/hyperlink" Target="https://www.youtube.com/watch?v=drpdvY0RAu4" TargetMode="External"/><Relationship Id="rId10" Type="http://schemas.openxmlformats.org/officeDocument/2006/relationships/hyperlink" Target="https://www.parismatch.com/Animal-Story/Le-roi-lion-549528" TargetMode="External"/><Relationship Id="rId4" Type="http://schemas.openxmlformats.org/officeDocument/2006/relationships/hyperlink" Target="https://www.youtube.com/watch?v=m5c3W1fafTM" TargetMode="External"/><Relationship Id="rId9" Type="http://schemas.openxmlformats.org/officeDocument/2006/relationships/hyperlink" Target="https://www.leparisien.fr/culture-loisirs/cinema/mia-et-le-lion-blanc-une-histoire-touchante-25-12-2018-7976181.php" TargetMode="External"/><Relationship Id="rId14" Type="http://schemas.openxmlformats.org/officeDocument/2006/relationships/hyperlink" Target="https://www.premiere.fr/Cinema/News-Cinema/Gilles-de-Maistre-Mia-et-le-lion-blanc-a-ete-achete-partout-dans-le-monde-sauf-en-Afrique-du-Su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3548743" y="331265"/>
            <a:ext cx="854528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 err="1">
                <a:solidFill>
                  <a:schemeClr val="accent1"/>
                </a:solidFill>
                <a:latin typeface="+mj-lt"/>
              </a:rPr>
              <a:t>Repere</a:t>
            </a:r>
            <a:r>
              <a:rPr lang="en-US" sz="5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</a:rPr>
              <a:t>metodologice</a:t>
            </a:r>
            <a:r>
              <a:rPr lang="en-US" sz="5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</a:rPr>
              <a:t>pentru</a:t>
            </a:r>
            <a:r>
              <a:rPr lang="en-US" sz="5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</a:rPr>
              <a:t>consolidarea</a:t>
            </a:r>
            <a:r>
              <a:rPr lang="en-US" sz="5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</a:rPr>
              <a:t>achizi</a:t>
            </a:r>
            <a:r>
              <a:rPr lang="ro-RO" sz="5400" dirty="0" err="1">
                <a:solidFill>
                  <a:schemeClr val="accent1"/>
                </a:solidFill>
                <a:latin typeface="+mj-lt"/>
              </a:rPr>
              <a:t>țiilor</a:t>
            </a:r>
            <a:r>
              <a:rPr lang="ro-RO" sz="5400" dirty="0">
                <a:solidFill>
                  <a:schemeClr val="accent1"/>
                </a:solidFill>
                <a:latin typeface="+mj-lt"/>
              </a:rPr>
              <a:t> din anul școlar 2019-2020</a:t>
            </a:r>
            <a:endParaRPr lang="ko-KR" altLang="en-US" sz="54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B9CB33-F1DD-44ED-A315-23E28EB295F5}"/>
              </a:ext>
            </a:extLst>
          </p:cNvPr>
          <p:cNvSpPr txBox="1"/>
          <p:nvPr/>
        </p:nvSpPr>
        <p:spPr>
          <a:xfrm>
            <a:off x="8109857" y="5148943"/>
            <a:ext cx="4082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b="1" dirty="0"/>
              <a:t>Prezentare de </a:t>
            </a:r>
          </a:p>
          <a:p>
            <a:pPr algn="r"/>
            <a:r>
              <a:rPr lang="ro-RO" sz="2000" b="1" dirty="0"/>
              <a:t>Ligia Sarivan și Ionuț </a:t>
            </a:r>
            <a:r>
              <a:rPr lang="ro-RO" sz="2000" b="1" dirty="0" err="1"/>
              <a:t>Căpeneață</a:t>
            </a:r>
            <a:r>
              <a:rPr lang="ro-RO" sz="2000" b="1" dirty="0"/>
              <a:t>, </a:t>
            </a:r>
          </a:p>
          <a:p>
            <a:pPr algn="r"/>
            <a:r>
              <a:rPr lang="ro-RO" sz="2000" b="1" dirty="0"/>
              <a:t>din partea grupului de autori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7239CF-BA93-4050-AF3A-229B278BBA91}"/>
              </a:ext>
            </a:extLst>
          </p:cNvPr>
          <p:cNvSpPr txBox="1"/>
          <p:nvPr/>
        </p:nvSpPr>
        <p:spPr>
          <a:xfrm>
            <a:off x="2993573" y="535412"/>
            <a:ext cx="9100456" cy="5201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„Ne amintim de ceea ce am uitat mai puțin”</a:t>
            </a:r>
          </a:p>
          <a:p>
            <a:endParaRPr lang="ro-RO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o-RO" altLang="ko-KR" sz="2800" dirty="0">
                <a:solidFill>
                  <a:schemeClr val="bg1"/>
                </a:solidFill>
                <a:cs typeface="Arial" pitchFamily="34" charset="0"/>
              </a:rPr>
              <a:t>Învățarea reprezintă adaptare/ transfer într-o situație inedită. </a:t>
            </a:r>
          </a:p>
          <a:p>
            <a:pPr marL="342900" indent="-342900">
              <a:buFontTx/>
              <a:buChar char="-"/>
            </a:pPr>
            <a:r>
              <a:rPr lang="ro-RO" altLang="ko-KR" sz="2800" dirty="0">
                <a:solidFill>
                  <a:schemeClr val="bg1"/>
                </a:solidFill>
                <a:cs typeface="Arial" pitchFamily="34" charset="0"/>
              </a:rPr>
              <a:t>Amenințarea poate deveni o oportunitate pentru învățare! (v. tehnologia și școala digitală)</a:t>
            </a:r>
          </a:p>
          <a:p>
            <a:pPr marL="342900" indent="-342900">
              <a:buFontTx/>
              <a:buChar char="-"/>
            </a:pPr>
            <a:r>
              <a:rPr lang="ro-RO" altLang="ko-KR" sz="2800" dirty="0">
                <a:solidFill>
                  <a:schemeClr val="bg1"/>
                </a:solidFill>
                <a:cs typeface="Arial" pitchFamily="34" charset="0"/>
              </a:rPr>
              <a:t>Învățarea presupune participarea efectivă a celui care învață.</a:t>
            </a:r>
          </a:p>
          <a:p>
            <a:pPr marL="342900" indent="-342900">
              <a:buFontTx/>
              <a:buChar char="-"/>
            </a:pPr>
            <a:r>
              <a:rPr lang="ro-RO" altLang="ko-KR" sz="2800" dirty="0">
                <a:solidFill>
                  <a:schemeClr val="bg1"/>
                </a:solidFill>
                <a:cs typeface="Arial" pitchFamily="34" charset="0"/>
              </a:rPr>
              <a:t>Învățarea unei limbi străine presupune învățarea unui nou mijloc de comunicare.</a:t>
            </a:r>
          </a:p>
          <a:p>
            <a:pPr marL="342900" indent="-342900">
              <a:buFontTx/>
              <a:buChar char="-"/>
            </a:pPr>
            <a:endParaRPr lang="ro-RO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0" y="48697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6000" dirty="0">
                <a:solidFill>
                  <a:schemeClr val="bg1"/>
                </a:solidFill>
                <a:cs typeface="Arial" pitchFamily="34" charset="0"/>
              </a:rPr>
              <a:t>MULȚUMIM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B9437F-7AC4-4E32-A58C-73B2AAC57B78}"/>
              </a:ext>
            </a:extLst>
          </p:cNvPr>
          <p:cNvSpPr txBox="1"/>
          <p:nvPr/>
        </p:nvSpPr>
        <p:spPr>
          <a:xfrm>
            <a:off x="3657601" y="508355"/>
            <a:ext cx="81913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4000" b="1" dirty="0">
                <a:solidFill>
                  <a:schemeClr val="accent1"/>
                </a:solidFill>
                <a:cs typeface="Arial" pitchFamily="34" charset="0"/>
              </a:rPr>
              <a:t>Câteva repere despre… </a:t>
            </a:r>
            <a:r>
              <a:rPr lang="ro-RO" altLang="ko-KR" sz="4000" b="1" i="1" dirty="0">
                <a:solidFill>
                  <a:schemeClr val="accent1"/>
                </a:solidFill>
                <a:cs typeface="Arial" pitchFamily="34" charset="0"/>
              </a:rPr>
              <a:t>Repere</a:t>
            </a:r>
            <a:endParaRPr lang="ko-KR" altLang="en-US" sz="4000" b="1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3C76D9-0ED5-48E4-8865-D7850EFBAB13}"/>
              </a:ext>
            </a:extLst>
          </p:cNvPr>
          <p:cNvSpPr txBox="1"/>
          <p:nvPr/>
        </p:nvSpPr>
        <p:spPr>
          <a:xfrm>
            <a:off x="3382684" y="1310496"/>
            <a:ext cx="8741229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3000" dirty="0">
                <a:solidFill>
                  <a:schemeClr val="bg1"/>
                </a:solidFill>
                <a:cs typeface="Arial" pitchFamily="34" charset="0"/>
              </a:rPr>
              <a:t>- Orientează activitatea didactică – NU sunt rețete.</a:t>
            </a:r>
          </a:p>
          <a:p>
            <a:pPr marL="457200" indent="-457200">
              <a:buFontTx/>
              <a:buChar char="-"/>
            </a:pPr>
            <a:r>
              <a:rPr lang="ro-RO" altLang="ko-KR" sz="3000" dirty="0">
                <a:solidFill>
                  <a:schemeClr val="bg1"/>
                </a:solidFill>
                <a:cs typeface="Arial" pitchFamily="34" charset="0"/>
              </a:rPr>
              <a:t>Invită la adaptare în funcție de contextul școlar.</a:t>
            </a:r>
          </a:p>
          <a:p>
            <a:pPr marL="457200" indent="-457200">
              <a:buFontTx/>
              <a:buChar char="-"/>
            </a:pPr>
            <a:r>
              <a:rPr lang="ro-RO" altLang="ko-KR" sz="3000" dirty="0">
                <a:solidFill>
                  <a:schemeClr val="bg1"/>
                </a:solidFill>
                <a:cs typeface="Arial" pitchFamily="34" charset="0"/>
              </a:rPr>
              <a:t>Sugerează moduri de acțiune dincolo de bariere lingvistice – se adresează profesorilor de limbi moderne</a:t>
            </a:r>
          </a:p>
          <a:p>
            <a:pPr marL="457200" indent="-457200">
              <a:buFontTx/>
              <a:buChar char="-"/>
            </a:pPr>
            <a:r>
              <a:rPr lang="ro-RO" altLang="ko-KR" sz="3000" dirty="0">
                <a:solidFill>
                  <a:schemeClr val="bg1"/>
                </a:solidFill>
                <a:cs typeface="Arial" pitchFamily="34" charset="0"/>
              </a:rPr>
              <a:t>Oferă ilustrări concrete.</a:t>
            </a:r>
          </a:p>
          <a:p>
            <a:pPr marL="457200" indent="-457200">
              <a:buFontTx/>
              <a:buChar char="-"/>
            </a:pPr>
            <a:r>
              <a:rPr lang="ro-RO" altLang="ko-KR" sz="3000" dirty="0">
                <a:solidFill>
                  <a:schemeClr val="bg1"/>
                </a:solidFill>
                <a:cs typeface="Arial" pitchFamily="34" charset="0"/>
              </a:rPr>
              <a:t>Pentru mai multe detalii v. introducerea de pe pagina MEC</a:t>
            </a:r>
          </a:p>
          <a:p>
            <a:pPr algn="r"/>
            <a:r>
              <a:rPr lang="ro-RO" altLang="ko-KR" sz="3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o-RO" altLang="ko-KR" sz="3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http://educatiacontinua.edu.ro/repere-metodologice.html</a:t>
            </a:r>
            <a:endParaRPr lang="ro-RO" altLang="ko-KR" sz="3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Structura </a:t>
            </a:r>
            <a:r>
              <a:rPr lang="ro-RO" i="1" dirty="0"/>
              <a:t>Reperelor</a:t>
            </a:r>
            <a:endParaRPr lang="en-US" i="1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9F56898A-DB74-49B1-9D9E-3D019E020C9C}"/>
              </a:ext>
            </a:extLst>
          </p:cNvPr>
          <p:cNvSpPr/>
          <p:nvPr/>
        </p:nvSpPr>
        <p:spPr>
          <a:xfrm>
            <a:off x="5859960" y="2003845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F5467296-BBCD-4DE4-9257-0C2B41A25F39}"/>
              </a:ext>
            </a:extLst>
          </p:cNvPr>
          <p:cNvSpPr/>
          <p:nvPr/>
        </p:nvSpPr>
        <p:spPr>
          <a:xfrm>
            <a:off x="4234573" y="1681585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BD1CEC5-161C-4410-9D78-EAC35F158058}"/>
              </a:ext>
            </a:extLst>
          </p:cNvPr>
          <p:cNvGrpSpPr/>
          <p:nvPr/>
        </p:nvGrpSpPr>
        <p:grpSpPr>
          <a:xfrm>
            <a:off x="913175" y="3292333"/>
            <a:ext cx="3594192" cy="2668308"/>
            <a:chOff x="569962" y="2926049"/>
            <a:chExt cx="3158296" cy="26683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AC9E8AA-DF11-4B79-940F-477396C009EF}"/>
                </a:ext>
              </a:extLst>
            </p:cNvPr>
            <p:cNvSpPr txBox="1"/>
            <p:nvPr/>
          </p:nvSpPr>
          <p:spPr>
            <a:xfrm>
              <a:off x="569962" y="2926049"/>
              <a:ext cx="3158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Ilustrări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4DDE3AB-B975-4EB4-A575-96264AACADFB}"/>
                </a:ext>
              </a:extLst>
            </p:cNvPr>
            <p:cNvSpPr txBox="1"/>
            <p:nvPr/>
          </p:nvSpPr>
          <p:spPr>
            <a:xfrm>
              <a:off x="1039570" y="5009582"/>
              <a:ext cx="2688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Resurse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CFFF7A-61C9-4951-AA05-B8D6E82E9BC7}"/>
              </a:ext>
            </a:extLst>
          </p:cNvPr>
          <p:cNvSpPr txBox="1"/>
          <p:nvPr/>
        </p:nvSpPr>
        <p:spPr>
          <a:xfrm>
            <a:off x="8132856" y="3272502"/>
            <a:ext cx="3941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/>
              <a:t>Clasa</a:t>
            </a:r>
            <a:r>
              <a:rPr lang="en-US" altLang="ko-KR" b="1" dirty="0"/>
              <a:t> I, </a:t>
            </a:r>
            <a:r>
              <a:rPr lang="en-US" altLang="ko-KR" b="1" dirty="0" err="1"/>
              <a:t>cls</a:t>
            </a:r>
            <a:r>
              <a:rPr lang="en-US" altLang="ko-KR" b="1" dirty="0"/>
              <a:t>. a II-a + a IV-a </a:t>
            </a:r>
            <a:r>
              <a:rPr lang="en-US" altLang="ko-KR" b="1" dirty="0" err="1"/>
              <a:t>simultan</a:t>
            </a:r>
            <a:r>
              <a:rPr lang="en-US" altLang="ko-KR" b="1" dirty="0"/>
              <a:t>, </a:t>
            </a:r>
            <a:r>
              <a:rPr lang="en-US" altLang="ko-KR" b="1" dirty="0" err="1"/>
              <a:t>cls</a:t>
            </a:r>
            <a:r>
              <a:rPr lang="en-US" altLang="ko-KR" b="1" dirty="0"/>
              <a:t>. a V-a L1, </a:t>
            </a:r>
            <a:r>
              <a:rPr lang="en-US" altLang="ko-KR" b="1" dirty="0" err="1"/>
              <a:t>cls</a:t>
            </a:r>
            <a:r>
              <a:rPr lang="en-US" altLang="ko-KR" b="1" dirty="0"/>
              <a:t>. a VI-a L1 </a:t>
            </a:r>
            <a:r>
              <a:rPr lang="ro-RO" altLang="ko-KR" b="1" dirty="0"/>
              <a:t>și</a:t>
            </a:r>
            <a:r>
              <a:rPr lang="en-US" altLang="ko-KR" b="1" dirty="0"/>
              <a:t> L2</a:t>
            </a:r>
            <a:r>
              <a:rPr lang="ro-RO" altLang="ko-KR" b="1" dirty="0"/>
              <a:t>, cls. a VII-a zonă dezavantajată, cls. a VIII-a L2, cls. a IX-a L2, Cls. a X-a L1, cls. a XI-a L1 </a:t>
            </a:r>
            <a:r>
              <a:rPr lang="ro-RO" altLang="ko-KR" b="1" dirty="0" err="1"/>
              <a:t>teor</a:t>
            </a:r>
            <a:r>
              <a:rPr lang="ro-RO" altLang="ko-KR" b="1" dirty="0"/>
              <a:t>. și L2 tehn., cls. a XII-a L1 din perspectiva LLL </a:t>
            </a:r>
            <a:endParaRPr lang="ko-KR" alt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851CE02-DDD4-46F6-ADC1-6A9B76D59ADB}"/>
              </a:ext>
            </a:extLst>
          </p:cNvPr>
          <p:cNvSpPr txBox="1"/>
          <p:nvPr/>
        </p:nvSpPr>
        <p:spPr>
          <a:xfrm>
            <a:off x="323529" y="1861134"/>
            <a:ext cx="359419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3200" dirty="0">
                <a:cs typeface="Arial" pitchFamily="34" charset="0"/>
              </a:rPr>
              <a:t>Cadraj conceptual</a:t>
            </a:r>
            <a:endParaRPr lang="en-GB" altLang="ko-KR" sz="32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A30CFD-FD70-48A1-B651-13BF16107963}"/>
              </a:ext>
            </a:extLst>
          </p:cNvPr>
          <p:cNvSpPr txBox="1"/>
          <p:nvPr/>
        </p:nvSpPr>
        <p:spPr>
          <a:xfrm>
            <a:off x="7468412" y="1638944"/>
            <a:ext cx="440005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Tx/>
              <a:buChar char="-"/>
            </a:pPr>
            <a:r>
              <a:rPr lang="ro-RO" altLang="ko-KR" sz="2000" b="1" dirty="0">
                <a:cs typeface="Arial" pitchFamily="34" charset="0"/>
              </a:rPr>
              <a:t>Curriculum centrat pe competențe / CECRL</a:t>
            </a:r>
          </a:p>
          <a:p>
            <a:pPr marL="457200" indent="-457200">
              <a:buFontTx/>
              <a:buChar char="-"/>
            </a:pPr>
            <a:r>
              <a:rPr lang="ro-RO" altLang="ko-KR" sz="2000" b="1" dirty="0">
                <a:cs typeface="Arial" pitchFamily="34" charset="0"/>
              </a:rPr>
              <a:t>Comunicare – învățare în context digital </a:t>
            </a:r>
            <a:endParaRPr lang="en-GB" altLang="ko-KR" sz="2000" b="1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B9CC16B-C123-43E2-84E7-3B07789734CB}"/>
              </a:ext>
            </a:extLst>
          </p:cNvPr>
          <p:cNvSpPr/>
          <p:nvPr/>
        </p:nvSpPr>
        <p:spPr>
          <a:xfrm>
            <a:off x="6727370" y="5360476"/>
            <a:ext cx="5246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Exemple de: probe de evaluare pe niveluri CECRL, sarcini de evaluare inițială (oral, scris, proiect), tabele centralizatoare, planificare calendaristică, sondaj pentru elevi (preferințe)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Pentru un început semnificativ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9360262-1DC1-466D-A3F7-94F9CE2051F5}"/>
              </a:ext>
            </a:extLst>
          </p:cNvPr>
          <p:cNvSpPr/>
          <p:nvPr/>
        </p:nvSpPr>
        <p:spPr>
          <a:xfrm flipH="1">
            <a:off x="1289867" y="2034210"/>
            <a:ext cx="2115057" cy="3844075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DE95D62-A30A-427C-ADE2-D8BF5285671D}"/>
              </a:ext>
            </a:extLst>
          </p:cNvPr>
          <p:cNvSpPr>
            <a:spLocks noChangeAspect="1"/>
          </p:cNvSpPr>
          <p:nvPr/>
        </p:nvSpPr>
        <p:spPr>
          <a:xfrm>
            <a:off x="836439" y="3386772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B0F5A06-6C06-498F-B1C8-46FDDDB7A22D}"/>
              </a:ext>
            </a:extLst>
          </p:cNvPr>
          <p:cNvSpPr/>
          <p:nvPr/>
        </p:nvSpPr>
        <p:spPr>
          <a:xfrm flipH="1">
            <a:off x="5038470" y="2034211"/>
            <a:ext cx="2115057" cy="3844074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A283505-C588-498C-BB93-2E735E046CDA}"/>
              </a:ext>
            </a:extLst>
          </p:cNvPr>
          <p:cNvSpPr/>
          <p:nvPr/>
        </p:nvSpPr>
        <p:spPr>
          <a:xfrm flipH="1">
            <a:off x="8787073" y="2034210"/>
            <a:ext cx="2115057" cy="3844073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E65259-5825-4247-A346-C24D49C1B0E7}"/>
              </a:ext>
            </a:extLst>
          </p:cNvPr>
          <p:cNvSpPr>
            <a:spLocks noChangeAspect="1"/>
          </p:cNvSpPr>
          <p:nvPr/>
        </p:nvSpPr>
        <p:spPr>
          <a:xfrm>
            <a:off x="4144635" y="3470938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5B1C689-1735-4278-9C9C-CFE52C505399}"/>
              </a:ext>
            </a:extLst>
          </p:cNvPr>
          <p:cNvSpPr>
            <a:spLocks noChangeAspect="1"/>
          </p:cNvSpPr>
          <p:nvPr/>
        </p:nvSpPr>
        <p:spPr>
          <a:xfrm>
            <a:off x="8076393" y="3415801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183FD6-B31A-4C6E-836A-5C89528FED5B}"/>
              </a:ext>
            </a:extLst>
          </p:cNvPr>
          <p:cNvSpPr txBox="1"/>
          <p:nvPr/>
        </p:nvSpPr>
        <p:spPr>
          <a:xfrm>
            <a:off x="5426502" y="2342173"/>
            <a:ext cx="159036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Evaluare inițială</a:t>
            </a:r>
          </a:p>
          <a:p>
            <a:endParaRPr lang="ro-RO" altLang="ko-KR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Vizează competențele specifice din anul precedent.</a:t>
            </a:r>
          </a:p>
          <a:p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Fără ierarhii (nu însumez rezultate!)</a:t>
            </a:r>
            <a:r>
              <a:rPr lang="en-GB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ro-RO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Interesează nivelul de performanță pentru fiecare competență.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CD2252-1F04-4FC7-89E7-104EE53A5EB1}"/>
              </a:ext>
            </a:extLst>
          </p:cNvPr>
          <p:cNvSpPr txBox="1"/>
          <p:nvPr/>
        </p:nvSpPr>
        <p:spPr>
          <a:xfrm>
            <a:off x="9218184" y="2342172"/>
            <a:ext cx="168394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Activități de consolidare</a:t>
            </a:r>
          </a:p>
          <a:p>
            <a:endParaRPr lang="ro-RO" altLang="ko-KR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Sarcini de învățare care să structureze competențele deficitare și să deschidă spre achizițiile noi.</a:t>
            </a:r>
          </a:p>
          <a:p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Activitățile de proiect pe teme alese de elevi pot oferi un context stimulativ.</a:t>
            </a: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380983-90B2-401A-8805-8C251BAB8E80}"/>
              </a:ext>
            </a:extLst>
          </p:cNvPr>
          <p:cNvSpPr txBox="1"/>
          <p:nvPr/>
        </p:nvSpPr>
        <p:spPr>
          <a:xfrm>
            <a:off x="1626632" y="2342172"/>
            <a:ext cx="15951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Reflectare/ anticipare</a:t>
            </a:r>
          </a:p>
          <a:p>
            <a:endParaRPr lang="ro-RO" altLang="ko-KR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Planificare prin:  raportarea la achizițiile </a:t>
            </a:r>
            <a:r>
              <a:rPr lang="ro-RO" altLang="ko-KR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estimate</a:t>
            </a:r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din anul precedent; realizarea de punți cu noile achiziții;  corelarea nivelurilor presupuse de competențele specifice.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B399DF-EF23-4B92-A563-C8556BAD33FD}"/>
              </a:ext>
            </a:extLst>
          </p:cNvPr>
          <p:cNvSpPr txBox="1"/>
          <p:nvPr/>
        </p:nvSpPr>
        <p:spPr>
          <a:xfrm>
            <a:off x="0" y="899231"/>
            <a:ext cx="6050487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o-RO" altLang="ko-KR" sz="2800" b="1" dirty="0">
                <a:solidFill>
                  <a:schemeClr val="bg1"/>
                </a:solidFill>
                <a:cs typeface="Arial" pitchFamily="34" charset="0"/>
              </a:rPr>
              <a:t>La 15 </a:t>
            </a:r>
            <a:r>
              <a:rPr lang="ro-RO" altLang="ko-KR" sz="2800" b="1" dirty="0" err="1">
                <a:solidFill>
                  <a:schemeClr val="bg1"/>
                </a:solidFill>
                <a:cs typeface="Arial" pitchFamily="34" charset="0"/>
              </a:rPr>
              <a:t>sep</a:t>
            </a:r>
            <a:r>
              <a:rPr lang="ro-RO" altLang="ko-KR" sz="2800" b="1" dirty="0">
                <a:solidFill>
                  <a:schemeClr val="bg1"/>
                </a:solidFill>
                <a:cs typeface="Arial" pitchFamily="34" charset="0"/>
              </a:rPr>
              <a:t>. planificarea este realizată deja, ca rezultat al reflecției și anticipării din partea  profesorului. </a:t>
            </a:r>
          </a:p>
          <a:p>
            <a:pPr>
              <a:lnSpc>
                <a:spcPct val="80000"/>
              </a:lnSpc>
            </a:pPr>
            <a:endParaRPr lang="ro-RO" altLang="ko-KR" sz="2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ko-KR" sz="2800" b="1" dirty="0">
                <a:cs typeface="Arial" pitchFamily="34" charset="0"/>
              </a:rPr>
              <a:t>Este nevoie de evaluarea inițială pentru ajustarea la performanțele efective ale elevilor.</a:t>
            </a:r>
          </a:p>
          <a:p>
            <a:pPr>
              <a:lnSpc>
                <a:spcPct val="80000"/>
              </a:lnSpc>
            </a:pPr>
            <a:endParaRPr lang="ro-RO" altLang="ko-KR" sz="2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ko-KR" sz="2800" b="1" dirty="0">
                <a:solidFill>
                  <a:schemeClr val="bg1"/>
                </a:solidFill>
                <a:cs typeface="Arial" pitchFamily="34" charset="0"/>
              </a:rPr>
              <a:t>Evaluarea inițială oferă reperele pentru recalibrarea planificării (dacă e cazul) și pentru etapa de consolidare/ învățare </a:t>
            </a:r>
            <a:r>
              <a:rPr lang="ro-RO" altLang="ko-KR" sz="2800" b="1" dirty="0" err="1">
                <a:solidFill>
                  <a:schemeClr val="bg1"/>
                </a:solidFill>
                <a:cs typeface="Arial" pitchFamily="34" charset="0"/>
              </a:rPr>
              <a:t>remedială</a:t>
            </a:r>
            <a:r>
              <a:rPr lang="ro-RO" altLang="ko-KR" sz="2800" b="1" dirty="0">
                <a:solidFill>
                  <a:schemeClr val="bg1"/>
                </a:solidFill>
                <a:cs typeface="Arial" pitchFamily="34" charset="0"/>
              </a:rPr>
              <a:t>/ recapitulare.</a:t>
            </a:r>
          </a:p>
          <a:p>
            <a:pPr>
              <a:lnSpc>
                <a:spcPct val="80000"/>
              </a:lnSpc>
            </a:pPr>
            <a:endParaRPr lang="ro-RO" altLang="ko-KR" sz="2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ko-KR" sz="2800" b="1" u="sng" dirty="0">
                <a:solidFill>
                  <a:schemeClr val="bg1"/>
                </a:solidFill>
                <a:cs typeface="Arial" pitchFamily="34" charset="0"/>
              </a:rPr>
              <a:t>De aceea, recapitularea nu </a:t>
            </a:r>
            <a:r>
              <a:rPr lang="ro-RO" altLang="ko-KR" sz="2800" b="1" u="sng" dirty="0" err="1">
                <a:solidFill>
                  <a:schemeClr val="bg1"/>
                </a:solidFill>
                <a:cs typeface="Arial" pitchFamily="34" charset="0"/>
              </a:rPr>
              <a:t>precede</a:t>
            </a:r>
            <a:r>
              <a:rPr lang="ro-RO" altLang="ko-KR" sz="2800" b="1" u="sng" dirty="0">
                <a:solidFill>
                  <a:schemeClr val="bg1"/>
                </a:solidFill>
                <a:cs typeface="Arial" pitchFamily="34" charset="0"/>
              </a:rPr>
              <a:t> evaluarea inițială.</a:t>
            </a:r>
            <a:endParaRPr lang="en-US" altLang="ko-KR" sz="2800" b="1" u="sng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661BA8-D688-4CD2-9CA9-1AD08C3A0407}"/>
              </a:ext>
            </a:extLst>
          </p:cNvPr>
          <p:cNvSpPr txBox="1"/>
          <p:nvPr/>
        </p:nvSpPr>
        <p:spPr>
          <a:xfrm>
            <a:off x="587828" y="231520"/>
            <a:ext cx="5214258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AJUST</a:t>
            </a:r>
            <a:r>
              <a:rPr lang="ro-RO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Ă</a:t>
            </a:r>
            <a:r>
              <a:rPr lang="en-GB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RI</a:t>
            </a:r>
            <a:r>
              <a:rPr lang="ro-RO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NECESARE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83D421-F5DE-4A4C-8DB5-F5C35B4D1BA1}"/>
              </a:ext>
            </a:extLst>
          </p:cNvPr>
          <p:cNvSpPr txBox="1"/>
          <p:nvPr/>
        </p:nvSpPr>
        <p:spPr>
          <a:xfrm>
            <a:off x="1567543" y="3096000"/>
            <a:ext cx="94379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o-RO" altLang="ko-KR" sz="2200" b="1" dirty="0">
                <a:solidFill>
                  <a:schemeClr val="bg1"/>
                </a:solidFill>
                <a:cs typeface="Arial" pitchFamily="34" charset="0"/>
              </a:rPr>
              <a:t>Evitarea formalismului în planificare:  Ordonez ocazii de învățare în acord cu programa. </a:t>
            </a:r>
            <a:r>
              <a:rPr lang="ro-RO" altLang="ko-KR" sz="2200" b="1" i="1" dirty="0">
                <a:solidFill>
                  <a:schemeClr val="bg1"/>
                </a:solidFill>
                <a:cs typeface="Arial" pitchFamily="34" charset="0"/>
              </a:rPr>
              <a:t>NU planific pentru ca să am un document de arătat la dosar!</a:t>
            </a:r>
          </a:p>
          <a:p>
            <a:pPr marL="342900" indent="-342900">
              <a:buFontTx/>
              <a:buChar char="-"/>
            </a:pPr>
            <a:r>
              <a:rPr lang="ro-RO" altLang="ko-KR" sz="2200" b="1" dirty="0">
                <a:solidFill>
                  <a:schemeClr val="bg1"/>
                </a:solidFill>
                <a:cs typeface="Arial" pitchFamily="34" charset="0"/>
              </a:rPr>
              <a:t>Reflecția didactică asupra achizițiilor prevăzute în curriculum din perspectiva nevoilor elevilor: </a:t>
            </a:r>
            <a:r>
              <a:rPr lang="ro-RO" altLang="ko-KR" sz="2200" b="1" i="1" dirty="0">
                <a:solidFill>
                  <a:schemeClr val="bg1"/>
                </a:solidFill>
                <a:cs typeface="Arial" pitchFamily="34" charset="0"/>
              </a:rPr>
              <a:t>Urmează să ”predau” unor elevi reali, NU să ”predau” materia, în general. </a:t>
            </a:r>
          </a:p>
          <a:p>
            <a:pPr marL="342900" indent="-342900">
              <a:buFontTx/>
              <a:buChar char="-"/>
            </a:pPr>
            <a:r>
              <a:rPr lang="ro-RO" altLang="ko-KR" sz="2200" b="1" dirty="0">
                <a:solidFill>
                  <a:schemeClr val="bg1"/>
                </a:solidFill>
                <a:cs typeface="Arial" pitchFamily="34" charset="0"/>
              </a:rPr>
              <a:t>Evaluarea inițială pentru a avea rezultatele reale ale învățării și a construi/ consolida pe baze reale. </a:t>
            </a:r>
            <a:r>
              <a:rPr lang="ro-RO" altLang="ko-KR" sz="2200" b="1" i="1" dirty="0">
                <a:solidFill>
                  <a:schemeClr val="bg1"/>
                </a:solidFill>
                <a:cs typeface="Arial" pitchFamily="34" charset="0"/>
              </a:rPr>
              <a:t>Aloc timp pentru evaluarea tuturor competențelor din anul precedent, pe baza unor criterii clare; apoi iau decizii de structurare a învățării pornind de la evidențe. Nu dau un test și fac o medie. </a:t>
            </a:r>
            <a:endParaRPr lang="ko-KR" altLang="en-US" sz="22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7E42B6-8143-4A2D-AD08-3AD285E5F859}"/>
              </a:ext>
            </a:extLst>
          </p:cNvPr>
          <p:cNvSpPr txBox="1"/>
          <p:nvPr/>
        </p:nvSpPr>
        <p:spPr>
          <a:xfrm>
            <a:off x="6096000" y="2449669"/>
            <a:ext cx="436866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o-RO" altLang="ko-KR" sz="3600" b="1" dirty="0">
                <a:solidFill>
                  <a:schemeClr val="accent2"/>
                </a:solidFill>
                <a:cs typeface="Arial" pitchFamily="34" charset="0"/>
              </a:rPr>
              <a:t>Nevoia de autentic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29638F-C5AE-42BA-B518-50612A972B14}"/>
              </a:ext>
            </a:extLst>
          </p:cNvPr>
          <p:cNvSpPr txBox="1"/>
          <p:nvPr/>
        </p:nvSpPr>
        <p:spPr>
          <a:xfrm>
            <a:off x="648906" y="201269"/>
            <a:ext cx="59586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4800" b="1" dirty="0">
                <a:solidFill>
                  <a:schemeClr val="bg1"/>
                </a:solidFill>
                <a:cs typeface="Arial" pitchFamily="34" charset="0"/>
              </a:rPr>
              <a:t>Repere digitale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365BDF-F603-47B2-8A4E-1A5A59243882}"/>
              </a:ext>
            </a:extLst>
          </p:cNvPr>
          <p:cNvSpPr txBox="1"/>
          <p:nvPr/>
        </p:nvSpPr>
        <p:spPr>
          <a:xfrm>
            <a:off x="235249" y="1102578"/>
            <a:ext cx="10342556" cy="5755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Competențele din programă sunt aceleași, doar mediul se schimbă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Chiar dacă ne-am întoarcem în clasă, nu mai putem ignora digitalul</a:t>
            </a:r>
          </a:p>
          <a:p>
            <a:pPr lvl="1"/>
            <a:endParaRPr lang="ro-RO" altLang="ko-KR" sz="2300" b="1" dirty="0">
              <a:solidFill>
                <a:schemeClr val="bg1"/>
              </a:solidFill>
              <a:cs typeface="Arial" pitchFamily="34" charset="0"/>
            </a:endParaRPr>
          </a:p>
          <a:p>
            <a:pPr lvl="1"/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Cum planific o lecție digitală?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Selectez aplicația potrivită competențelor pe care vreau să le structurez și adaptez activitățile la specificul aplicației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Mă asigur că lecția este una interactivă </a:t>
            </a:r>
            <a:r>
              <a:rPr lang="ro-RO" altLang="ko-KR" sz="2300" b="1" i="1" dirty="0">
                <a:solidFill>
                  <a:schemeClr val="bg1"/>
                </a:solidFill>
                <a:cs typeface="Arial" pitchFamily="34" charset="0"/>
              </a:rPr>
              <a:t>(i.e. elevii interacționează între ei, dar și cu conținutul lecției, nu sunt doar spectatori)</a:t>
            </a:r>
            <a:endParaRPr lang="ro-RO" altLang="ko-KR" sz="23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E OK să folosesc mai multe aplicații, nativii digitali sunt obișnuiți cu </a:t>
            </a:r>
            <a:r>
              <a:rPr lang="ro-RO" altLang="ko-KR" sz="2300" b="1" dirty="0" err="1">
                <a:solidFill>
                  <a:schemeClr val="bg1"/>
                </a:solidFill>
                <a:cs typeface="Arial" pitchFamily="34" charset="0"/>
              </a:rPr>
              <a:t>multitaskingul</a:t>
            </a: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. Pot folosi  o aplicație de bază (</a:t>
            </a:r>
            <a:r>
              <a:rPr lang="ro-RO" altLang="ko-KR" sz="2300" b="1" dirty="0" err="1">
                <a:solidFill>
                  <a:schemeClr val="bg1"/>
                </a:solidFill>
                <a:cs typeface="Arial" pitchFamily="34" charset="0"/>
              </a:rPr>
              <a:t>Zoom</a:t>
            </a: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, Google </a:t>
            </a:r>
            <a:r>
              <a:rPr lang="ro-RO" altLang="ko-KR" sz="2300" b="1" dirty="0" err="1">
                <a:solidFill>
                  <a:schemeClr val="bg1"/>
                </a:solidFill>
                <a:cs typeface="Arial" pitchFamily="34" charset="0"/>
              </a:rPr>
              <a:t>Meet</a:t>
            </a:r>
            <a:r>
              <a:rPr lang="en-GB" altLang="ko-KR" sz="23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etc), prin intermediul căreia să proiectez alte aplicații – vezi exemple activități digitale din Repere Metodologice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Ce fac tinerii când sunt online? Se joacă sau interacționează. Lecțiile trebuie construite pe același model (</a:t>
            </a:r>
            <a:r>
              <a:rPr lang="ro-RO" altLang="ko-KR" sz="2300" b="1" dirty="0" err="1">
                <a:solidFill>
                  <a:schemeClr val="bg1"/>
                </a:solidFill>
                <a:cs typeface="Arial" pitchFamily="34" charset="0"/>
              </a:rPr>
              <a:t>gamificare</a:t>
            </a: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 și interacțiune)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ko-KR" sz="2300" b="1" dirty="0">
                <a:solidFill>
                  <a:schemeClr val="bg1"/>
                </a:solidFill>
                <a:cs typeface="Arial" pitchFamily="34" charset="0"/>
              </a:rPr>
              <a:t>Pot avea o abordare interactivă dacă vreau să folosesc un material static, ex. PDF? Da, vezi Repere metodologice, pp. 69-76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floor, indoor, table, colorful&#10;&#10;Description automatically generated">
            <a:extLst>
              <a:ext uri="{FF2B5EF4-FFF2-40B4-BE49-F238E27FC236}">
                <a16:creationId xmlns:a16="http://schemas.microsoft.com/office/drawing/2014/main" xmlns="" id="{906C4518-D597-49A1-B0CF-3D15D58F5B6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r="27378"/>
          <a:stretch>
            <a:fillRect/>
          </a:stretch>
        </p:blipFill>
        <p:spPr>
          <a:xfrm>
            <a:off x="1" y="0"/>
            <a:ext cx="4256314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B53CB9-4721-4E8D-9E50-CE45C00116E0}"/>
              </a:ext>
            </a:extLst>
          </p:cNvPr>
          <p:cNvSpPr txBox="1"/>
          <p:nvPr/>
        </p:nvSpPr>
        <p:spPr>
          <a:xfrm>
            <a:off x="2286000" y="0"/>
            <a:ext cx="979714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Un </a:t>
            </a:r>
            <a:r>
              <a:rPr lang="en-GB" sz="2400" b="1" dirty="0" err="1"/>
              <a:t>exemplu</a:t>
            </a:r>
            <a:r>
              <a:rPr lang="en-GB" sz="2400" b="1" dirty="0"/>
              <a:t> </a:t>
            </a:r>
            <a:r>
              <a:rPr lang="en-GB" sz="2400" b="1" dirty="0" err="1"/>
              <a:t>pentru</a:t>
            </a:r>
            <a:r>
              <a:rPr lang="en-GB" sz="2400" b="1" dirty="0"/>
              <a:t> </a:t>
            </a:r>
            <a:r>
              <a:rPr lang="en-GB" sz="2400" b="1" dirty="0" err="1"/>
              <a:t>clasa</a:t>
            </a:r>
            <a:r>
              <a:rPr lang="en-GB" sz="2400" b="1" dirty="0"/>
              <a:t> a VIII-a L1 </a:t>
            </a:r>
            <a:r>
              <a:rPr lang="en-GB" sz="2400" b="1" dirty="0" err="1"/>
              <a:t>intensiv</a:t>
            </a:r>
            <a:endParaRPr lang="en-GB" sz="2400" b="1" dirty="0"/>
          </a:p>
          <a:p>
            <a:endParaRPr lang="en-GB" sz="1200" b="1" dirty="0"/>
          </a:p>
          <a:p>
            <a:pPr marL="342900" indent="-342900">
              <a:buFontTx/>
              <a:buChar char="-"/>
            </a:pPr>
            <a:r>
              <a:rPr lang="en-GB" sz="2400" b="1" dirty="0" err="1"/>
              <a:t>Planificarea</a:t>
            </a:r>
            <a:r>
              <a:rPr lang="en-GB" sz="2400" b="1" dirty="0"/>
              <a:t> </a:t>
            </a:r>
            <a:r>
              <a:rPr lang="ro-RO" sz="2400" b="1" dirty="0"/>
              <a:t>include 4 săptămâni pentru evaluare inițială și consolidare. Tema aleasă este </a:t>
            </a:r>
            <a:r>
              <a:rPr lang="ro-RO" sz="2400" b="1" i="1" dirty="0"/>
              <a:t>comportamentul ecologic </a:t>
            </a:r>
            <a:r>
              <a:rPr lang="ro-RO" sz="2400" b="1" dirty="0"/>
              <a:t>și este circumscrisă protecției/ conservării mediului.</a:t>
            </a:r>
          </a:p>
          <a:p>
            <a:pPr marL="342900" indent="-342900">
              <a:buFontTx/>
              <a:buChar char="-"/>
            </a:pPr>
            <a:r>
              <a:rPr lang="ro-RO" sz="2400" b="1" dirty="0"/>
              <a:t>Evaluarea inițială se realizează prin sarcini de evaluare scrisă (vizează competențele 1.1, 1.3, 3.1, 3.2, 3.3, 3.4, 4.2, 4.3) și printr-un proiect care vizează restul competențelor din curriculumul clasei a VII-a). Resursele utilizate</a:t>
            </a:r>
            <a:r>
              <a:rPr lang="en-GB" sz="2400" b="1" dirty="0"/>
              <a:t>:</a:t>
            </a:r>
            <a:endParaRPr lang="ro-RO" sz="2400" b="1" dirty="0"/>
          </a:p>
          <a:p>
            <a:pPr marL="800100" lvl="1" indent="-342900">
              <a:buFontTx/>
              <a:buChar char="-"/>
            </a:pPr>
            <a:r>
              <a:rPr lang="ro-RO" sz="2400" b="1" dirty="0"/>
              <a:t>Pentru evaluarea scrisă:</a:t>
            </a:r>
          </a:p>
          <a:p>
            <a:pPr marL="1714500" lvl="3" indent="-342900">
              <a:buFontTx/>
              <a:buChar char="-"/>
            </a:pPr>
            <a:r>
              <a:rPr lang="ro-RO" b="1" dirty="0"/>
              <a:t>Clip </a:t>
            </a:r>
            <a:r>
              <a:rPr lang="ro-RO" b="1" i="1" dirty="0"/>
              <a:t>Mia et le </a:t>
            </a:r>
            <a:r>
              <a:rPr lang="ro-RO" b="1" i="1" dirty="0" err="1"/>
              <a:t>lion</a:t>
            </a:r>
            <a:r>
              <a:rPr lang="ro-RO" b="1" i="1" dirty="0"/>
              <a:t> blanc </a:t>
            </a:r>
            <a:r>
              <a:rPr lang="ro-RO" b="1" dirty="0"/>
              <a:t>(1.1,1.3) de la min 1:00-1:24 </a:t>
            </a:r>
            <a:r>
              <a:rPr lang="ro-RO" b="1" dirty="0">
                <a:hlinkClick r:id="rId3"/>
              </a:rPr>
              <a:t>https://www.youtube.com/watch?v=XzizMqjUnOk</a:t>
            </a:r>
            <a:endParaRPr lang="ro-RO" b="1" dirty="0"/>
          </a:p>
          <a:p>
            <a:pPr marL="1714500" lvl="3" indent="-342900">
              <a:buFontTx/>
              <a:buChar char="-"/>
            </a:pPr>
            <a:r>
              <a:rPr lang="ro-RO" b="1" dirty="0"/>
              <a:t>2 capturi de ecran cu date privind populația de lei din Africa de Sud (3.1)</a:t>
            </a:r>
          </a:p>
          <a:p>
            <a:pPr marL="1714500" lvl="3" indent="-342900">
              <a:buFontTx/>
              <a:buChar char="-"/>
            </a:pPr>
            <a:r>
              <a:rPr lang="ro-RO" b="1" dirty="0"/>
              <a:t>O recenzie a filmului (text adaptat) </a:t>
            </a:r>
            <a:r>
              <a:rPr lang="en-GB" u="sng" dirty="0">
                <a:hlinkClick r:id="rId4"/>
              </a:rPr>
              <a:t>https://www.cnc.fr/cinema/actualites/mia-et-le-lion-blanc--comment-le-realisateur-gilles-de-maistre-a-travaille-avec-le-zoologiste-kevin-richardson_910105#:~:text=Mia%20et%20le%20lion%20blanc%2C%20en%20salles%20depuis%20le%2026,qui%20adopte%20un%20lionceau%2C%20Charlie.&amp;text=Le%20cin%C3%A9aste%20%C3%A9voque%20leur%20rencontre,de%2011%20%C3%A0%2014%20ans</a:t>
            </a:r>
            <a:r>
              <a:rPr lang="ro-RO" u="sng" dirty="0"/>
              <a:t> (3.2,3.3, 3.4)</a:t>
            </a:r>
            <a:endParaRPr lang="ro-RO" b="1" dirty="0"/>
          </a:p>
          <a:p>
            <a:pPr marL="1257300" lvl="2" indent="-342900">
              <a:buFontTx/>
              <a:buChar char="-"/>
            </a:pPr>
            <a:endParaRPr lang="ro-RO" sz="2400" b="1" dirty="0"/>
          </a:p>
          <a:p>
            <a:pPr marL="342900" indent="-342900">
              <a:buFontTx/>
              <a:buChar char="-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5225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floor, indoor, table, colorful&#10;&#10;Description automatically generated">
            <a:extLst>
              <a:ext uri="{FF2B5EF4-FFF2-40B4-BE49-F238E27FC236}">
                <a16:creationId xmlns:a16="http://schemas.microsoft.com/office/drawing/2014/main" xmlns="" id="{906C4518-D597-49A1-B0CF-3D15D58F5B6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r="27378"/>
          <a:stretch>
            <a:fillRect/>
          </a:stretch>
        </p:blipFill>
        <p:spPr>
          <a:xfrm>
            <a:off x="1" y="0"/>
            <a:ext cx="4256314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B53CB9-4721-4E8D-9E50-CE45C00116E0}"/>
              </a:ext>
            </a:extLst>
          </p:cNvPr>
          <p:cNvSpPr txBox="1"/>
          <p:nvPr/>
        </p:nvSpPr>
        <p:spPr>
          <a:xfrm>
            <a:off x="2271397" y="0"/>
            <a:ext cx="89916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Pentru proiect:</a:t>
            </a:r>
          </a:p>
          <a:p>
            <a:pPr marL="285750" indent="-285750">
              <a:buFontTx/>
              <a:buChar char="-"/>
            </a:pPr>
            <a:r>
              <a:rPr lang="ro-RO" dirty="0"/>
              <a:t>Interviu L</a:t>
            </a:r>
            <a:r>
              <a:rPr lang="en-GB" dirty="0"/>
              <a:t>’homme qui </a:t>
            </a:r>
            <a:r>
              <a:rPr lang="en-GB" dirty="0" err="1"/>
              <a:t>murmure</a:t>
            </a:r>
            <a:r>
              <a:rPr lang="en-GB" dirty="0"/>
              <a:t> aux </a:t>
            </a:r>
            <a:r>
              <a:rPr lang="en-GB" dirty="0" err="1"/>
              <a:t>oreilles</a:t>
            </a:r>
            <a:r>
              <a:rPr lang="en-GB" dirty="0"/>
              <a:t> des lions</a:t>
            </a:r>
            <a:r>
              <a:rPr lang="ro-RO" dirty="0"/>
              <a:t> </a:t>
            </a:r>
            <a:r>
              <a:rPr lang="en-GB" u="sng" dirty="0">
                <a:hlinkClick r:id="rId3"/>
              </a:rPr>
              <a:t>https://www.youtube.com/watch?v=gcdgPE2-S1g</a:t>
            </a:r>
            <a:endParaRPr lang="en-GB" u="sng" dirty="0"/>
          </a:p>
          <a:p>
            <a:pPr marL="285750" indent="-285750">
              <a:buFontTx/>
              <a:buChar char="-"/>
            </a:pPr>
            <a:r>
              <a:rPr lang="en-GB" dirty="0" err="1"/>
              <a:t>Interviu</a:t>
            </a:r>
            <a:r>
              <a:rPr lang="en-GB" dirty="0"/>
              <a:t> Melanie Laurent </a:t>
            </a:r>
            <a:r>
              <a:rPr lang="en-GB" u="sng" dirty="0">
                <a:hlinkClick r:id="rId4"/>
              </a:rPr>
              <a:t>https://www.youtube.com/watch?v=m5c3W1fafTM</a:t>
            </a:r>
            <a:endParaRPr lang="en-GB" u="sng" dirty="0"/>
          </a:p>
          <a:p>
            <a:pPr marL="285750" indent="-285750">
              <a:buFontTx/>
              <a:buChar char="-"/>
            </a:pPr>
            <a:r>
              <a:rPr lang="en-GB" dirty="0" err="1"/>
              <a:t>Interviu</a:t>
            </a:r>
            <a:r>
              <a:rPr lang="en-GB" dirty="0"/>
              <a:t> G. de </a:t>
            </a:r>
            <a:r>
              <a:rPr lang="en-GB" dirty="0" err="1"/>
              <a:t>Maistre</a:t>
            </a:r>
            <a:r>
              <a:rPr lang="en-GB" dirty="0"/>
              <a:t> </a:t>
            </a:r>
            <a:r>
              <a:rPr lang="en-GB" u="sng" dirty="0">
                <a:hlinkClick r:id="rId5"/>
              </a:rPr>
              <a:t>https://www.youtube.com/watch?v=drpdvY0RAu4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Mia et le lion blanc </a:t>
            </a:r>
            <a:r>
              <a:rPr lang="en-GB" dirty="0">
                <a:hlinkClick r:id="rId6"/>
              </a:rPr>
              <a:t>https://www.programme-television.org/news-tv/Mia-et-le-Lion-blanc-Canal-La-veritable-amitie-entre-un-lion-et-une-fillette-4652642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Mia et le lion blanc </a:t>
            </a:r>
            <a:r>
              <a:rPr lang="en-GB" dirty="0">
                <a:hlinkClick r:id="rId7"/>
              </a:rPr>
              <a:t>https://fr.wikipedia.org/wiki/Mia_et_le_Lion_blanc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Secrets de </a:t>
            </a:r>
            <a:r>
              <a:rPr lang="en-GB" dirty="0" err="1"/>
              <a:t>tournage</a:t>
            </a:r>
            <a:r>
              <a:rPr lang="en-GB" dirty="0"/>
              <a:t> </a:t>
            </a:r>
            <a:r>
              <a:rPr lang="en-GB" dirty="0">
                <a:hlinkClick r:id="rId8"/>
              </a:rPr>
              <a:t>http://www.allocine.fr/film/fichefilm-252283/secrets-tournage/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Mia et le lion blanc – Une </a:t>
            </a:r>
            <a:r>
              <a:rPr lang="en-GB" dirty="0" err="1"/>
              <a:t>histoire</a:t>
            </a:r>
            <a:r>
              <a:rPr lang="en-GB" dirty="0"/>
              <a:t> </a:t>
            </a:r>
            <a:r>
              <a:rPr lang="en-GB" dirty="0" err="1"/>
              <a:t>touchante</a:t>
            </a:r>
            <a:r>
              <a:rPr lang="en-GB" dirty="0"/>
              <a:t> </a:t>
            </a:r>
            <a:r>
              <a:rPr lang="en-GB" dirty="0">
                <a:hlinkClick r:id="rId9"/>
              </a:rPr>
              <a:t>https://www.leparisien.fr/culture-loisirs/cinema/mia-et-le-lion-blanc-une-histoire-touchante-25-12-2018-7976181.php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738359-EFAD-4398-9E62-D0E942018186}"/>
              </a:ext>
            </a:extLst>
          </p:cNvPr>
          <p:cNvSpPr txBox="1"/>
          <p:nvPr/>
        </p:nvSpPr>
        <p:spPr>
          <a:xfrm>
            <a:off x="4348977" y="3164681"/>
            <a:ext cx="78430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Resurse</a:t>
            </a:r>
            <a:r>
              <a:rPr lang="en-GB" b="1" dirty="0"/>
              <a:t> </a:t>
            </a:r>
            <a:r>
              <a:rPr lang="en-GB" b="1" dirty="0" err="1"/>
              <a:t>utilizate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activit</a:t>
            </a:r>
            <a:r>
              <a:rPr lang="ro-RO" b="1" dirty="0" err="1"/>
              <a:t>ăți</a:t>
            </a:r>
            <a:r>
              <a:rPr lang="en-GB" b="1" dirty="0"/>
              <a:t>le de </a:t>
            </a:r>
            <a:r>
              <a:rPr lang="en-GB" b="1" dirty="0" err="1"/>
              <a:t>consolidare</a:t>
            </a:r>
            <a:r>
              <a:rPr lang="en-GB" b="1" dirty="0"/>
              <a:t> (</a:t>
            </a:r>
            <a:r>
              <a:rPr lang="en-GB" b="1" dirty="0" err="1"/>
              <a:t>concepute</a:t>
            </a:r>
            <a:r>
              <a:rPr lang="en-GB" b="1" dirty="0"/>
              <a:t> ca </a:t>
            </a:r>
            <a:r>
              <a:rPr lang="en-GB" b="1" dirty="0" err="1"/>
              <a:t>extinderi</a:t>
            </a:r>
            <a:r>
              <a:rPr lang="en-GB" b="1" dirty="0"/>
              <a:t> ale </a:t>
            </a:r>
            <a:r>
              <a:rPr lang="en-GB" b="1" dirty="0" err="1"/>
              <a:t>proiectului</a:t>
            </a:r>
            <a:r>
              <a:rPr lang="en-GB" b="1" dirty="0"/>
              <a:t>)</a:t>
            </a:r>
            <a:endParaRPr lang="ro-RO" b="1" dirty="0"/>
          </a:p>
          <a:p>
            <a:pPr marL="285750" indent="-285750">
              <a:buFontTx/>
              <a:buChar char="-"/>
            </a:pPr>
            <a:r>
              <a:rPr lang="ro-RO" dirty="0"/>
              <a:t>Kevin Richardson – Le Roi </a:t>
            </a:r>
            <a:r>
              <a:rPr lang="ro-RO" dirty="0" err="1"/>
              <a:t>lion</a:t>
            </a:r>
            <a:r>
              <a:rPr lang="ro-RO" dirty="0"/>
              <a:t> </a:t>
            </a:r>
            <a:r>
              <a:rPr lang="ro-RO" dirty="0">
                <a:hlinkClick r:id="rId10"/>
              </a:rPr>
              <a:t>https://www.parismatch.com/Animal-Story/Le-roi-lion-549528</a:t>
            </a:r>
            <a:endParaRPr lang="ro-RO" dirty="0"/>
          </a:p>
          <a:p>
            <a:pPr marL="285750" indent="-285750">
              <a:buFontTx/>
              <a:buChar char="-"/>
            </a:pPr>
            <a:r>
              <a:rPr lang="ro-RO" dirty="0"/>
              <a:t>La </a:t>
            </a:r>
            <a:r>
              <a:rPr lang="ro-RO" dirty="0" err="1"/>
              <a:t>disparition</a:t>
            </a:r>
            <a:r>
              <a:rPr lang="ro-RO" dirty="0"/>
              <a:t> des </a:t>
            </a:r>
            <a:r>
              <a:rPr lang="ro-RO" dirty="0" err="1"/>
              <a:t>lions</a:t>
            </a:r>
            <a:r>
              <a:rPr lang="ro-RO" dirty="0"/>
              <a:t> </a:t>
            </a:r>
            <a:r>
              <a:rPr lang="ro-RO" dirty="0">
                <a:hlinkClick r:id="rId11"/>
              </a:rPr>
              <a:t>http://environnement.mongroupe.ca/la-disparition-des-lions-en-afrique-du-sud</a:t>
            </a:r>
            <a:endParaRPr lang="ro-RO" dirty="0"/>
          </a:p>
          <a:p>
            <a:pPr marL="285750" indent="-285750">
              <a:buFontTx/>
              <a:buChar char="-"/>
            </a:pPr>
            <a:r>
              <a:rPr lang="ro-RO" dirty="0" err="1"/>
              <a:t>Dix</a:t>
            </a:r>
            <a:r>
              <a:rPr lang="ro-RO" dirty="0"/>
              <a:t> </a:t>
            </a:r>
            <a:r>
              <a:rPr lang="ro-RO" dirty="0" err="1"/>
              <a:t>especes</a:t>
            </a:r>
            <a:r>
              <a:rPr lang="ro-RO" dirty="0"/>
              <a:t> en voie de </a:t>
            </a:r>
            <a:r>
              <a:rPr lang="ro-RO" dirty="0" err="1"/>
              <a:t>disparition</a:t>
            </a:r>
            <a:r>
              <a:rPr lang="ro-RO" dirty="0"/>
              <a:t> </a:t>
            </a:r>
            <a:r>
              <a:rPr lang="ro-RO" dirty="0">
                <a:hlinkClick r:id="rId12"/>
              </a:rPr>
              <a:t>https://www.canald.com/dossier-terre/animaux/dix-especes-en-voie-de-disparition-1.1404166</a:t>
            </a:r>
            <a:endParaRPr lang="ro-RO" dirty="0"/>
          </a:p>
          <a:p>
            <a:pPr marL="285750" indent="-285750">
              <a:buFontTx/>
              <a:buChar char="-"/>
            </a:pPr>
            <a:r>
              <a:rPr lang="en-GB" dirty="0">
                <a:hlinkClick r:id="rId13"/>
              </a:rPr>
              <a:t>https://rangerclub.be/fr/animaux/</a:t>
            </a:r>
            <a:endParaRPr lang="ro-RO" dirty="0"/>
          </a:p>
          <a:p>
            <a:pPr marL="285750" indent="-285750">
              <a:buFontTx/>
              <a:buChar char="-"/>
            </a:pPr>
            <a:r>
              <a:rPr lang="ro-RO" dirty="0" err="1"/>
              <a:t>Interview</a:t>
            </a:r>
            <a:r>
              <a:rPr lang="ro-RO" dirty="0"/>
              <a:t> Gilles de </a:t>
            </a:r>
            <a:r>
              <a:rPr lang="ro-RO" dirty="0" err="1"/>
              <a:t>Maistre</a:t>
            </a:r>
            <a:r>
              <a:rPr lang="ro-RO" dirty="0"/>
              <a:t> </a:t>
            </a:r>
            <a:r>
              <a:rPr lang="ro-RO" dirty="0">
                <a:hlinkClick r:id="rId14"/>
              </a:rPr>
              <a:t>https://www.premiere.fr/Cinema/News-Cinema/Gilles-de-Maistre-Mia-et-le-lion-blanc-a-ete-achete-partout-dans-le-monde-sauf-en-Afrique-du-Sud</a:t>
            </a:r>
            <a:endParaRPr lang="ro-RO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5055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948</Words>
  <Application>Microsoft Office PowerPoint</Application>
  <PresentationFormat>Widescreen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맑은 고딕</vt:lpstr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Ligia Sarivan</dc:creator>
  <cp:lastModifiedBy>Manuela Delia</cp:lastModifiedBy>
  <cp:revision>34</cp:revision>
  <dcterms:created xsi:type="dcterms:W3CDTF">2020-09-13T10:18:05Z</dcterms:created>
  <dcterms:modified xsi:type="dcterms:W3CDTF">2020-09-15T06:39:12Z</dcterms:modified>
</cp:coreProperties>
</file>