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5" r:id="rId10"/>
    <p:sldId id="266" r:id="rId11"/>
    <p:sldId id="264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996F8D7-CDE2-469C-8467-DAE6F97DBD1C}">
          <p14:sldIdLst>
            <p14:sldId id="256"/>
            <p14:sldId id="257"/>
            <p14:sldId id="258"/>
            <p14:sldId id="259"/>
            <p14:sldId id="260"/>
            <p14:sldId id="262"/>
            <p14:sldId id="261"/>
            <p14:sldId id="263"/>
            <p14:sldId id="265"/>
            <p14:sldId id="266"/>
            <p14:sldId id="264"/>
          </p14:sldIdLst>
        </p14:section>
        <p14:section name="Untitled Section" id="{5BDC16C5-E1EE-4247-B54E-5A74556DE4C5}">
          <p14:sldIdLst>
            <p14:sldId id="267"/>
            <p14:sldId id="26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</a:rPr>
              <a:t>Situatie statistic</a:t>
            </a:r>
            <a:r>
              <a:rPr lang="ro-RO" sz="1800" b="1" i="0" baseline="0">
                <a:effectLst/>
              </a:rPr>
              <a:t>ă candidați</a:t>
            </a:r>
            <a:endParaRPr lang="en-US">
              <a:effectLst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Sheet2!$C$1:$I$1</c:f>
              <c:strCache>
                <c:ptCount val="7"/>
                <c:pt idx="0">
                  <c:v>Înscriși</c:v>
                </c:pt>
                <c:pt idx="1">
                  <c:v>Rămași cu fișe valide</c:v>
                </c:pt>
                <c:pt idx="2">
                  <c:v>Prezenți examen</c:v>
                </c:pt>
                <c:pt idx="3">
                  <c:v>Absenți</c:v>
                </c:pt>
                <c:pt idx="4">
                  <c:v>Elimininați</c:v>
                </c:pt>
                <c:pt idx="5">
                  <c:v>Retrași</c:v>
                </c:pt>
                <c:pt idx="6">
                  <c:v>Total -Lucrări evaluate</c:v>
                </c:pt>
              </c:strCache>
            </c:strRef>
          </c:cat>
          <c:val>
            <c:numRef>
              <c:f>Sheet2!$C$2:$I$2</c:f>
              <c:numCache>
                <c:formatCode>General</c:formatCode>
                <c:ptCount val="7"/>
                <c:pt idx="0">
                  <c:v>320</c:v>
                </c:pt>
                <c:pt idx="1">
                  <c:v>320</c:v>
                </c:pt>
                <c:pt idx="2">
                  <c:v>289</c:v>
                </c:pt>
                <c:pt idx="3">
                  <c:v>31</c:v>
                </c:pt>
                <c:pt idx="4">
                  <c:v>0</c:v>
                </c:pt>
                <c:pt idx="5">
                  <c:v>35</c:v>
                </c:pt>
                <c:pt idx="6">
                  <c:v>254</c:v>
                </c:pt>
              </c:numCache>
            </c:numRef>
          </c:val>
        </c:ser>
        <c:ser>
          <c:idx val="1"/>
          <c:order val="1"/>
          <c:invertIfNegative val="0"/>
          <c:cat>
            <c:strRef>
              <c:f>Sheet2!$C$1:$I$1</c:f>
              <c:strCache>
                <c:ptCount val="7"/>
                <c:pt idx="0">
                  <c:v>Înscriși</c:v>
                </c:pt>
                <c:pt idx="1">
                  <c:v>Rămași cu fișe valide</c:v>
                </c:pt>
                <c:pt idx="2">
                  <c:v>Prezenți examen</c:v>
                </c:pt>
                <c:pt idx="3">
                  <c:v>Absenți</c:v>
                </c:pt>
                <c:pt idx="4">
                  <c:v>Elimininați</c:v>
                </c:pt>
                <c:pt idx="5">
                  <c:v>Retrași</c:v>
                </c:pt>
                <c:pt idx="6">
                  <c:v>Total -Lucrări evaluate</c:v>
                </c:pt>
              </c:strCache>
            </c:strRef>
          </c:cat>
          <c:val>
            <c:numRef>
              <c:f>Sheet2!$C$3:$I$3</c:f>
              <c:numCache>
                <c:formatCode>General</c:formatCode>
                <c:ptCount val="7"/>
                <c:pt idx="0">
                  <c:v>352</c:v>
                </c:pt>
                <c:pt idx="1">
                  <c:v>352</c:v>
                </c:pt>
                <c:pt idx="2">
                  <c:v>257</c:v>
                </c:pt>
                <c:pt idx="3">
                  <c:v>95</c:v>
                </c:pt>
                <c:pt idx="4">
                  <c:v>0</c:v>
                </c:pt>
                <c:pt idx="5">
                  <c:v>33</c:v>
                </c:pt>
                <c:pt idx="6">
                  <c:v>224</c:v>
                </c:pt>
              </c:numCache>
            </c:numRef>
          </c:val>
        </c:ser>
        <c:ser>
          <c:idx val="2"/>
          <c:order val="2"/>
          <c:invertIfNegative val="0"/>
          <c:cat>
            <c:strRef>
              <c:f>Sheet2!$C$1:$I$1</c:f>
              <c:strCache>
                <c:ptCount val="7"/>
                <c:pt idx="0">
                  <c:v>Înscriși</c:v>
                </c:pt>
                <c:pt idx="1">
                  <c:v>Rămași cu fișe valide</c:v>
                </c:pt>
                <c:pt idx="2">
                  <c:v>Prezenți examen</c:v>
                </c:pt>
                <c:pt idx="3">
                  <c:v>Absenți</c:v>
                </c:pt>
                <c:pt idx="4">
                  <c:v>Elimininați</c:v>
                </c:pt>
                <c:pt idx="5">
                  <c:v>Retrași</c:v>
                </c:pt>
                <c:pt idx="6">
                  <c:v>Total -Lucrări evaluate</c:v>
                </c:pt>
              </c:strCache>
            </c:strRef>
          </c:cat>
          <c:val>
            <c:numRef>
              <c:f>Sheet2!$C$4:$I$4</c:f>
              <c:numCache>
                <c:formatCode>General</c:formatCode>
                <c:ptCount val="7"/>
                <c:pt idx="0">
                  <c:v>357</c:v>
                </c:pt>
                <c:pt idx="1">
                  <c:v>357</c:v>
                </c:pt>
                <c:pt idx="2">
                  <c:v>266</c:v>
                </c:pt>
                <c:pt idx="3">
                  <c:v>91</c:v>
                </c:pt>
                <c:pt idx="4">
                  <c:v>0</c:v>
                </c:pt>
                <c:pt idx="5">
                  <c:v>28</c:v>
                </c:pt>
                <c:pt idx="6">
                  <c:v>238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3532800"/>
        <c:axId val="123534336"/>
        <c:axId val="0"/>
      </c:bar3DChart>
      <c:catAx>
        <c:axId val="123532800"/>
        <c:scaling>
          <c:orientation val="minMax"/>
        </c:scaling>
        <c:delete val="0"/>
        <c:axPos val="b"/>
        <c:majorTickMark val="out"/>
        <c:minorTickMark val="none"/>
        <c:tickLblPos val="nextTo"/>
        <c:crossAx val="123534336"/>
        <c:crosses val="autoZero"/>
        <c:auto val="1"/>
        <c:lblAlgn val="ctr"/>
        <c:lblOffset val="100"/>
        <c:noMultiLvlLbl val="0"/>
      </c:catAx>
      <c:valAx>
        <c:axId val="1235343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353280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o-RO"/>
              <a:t>Rezultate Examen de titularizare </a:t>
            </a:r>
            <a:endParaRPr lang="en-US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Sheet2!$I$1:$N$1</c:f>
              <c:strCache>
                <c:ptCount val="6"/>
                <c:pt idx="0">
                  <c:v>Total -Lucrări evaluate</c:v>
                </c:pt>
                <c:pt idx="1">
                  <c:v>Note sub 7</c:v>
                </c:pt>
                <c:pt idx="2">
                  <c:v>Note între 7-7,99 </c:v>
                </c:pt>
                <c:pt idx="3">
                  <c:v>Note între 8-8,99 </c:v>
                </c:pt>
                <c:pt idx="4">
                  <c:v>Note între 9,00-9,99</c:v>
                </c:pt>
                <c:pt idx="5">
                  <c:v>Note de 10</c:v>
                </c:pt>
              </c:strCache>
            </c:strRef>
          </c:cat>
          <c:val>
            <c:numRef>
              <c:f>Sheet2!$I$2:$N$2</c:f>
              <c:numCache>
                <c:formatCode>General</c:formatCode>
                <c:ptCount val="6"/>
                <c:pt idx="0">
                  <c:v>254</c:v>
                </c:pt>
                <c:pt idx="1">
                  <c:v>125</c:v>
                </c:pt>
                <c:pt idx="2">
                  <c:v>68</c:v>
                </c:pt>
                <c:pt idx="3">
                  <c:v>46</c:v>
                </c:pt>
                <c:pt idx="4">
                  <c:v>15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invertIfNegative val="0"/>
          <c:cat>
            <c:strRef>
              <c:f>Sheet2!$I$1:$N$1</c:f>
              <c:strCache>
                <c:ptCount val="6"/>
                <c:pt idx="0">
                  <c:v>Total -Lucrări evaluate</c:v>
                </c:pt>
                <c:pt idx="1">
                  <c:v>Note sub 7</c:v>
                </c:pt>
                <c:pt idx="2">
                  <c:v>Note între 7-7,99 </c:v>
                </c:pt>
                <c:pt idx="3">
                  <c:v>Note între 8-8,99 </c:v>
                </c:pt>
                <c:pt idx="4">
                  <c:v>Note între 9,00-9,99</c:v>
                </c:pt>
                <c:pt idx="5">
                  <c:v>Note de 10</c:v>
                </c:pt>
              </c:strCache>
            </c:strRef>
          </c:cat>
          <c:val>
            <c:numRef>
              <c:f>Sheet2!$I$3:$N$3</c:f>
              <c:numCache>
                <c:formatCode>General</c:formatCode>
                <c:ptCount val="6"/>
                <c:pt idx="0">
                  <c:v>224</c:v>
                </c:pt>
                <c:pt idx="1">
                  <c:v>155</c:v>
                </c:pt>
                <c:pt idx="2">
                  <c:v>45</c:v>
                </c:pt>
                <c:pt idx="3">
                  <c:v>16</c:v>
                </c:pt>
                <c:pt idx="4">
                  <c:v>8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invertIfNegative val="0"/>
          <c:cat>
            <c:strRef>
              <c:f>Sheet2!$I$1:$N$1</c:f>
              <c:strCache>
                <c:ptCount val="6"/>
                <c:pt idx="0">
                  <c:v>Total -Lucrări evaluate</c:v>
                </c:pt>
                <c:pt idx="1">
                  <c:v>Note sub 7</c:v>
                </c:pt>
                <c:pt idx="2">
                  <c:v>Note între 7-7,99 </c:v>
                </c:pt>
                <c:pt idx="3">
                  <c:v>Note între 8-8,99 </c:v>
                </c:pt>
                <c:pt idx="4">
                  <c:v>Note între 9,00-9,99</c:v>
                </c:pt>
                <c:pt idx="5">
                  <c:v>Note de 10</c:v>
                </c:pt>
              </c:strCache>
            </c:strRef>
          </c:cat>
          <c:val>
            <c:numRef>
              <c:f>Sheet2!$I$4:$N$4</c:f>
              <c:numCache>
                <c:formatCode>General</c:formatCode>
                <c:ptCount val="6"/>
                <c:pt idx="0">
                  <c:v>238</c:v>
                </c:pt>
                <c:pt idx="1">
                  <c:v>145</c:v>
                </c:pt>
                <c:pt idx="2">
                  <c:v>58</c:v>
                </c:pt>
                <c:pt idx="3">
                  <c:v>21</c:v>
                </c:pt>
                <c:pt idx="4">
                  <c:v>21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3805056"/>
        <c:axId val="123815040"/>
        <c:axId val="0"/>
      </c:bar3DChart>
      <c:catAx>
        <c:axId val="123805056"/>
        <c:scaling>
          <c:orientation val="minMax"/>
        </c:scaling>
        <c:delete val="0"/>
        <c:axPos val="b"/>
        <c:majorTickMark val="out"/>
        <c:minorTickMark val="none"/>
        <c:tickLblPos val="nextTo"/>
        <c:crossAx val="123815040"/>
        <c:crosses val="autoZero"/>
        <c:auto val="1"/>
        <c:lblAlgn val="ctr"/>
        <c:lblOffset val="100"/>
        <c:noMultiLvlLbl val="0"/>
      </c:catAx>
      <c:valAx>
        <c:axId val="1238150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380505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Situatie statistic</a:t>
            </a:r>
            <a:r>
              <a:rPr lang="ro-RO"/>
              <a:t>ă</a:t>
            </a:r>
            <a:r>
              <a:rPr lang="ro-RO" baseline="0"/>
              <a:t> candidați</a:t>
            </a:r>
            <a:endParaRPr lang="en-US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0698961542850619E-2"/>
          <c:y val="0.14265926986399427"/>
          <c:w val="0.9239387196165697"/>
          <c:h val="0.75959341445955619"/>
        </c:manualLayout>
      </c:layout>
      <c:bar3DChart>
        <c:barDir val="col"/>
        <c:grouping val="clustered"/>
        <c:varyColors val="0"/>
        <c:ser>
          <c:idx val="1"/>
          <c:order val="0"/>
          <c:invertIfNegative val="0"/>
          <c:cat>
            <c:strRef>
              <c:f>Sheet1!$B$1:$H$1</c:f>
              <c:strCache>
                <c:ptCount val="7"/>
                <c:pt idx="0">
                  <c:v>Înscriși</c:v>
                </c:pt>
                <c:pt idx="1">
                  <c:v>Rămași cu fișe valide</c:v>
                </c:pt>
                <c:pt idx="2">
                  <c:v>Prezenți examen</c:v>
                </c:pt>
                <c:pt idx="3">
                  <c:v>Absenți</c:v>
                </c:pt>
                <c:pt idx="4">
                  <c:v>Elimininați</c:v>
                </c:pt>
                <c:pt idx="5">
                  <c:v>Retrași</c:v>
                </c:pt>
                <c:pt idx="6">
                  <c:v>Total -Lucrări evaluate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89</c:v>
                </c:pt>
                <c:pt idx="1">
                  <c:v>85</c:v>
                </c:pt>
                <c:pt idx="2">
                  <c:v>78</c:v>
                </c:pt>
                <c:pt idx="3">
                  <c:v>7</c:v>
                </c:pt>
                <c:pt idx="4">
                  <c:v>0</c:v>
                </c:pt>
                <c:pt idx="5">
                  <c:v>11</c:v>
                </c:pt>
                <c:pt idx="6">
                  <c:v>67</c:v>
                </c:pt>
              </c:numCache>
            </c:numRef>
          </c:val>
        </c:ser>
        <c:ser>
          <c:idx val="2"/>
          <c:order val="1"/>
          <c:invertIfNegative val="0"/>
          <c:cat>
            <c:strRef>
              <c:f>Sheet1!$B$1:$H$1</c:f>
              <c:strCache>
                <c:ptCount val="7"/>
                <c:pt idx="0">
                  <c:v>Înscriși</c:v>
                </c:pt>
                <c:pt idx="1">
                  <c:v>Rămași cu fișe valide</c:v>
                </c:pt>
                <c:pt idx="2">
                  <c:v>Prezenți examen</c:v>
                </c:pt>
                <c:pt idx="3">
                  <c:v>Absenți</c:v>
                </c:pt>
                <c:pt idx="4">
                  <c:v>Elimininați</c:v>
                </c:pt>
                <c:pt idx="5">
                  <c:v>Retrași</c:v>
                </c:pt>
                <c:pt idx="6">
                  <c:v>Total -Lucrări evaluate</c:v>
                </c:pt>
              </c:strCache>
            </c:strRef>
          </c:cat>
          <c:val>
            <c:numRef>
              <c:f>Sheet1!$B$3:$H$3</c:f>
              <c:numCache>
                <c:formatCode>General</c:formatCode>
                <c:ptCount val="7"/>
                <c:pt idx="0">
                  <c:v>152</c:v>
                </c:pt>
                <c:pt idx="1">
                  <c:v>142</c:v>
                </c:pt>
                <c:pt idx="2">
                  <c:v>130</c:v>
                </c:pt>
                <c:pt idx="3">
                  <c:v>12</c:v>
                </c:pt>
                <c:pt idx="4">
                  <c:v>0</c:v>
                </c:pt>
                <c:pt idx="5">
                  <c:v>12</c:v>
                </c:pt>
                <c:pt idx="6">
                  <c:v>118</c:v>
                </c:pt>
              </c:numCache>
            </c:numRef>
          </c:val>
        </c:ser>
        <c:ser>
          <c:idx val="3"/>
          <c:order val="2"/>
          <c:invertIfNegative val="0"/>
          <c:cat>
            <c:strRef>
              <c:f>Sheet1!$B$1:$H$1</c:f>
              <c:strCache>
                <c:ptCount val="7"/>
                <c:pt idx="0">
                  <c:v>Înscriși</c:v>
                </c:pt>
                <c:pt idx="1">
                  <c:v>Rămași cu fișe valide</c:v>
                </c:pt>
                <c:pt idx="2">
                  <c:v>Prezenți examen</c:v>
                </c:pt>
                <c:pt idx="3">
                  <c:v>Absenți</c:v>
                </c:pt>
                <c:pt idx="4">
                  <c:v>Elimininați</c:v>
                </c:pt>
                <c:pt idx="5">
                  <c:v>Retrași</c:v>
                </c:pt>
                <c:pt idx="6">
                  <c:v>Total -Lucrări evaluate</c:v>
                </c:pt>
              </c:strCache>
            </c:strRef>
          </c:cat>
          <c:val>
            <c:numRef>
              <c:f>Sheet1!$B$4:$H$4</c:f>
              <c:numCache>
                <c:formatCode>General</c:formatCode>
                <c:ptCount val="7"/>
                <c:pt idx="0">
                  <c:v>137</c:v>
                </c:pt>
                <c:pt idx="1">
                  <c:v>128</c:v>
                </c:pt>
                <c:pt idx="2">
                  <c:v>117</c:v>
                </c:pt>
                <c:pt idx="3">
                  <c:v>11</c:v>
                </c:pt>
                <c:pt idx="4">
                  <c:v>1</c:v>
                </c:pt>
                <c:pt idx="5">
                  <c:v>14</c:v>
                </c:pt>
                <c:pt idx="6">
                  <c:v>102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74092288"/>
        <c:axId val="174093824"/>
        <c:axId val="0"/>
      </c:bar3DChart>
      <c:catAx>
        <c:axId val="174092288"/>
        <c:scaling>
          <c:orientation val="minMax"/>
        </c:scaling>
        <c:delete val="0"/>
        <c:axPos val="b"/>
        <c:majorTickMark val="out"/>
        <c:minorTickMark val="none"/>
        <c:tickLblPos val="nextTo"/>
        <c:crossAx val="174093824"/>
        <c:crosses val="autoZero"/>
        <c:auto val="1"/>
        <c:lblAlgn val="ctr"/>
        <c:lblOffset val="100"/>
        <c:noMultiLvlLbl val="0"/>
      </c:catAx>
      <c:valAx>
        <c:axId val="1740938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40922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o-RO" sz="1800" b="1">
                <a:effectLst/>
              </a:rPr>
              <a:t>Rezultate </a:t>
            </a:r>
            <a:r>
              <a:rPr lang="en-US" sz="1800" b="1">
                <a:effectLst/>
              </a:rPr>
              <a:t>definitivat </a:t>
            </a:r>
            <a:r>
              <a:rPr lang="ro-RO" sz="1800" b="1">
                <a:effectLst/>
              </a:rPr>
              <a:t>(istoric rezultate 20</a:t>
            </a:r>
            <a:r>
              <a:rPr lang="en-US" sz="1800" b="1">
                <a:effectLst/>
              </a:rPr>
              <a:t>20,2021,</a:t>
            </a:r>
            <a:r>
              <a:rPr lang="ro-RO" sz="1800" b="1">
                <a:effectLst/>
              </a:rPr>
              <a:t>2022)</a:t>
            </a:r>
            <a:endParaRPr lang="en-US" sz="1800">
              <a:effectLst/>
            </a:endParaRP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1"/>
          <c:order val="0"/>
          <c:invertIfNegative val="0"/>
          <c:cat>
            <c:strRef>
              <c:f>Sheet1!$H$1:$L$1</c:f>
              <c:strCache>
                <c:ptCount val="5"/>
                <c:pt idx="0">
                  <c:v>Total -Lucrări evaluate</c:v>
                </c:pt>
                <c:pt idx="1">
                  <c:v>Note sub 8</c:v>
                </c:pt>
                <c:pt idx="2">
                  <c:v>Note între 8-8,99 </c:v>
                </c:pt>
                <c:pt idx="3">
                  <c:v>Note între 9,00-9,99</c:v>
                </c:pt>
                <c:pt idx="4">
                  <c:v>Note de 10</c:v>
                </c:pt>
              </c:strCache>
            </c:strRef>
          </c:cat>
          <c:val>
            <c:numRef>
              <c:f>Sheet1!$H$2:$L$2</c:f>
              <c:numCache>
                <c:formatCode>General</c:formatCode>
                <c:ptCount val="5"/>
                <c:pt idx="0">
                  <c:v>67</c:v>
                </c:pt>
                <c:pt idx="1">
                  <c:v>37</c:v>
                </c:pt>
                <c:pt idx="2">
                  <c:v>20</c:v>
                </c:pt>
                <c:pt idx="3">
                  <c:v>10</c:v>
                </c:pt>
                <c:pt idx="4">
                  <c:v>0</c:v>
                </c:pt>
              </c:numCache>
            </c:numRef>
          </c:val>
        </c:ser>
        <c:ser>
          <c:idx val="2"/>
          <c:order val="1"/>
          <c:invertIfNegative val="0"/>
          <c:cat>
            <c:strRef>
              <c:f>Sheet1!$H$1:$L$1</c:f>
              <c:strCache>
                <c:ptCount val="5"/>
                <c:pt idx="0">
                  <c:v>Total -Lucrări evaluate</c:v>
                </c:pt>
                <c:pt idx="1">
                  <c:v>Note sub 8</c:v>
                </c:pt>
                <c:pt idx="2">
                  <c:v>Note între 8-8,99 </c:v>
                </c:pt>
                <c:pt idx="3">
                  <c:v>Note între 9,00-9,99</c:v>
                </c:pt>
                <c:pt idx="4">
                  <c:v>Note de 10</c:v>
                </c:pt>
              </c:strCache>
            </c:strRef>
          </c:cat>
          <c:val>
            <c:numRef>
              <c:f>Sheet1!$H$3:$L$3</c:f>
              <c:numCache>
                <c:formatCode>General</c:formatCode>
                <c:ptCount val="5"/>
                <c:pt idx="0">
                  <c:v>118</c:v>
                </c:pt>
                <c:pt idx="1">
                  <c:v>41</c:v>
                </c:pt>
                <c:pt idx="2">
                  <c:v>53</c:v>
                </c:pt>
                <c:pt idx="3">
                  <c:v>23</c:v>
                </c:pt>
                <c:pt idx="4">
                  <c:v>1</c:v>
                </c:pt>
              </c:numCache>
            </c:numRef>
          </c:val>
        </c:ser>
        <c:ser>
          <c:idx val="3"/>
          <c:order val="2"/>
          <c:invertIfNegative val="0"/>
          <c:cat>
            <c:strRef>
              <c:f>Sheet1!$H$1:$L$1</c:f>
              <c:strCache>
                <c:ptCount val="5"/>
                <c:pt idx="0">
                  <c:v>Total -Lucrări evaluate</c:v>
                </c:pt>
                <c:pt idx="1">
                  <c:v>Note sub 8</c:v>
                </c:pt>
                <c:pt idx="2">
                  <c:v>Note între 8-8,99 </c:v>
                </c:pt>
                <c:pt idx="3">
                  <c:v>Note între 9,00-9,99</c:v>
                </c:pt>
                <c:pt idx="4">
                  <c:v>Note de 10</c:v>
                </c:pt>
              </c:strCache>
            </c:strRef>
          </c:cat>
          <c:val>
            <c:numRef>
              <c:f>Sheet1!$H$4:$L$4</c:f>
              <c:numCache>
                <c:formatCode>General</c:formatCode>
                <c:ptCount val="5"/>
                <c:pt idx="0">
                  <c:v>102</c:v>
                </c:pt>
                <c:pt idx="1">
                  <c:v>34</c:v>
                </c:pt>
                <c:pt idx="2">
                  <c:v>51</c:v>
                </c:pt>
                <c:pt idx="3">
                  <c:v>17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74278528"/>
        <c:axId val="174280064"/>
        <c:axId val="0"/>
      </c:bar3DChart>
      <c:catAx>
        <c:axId val="174278528"/>
        <c:scaling>
          <c:orientation val="minMax"/>
        </c:scaling>
        <c:delete val="0"/>
        <c:axPos val="b"/>
        <c:majorTickMark val="out"/>
        <c:minorTickMark val="none"/>
        <c:tickLblPos val="nextTo"/>
        <c:crossAx val="174280064"/>
        <c:crosses val="autoZero"/>
        <c:auto val="1"/>
        <c:lblAlgn val="ctr"/>
        <c:lblOffset val="100"/>
        <c:noMultiLvlLbl val="0"/>
      </c:catAx>
      <c:valAx>
        <c:axId val="1742800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42785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6314129483814524"/>
          <c:y val="2.79611440322537E-2"/>
          <c:w val="0.7222351268591426"/>
          <c:h val="0.7848836936620036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Foaie1!$I$23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strRef>
              <c:f>Foaie1!$J$22:$M$22</c:f>
              <c:strCache>
                <c:ptCount val="4"/>
                <c:pt idx="0">
                  <c:v>Total</c:v>
                </c:pt>
                <c:pt idx="1">
                  <c:v>Zi</c:v>
                </c:pt>
                <c:pt idx="2">
                  <c:v>Seral</c:v>
                </c:pt>
                <c:pt idx="3">
                  <c:v>Frecvență redusă </c:v>
                </c:pt>
              </c:strCache>
            </c:strRef>
          </c:cat>
          <c:val>
            <c:numRef>
              <c:f>Foaie1!$J$23:$M$23</c:f>
              <c:numCache>
                <c:formatCode>0.00%</c:formatCode>
                <c:ptCount val="4"/>
                <c:pt idx="0">
                  <c:v>0.52649999999999997</c:v>
                </c:pt>
                <c:pt idx="1">
                  <c:v>0.53469999999999995</c:v>
                </c:pt>
                <c:pt idx="2" formatCode="0%">
                  <c:v>0</c:v>
                </c:pt>
                <c:pt idx="3">
                  <c:v>0.24320000000000003</c:v>
                </c:pt>
              </c:numCache>
            </c:numRef>
          </c:val>
        </c:ser>
        <c:ser>
          <c:idx val="1"/>
          <c:order val="1"/>
          <c:tx>
            <c:strRef>
              <c:f>Foaie1!$I$24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Foaie1!$J$22:$M$22</c:f>
              <c:strCache>
                <c:ptCount val="4"/>
                <c:pt idx="0">
                  <c:v>Total</c:v>
                </c:pt>
                <c:pt idx="1">
                  <c:v>Zi</c:v>
                </c:pt>
                <c:pt idx="2">
                  <c:v>Seral</c:v>
                </c:pt>
                <c:pt idx="3">
                  <c:v>Frecvență redusă </c:v>
                </c:pt>
              </c:strCache>
            </c:strRef>
          </c:cat>
          <c:val>
            <c:numRef>
              <c:f>Foaie1!$J$24:$M$24</c:f>
              <c:numCache>
                <c:formatCode>0.00%</c:formatCode>
                <c:ptCount val="4"/>
                <c:pt idx="0">
                  <c:v>0.62320000000000009</c:v>
                </c:pt>
                <c:pt idx="1">
                  <c:v>0.6281000000000001</c:v>
                </c:pt>
                <c:pt idx="2">
                  <c:v>0.3333000000000001</c:v>
                </c:pt>
                <c:pt idx="3">
                  <c:v>0.21430000000000002</c:v>
                </c:pt>
              </c:numCache>
            </c:numRef>
          </c:val>
        </c:ser>
        <c:ser>
          <c:idx val="2"/>
          <c:order val="2"/>
          <c:tx>
            <c:strRef>
              <c:f>Foaie1!$I$25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FF0000"/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Foaie1!$J$22:$M$22</c:f>
              <c:strCache>
                <c:ptCount val="4"/>
                <c:pt idx="0">
                  <c:v>Total</c:v>
                </c:pt>
                <c:pt idx="1">
                  <c:v>Zi</c:v>
                </c:pt>
                <c:pt idx="2">
                  <c:v>Seral</c:v>
                </c:pt>
                <c:pt idx="3">
                  <c:v>Frecvență redusă </c:v>
                </c:pt>
              </c:strCache>
            </c:strRef>
          </c:cat>
          <c:val>
            <c:numRef>
              <c:f>Foaie1!$J$25:$M$25</c:f>
              <c:numCache>
                <c:formatCode>0.00%</c:formatCode>
                <c:ptCount val="4"/>
                <c:pt idx="0">
                  <c:v>0.61040000000000005</c:v>
                </c:pt>
                <c:pt idx="1">
                  <c:v>0.6170000000000001</c:v>
                </c:pt>
                <c:pt idx="2">
                  <c:v>0.14290000000000003</c:v>
                </c:pt>
                <c:pt idx="3">
                  <c:v>0.28570000000000001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4779520"/>
        <c:axId val="124809984"/>
        <c:axId val="0"/>
      </c:bar3DChart>
      <c:catAx>
        <c:axId val="124779520"/>
        <c:scaling>
          <c:orientation val="minMax"/>
        </c:scaling>
        <c:delete val="0"/>
        <c:axPos val="b"/>
        <c:majorTickMark val="out"/>
        <c:minorTickMark val="none"/>
        <c:tickLblPos val="nextTo"/>
        <c:crossAx val="124809984"/>
        <c:crosses val="autoZero"/>
        <c:auto val="1"/>
        <c:lblAlgn val="ctr"/>
        <c:lblOffset val="100"/>
        <c:noMultiLvlLbl val="0"/>
      </c:catAx>
      <c:valAx>
        <c:axId val="124809984"/>
        <c:scaling>
          <c:orientation val="minMax"/>
        </c:scaling>
        <c:delete val="0"/>
        <c:axPos val="l"/>
        <c:majorGridlines>
          <c:spPr>
            <a:effectLst>
              <a:outerShdw blurRad="50800" dist="50800" dir="5400000" algn="ctr" rotWithShape="0">
                <a:schemeClr val="bg2">
                  <a:lumMod val="90000"/>
                </a:schemeClr>
              </a:outerShdw>
            </a:effectLst>
          </c:spPr>
        </c:majorGridlines>
        <c:numFmt formatCode="0.00%" sourceLinked="1"/>
        <c:majorTickMark val="out"/>
        <c:minorTickMark val="none"/>
        <c:tickLblPos val="nextTo"/>
        <c:crossAx val="124779520"/>
        <c:crosses val="autoZero"/>
        <c:crossBetween val="between"/>
      </c:valAx>
    </c:plotArea>
    <c:legend>
      <c:legendPos val="r"/>
      <c:legendEntry>
        <c:idx val="2"/>
        <c:txPr>
          <a:bodyPr/>
          <a:lstStyle/>
          <a:p>
            <a:pPr>
              <a:defRPr baseline="0">
                <a:solidFill>
                  <a:sysClr val="windowText" lastClr="000000"/>
                </a:solidFill>
              </a:defRPr>
            </a:pPr>
            <a:endParaRPr lang="ro-RO"/>
          </a:p>
        </c:txPr>
      </c:legendEntry>
      <c:overlay val="0"/>
    </c:legend>
    <c:plotVisOnly val="1"/>
    <c:dispBlanksAs val="gap"/>
    <c:showDLblsOverMax val="0"/>
  </c:chart>
  <c:spPr>
    <a:solidFill>
      <a:schemeClr val="bg1">
        <a:lumMod val="95000"/>
      </a:schemeClr>
    </a:solidFill>
  </c:sp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statistica!$I$37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strRef>
              <c:f>statistica!$J$35:$P$36</c:f>
              <c:strCache>
                <c:ptCount val="7"/>
                <c:pt idx="0">
                  <c:v>procentul mediilor &lt; 5</c:v>
                </c:pt>
                <c:pt idx="1">
                  <c:v>procentul mediilor 5 - 5.99</c:v>
                </c:pt>
                <c:pt idx="2">
                  <c:v>procentul mediilor 6 - 6.99</c:v>
                </c:pt>
                <c:pt idx="3">
                  <c:v>procentul mediilor 7 - 7.99</c:v>
                </c:pt>
                <c:pt idx="4">
                  <c:v>procentul mediilor 8 - 8.99</c:v>
                </c:pt>
                <c:pt idx="5">
                  <c:v>procentul mediilor 9- 9.99</c:v>
                </c:pt>
                <c:pt idx="6">
                  <c:v>procentul mediilor 10 </c:v>
                </c:pt>
              </c:strCache>
            </c:strRef>
          </c:cat>
          <c:val>
            <c:numRef>
              <c:f>statistica!$J$37:$P$37</c:f>
              <c:numCache>
                <c:formatCode>0.00%</c:formatCode>
                <c:ptCount val="7"/>
                <c:pt idx="0">
                  <c:v>0.4094000000000001</c:v>
                </c:pt>
                <c:pt idx="1">
                  <c:v>6.3500000000000001E-2</c:v>
                </c:pt>
                <c:pt idx="2">
                  <c:v>0.1275</c:v>
                </c:pt>
                <c:pt idx="3">
                  <c:v>0.13669999999999999</c:v>
                </c:pt>
                <c:pt idx="4">
                  <c:v>0.13619999999999999</c:v>
                </c:pt>
                <c:pt idx="5">
                  <c:v>0.127</c:v>
                </c:pt>
                <c:pt idx="6" formatCode="0%">
                  <c:v>0</c:v>
                </c:pt>
              </c:numCache>
            </c:numRef>
          </c:val>
        </c:ser>
        <c:ser>
          <c:idx val="1"/>
          <c:order val="1"/>
          <c:tx>
            <c:strRef>
              <c:f>statistica!$I$38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statistica!$J$35:$P$36</c:f>
              <c:strCache>
                <c:ptCount val="7"/>
                <c:pt idx="0">
                  <c:v>procentul mediilor &lt; 5</c:v>
                </c:pt>
                <c:pt idx="1">
                  <c:v>procentul mediilor 5 - 5.99</c:v>
                </c:pt>
                <c:pt idx="2">
                  <c:v>procentul mediilor 6 - 6.99</c:v>
                </c:pt>
                <c:pt idx="3">
                  <c:v>procentul mediilor 7 - 7.99</c:v>
                </c:pt>
                <c:pt idx="4">
                  <c:v>procentul mediilor 8 - 8.99</c:v>
                </c:pt>
                <c:pt idx="5">
                  <c:v>procentul mediilor 9- 9.99</c:v>
                </c:pt>
                <c:pt idx="6">
                  <c:v>procentul mediilor 10 </c:v>
                </c:pt>
              </c:strCache>
            </c:strRef>
          </c:cat>
          <c:val>
            <c:numRef>
              <c:f>statistica!$J$38:$P$38</c:f>
              <c:numCache>
                <c:formatCode>0.00%</c:formatCode>
                <c:ptCount val="7"/>
                <c:pt idx="0">
                  <c:v>0.31550000000000006</c:v>
                </c:pt>
                <c:pt idx="1">
                  <c:v>6.0800000000000007E-2</c:v>
                </c:pt>
                <c:pt idx="2">
                  <c:v>0.18860000000000002</c:v>
                </c:pt>
                <c:pt idx="3">
                  <c:v>0.16139999999999999</c:v>
                </c:pt>
                <c:pt idx="4">
                  <c:v>0.15700000000000003</c:v>
                </c:pt>
                <c:pt idx="5">
                  <c:v>0.11520000000000001</c:v>
                </c:pt>
                <c:pt idx="6">
                  <c:v>1.5000000000000002E-3</c:v>
                </c:pt>
              </c:numCache>
            </c:numRef>
          </c:val>
        </c:ser>
        <c:ser>
          <c:idx val="2"/>
          <c:order val="2"/>
          <c:tx>
            <c:strRef>
              <c:f>statistica!$I$39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statistica!$J$35:$P$36</c:f>
              <c:strCache>
                <c:ptCount val="7"/>
                <c:pt idx="0">
                  <c:v>procentul mediilor &lt; 5</c:v>
                </c:pt>
                <c:pt idx="1">
                  <c:v>procentul mediilor 5 - 5.99</c:v>
                </c:pt>
                <c:pt idx="2">
                  <c:v>procentul mediilor 6 - 6.99</c:v>
                </c:pt>
                <c:pt idx="3">
                  <c:v>procentul mediilor 7 - 7.99</c:v>
                </c:pt>
                <c:pt idx="4">
                  <c:v>procentul mediilor 8 - 8.99</c:v>
                </c:pt>
                <c:pt idx="5">
                  <c:v>procentul mediilor 9- 9.99</c:v>
                </c:pt>
                <c:pt idx="6">
                  <c:v>procentul mediilor 10 </c:v>
                </c:pt>
              </c:strCache>
            </c:strRef>
          </c:cat>
          <c:val>
            <c:numRef>
              <c:f>statistica!$J$39:$P$39</c:f>
              <c:numCache>
                <c:formatCode>0.00%</c:formatCode>
                <c:ptCount val="7"/>
                <c:pt idx="0">
                  <c:v>0.34080000000000005</c:v>
                </c:pt>
                <c:pt idx="1">
                  <c:v>4.8800000000000003E-2</c:v>
                </c:pt>
                <c:pt idx="2">
                  <c:v>0.18270000000000003</c:v>
                </c:pt>
                <c:pt idx="3">
                  <c:v>0.17870000000000003</c:v>
                </c:pt>
                <c:pt idx="4">
                  <c:v>0.1613</c:v>
                </c:pt>
                <c:pt idx="5">
                  <c:v>8.77E-2</c:v>
                </c:pt>
                <c:pt idx="6" formatCode="0%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12705664"/>
        <c:axId val="212707584"/>
        <c:axId val="0"/>
      </c:bar3DChart>
      <c:catAx>
        <c:axId val="212705664"/>
        <c:scaling>
          <c:orientation val="minMax"/>
        </c:scaling>
        <c:delete val="0"/>
        <c:axPos val="b"/>
        <c:majorTickMark val="out"/>
        <c:minorTickMark val="none"/>
        <c:tickLblPos val="nextTo"/>
        <c:crossAx val="212707584"/>
        <c:crosses val="autoZero"/>
        <c:auto val="1"/>
        <c:lblAlgn val="ctr"/>
        <c:lblOffset val="100"/>
        <c:noMultiLvlLbl val="0"/>
      </c:catAx>
      <c:valAx>
        <c:axId val="212707584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212705664"/>
        <c:crosses val="autoZero"/>
        <c:crossBetween val="between"/>
      </c:valAx>
      <c:spPr>
        <a:gradFill>
          <a:gsLst>
            <a:gs pos="0">
              <a:schemeClr val="accent1">
                <a:lumMod val="20000"/>
                <a:lumOff val="80000"/>
              </a:schemeClr>
            </a:gs>
            <a:gs pos="50000">
              <a:srgbClr val="5B9BD5">
                <a:tint val="44500"/>
                <a:satMod val="160000"/>
              </a:srgbClr>
            </a:gs>
            <a:gs pos="100000">
              <a:srgbClr val="5B9BD5">
                <a:tint val="23500"/>
                <a:satMod val="160000"/>
              </a:srgbClr>
            </a:gs>
          </a:gsLst>
          <a:lin ang="5400000" scaled="0"/>
        </a:gradFill>
      </c:spPr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480BF-249D-43CE-80E4-A1555712CB5C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9ECFD-38D7-4A3D-83F6-64056C82A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807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480BF-249D-43CE-80E4-A1555712CB5C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9ECFD-38D7-4A3D-83F6-64056C82A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618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480BF-249D-43CE-80E4-A1555712CB5C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9ECFD-38D7-4A3D-83F6-64056C82A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255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480BF-249D-43CE-80E4-A1555712CB5C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9ECFD-38D7-4A3D-83F6-64056C82A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096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480BF-249D-43CE-80E4-A1555712CB5C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9ECFD-38D7-4A3D-83F6-64056C82A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601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480BF-249D-43CE-80E4-A1555712CB5C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9ECFD-38D7-4A3D-83F6-64056C82A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597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480BF-249D-43CE-80E4-A1555712CB5C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9ECFD-38D7-4A3D-83F6-64056C82A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25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480BF-249D-43CE-80E4-A1555712CB5C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9ECFD-38D7-4A3D-83F6-64056C82A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386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480BF-249D-43CE-80E4-A1555712CB5C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9ECFD-38D7-4A3D-83F6-64056C82A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768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480BF-249D-43CE-80E4-A1555712CB5C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9ECFD-38D7-4A3D-83F6-64056C82A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550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480BF-249D-43CE-80E4-A1555712CB5C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9ECFD-38D7-4A3D-83F6-64056C82A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726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>
            <a:alpha val="2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480BF-249D-43CE-80E4-A1555712CB5C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9ECFD-38D7-4A3D-83F6-64056C82A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274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1813" y="1050925"/>
            <a:ext cx="6153150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28600"/>
            <a:ext cx="4495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057400" y="5672138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9738" y="5556250"/>
            <a:ext cx="6337300" cy="130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8662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Autofit/>
          </a:bodyPr>
          <a:lstStyle/>
          <a:p>
            <a:r>
              <a:rPr lang="ro-RO" sz="2000" b="1" dirty="0" smtClean="0"/>
              <a:t>Examenul național de bacalaureat</a:t>
            </a:r>
            <a:endParaRPr lang="en-US" sz="2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9814569"/>
              </p:ext>
            </p:extLst>
          </p:nvPr>
        </p:nvGraphicFramePr>
        <p:xfrm>
          <a:off x="381002" y="761996"/>
          <a:ext cx="8534395" cy="5867409"/>
        </p:xfrm>
        <a:graphic>
          <a:graphicData uri="http://schemas.openxmlformats.org/drawingml/2006/table">
            <a:tbl>
              <a:tblPr firstRow="1" firstCol="1" bandRow="1"/>
              <a:tblGrid>
                <a:gridCol w="699821"/>
                <a:gridCol w="537667"/>
                <a:gridCol w="537667"/>
                <a:gridCol w="574365"/>
                <a:gridCol w="479633"/>
                <a:gridCol w="593140"/>
                <a:gridCol w="593140"/>
                <a:gridCol w="593140"/>
                <a:gridCol w="596554"/>
                <a:gridCol w="593140"/>
                <a:gridCol w="593140"/>
                <a:gridCol w="593140"/>
                <a:gridCol w="593140"/>
                <a:gridCol w="444644"/>
                <a:gridCol w="512064"/>
              </a:tblGrid>
              <a:tr h="127508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Forma de </a:t>
                      </a:r>
                      <a:r>
                        <a:rPr lang="en-US" sz="6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invatamant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Nr elevi inscrisi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Nr. elevi prezenti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Nr. elevi neprezentati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Nr. elevi eliminati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Numar de candidati respinsi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Din care cu medii: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Nr. </a:t>
                      </a:r>
                      <a:r>
                        <a:rPr lang="en-US" sz="6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elevi</a:t>
                      </a:r>
                      <a:r>
                        <a:rPr lang="en-US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6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reusiti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rowSpan="2" gridSpan="5"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Din care cu medii: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Anul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334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&lt; 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5 - 5.99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91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6 - 6.99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7 - 7.99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8 - 8.99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9 - 9.99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64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Zi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1717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1599 (93,13%)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118 (6,87%)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(0,13%)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742 (46,4%)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643 (86,66%)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99 (13,34%)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855 (53,47%)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203 (23,74%)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222 (25,96%)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222 (25,96%)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208 (24,33%)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4464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Seral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 (62,5%)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 (37,5%)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 (100%)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 (100%)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4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Frecvență redusă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37 (86,05%)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 (13,95%)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 (75,68%)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23 (82,14%)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 (17,86%)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 (24,32%)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 (66,67%)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(22,22%)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(11,11%)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4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1768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1641 (92,82%)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127 (7,18%)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(0,12%)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775 (47,23%)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671 (86,58%)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104 (13,42%)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864 (52,65%)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209 (24,19%)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224 (25,93%)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223 (25,81%)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208 (24,07%)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4464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Zi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1434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1347 (93,93%)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87 (6,07%)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(0,07%)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500 (37,12%)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420 (84%)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80 (16%)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846 (62,81%)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253 (29,91%)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220 (26%)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214 (25,3%)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157 (18,56%)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(0,24%)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4464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Seral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 (100%)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(66,67%)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(100%)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(33,33%)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(100%)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4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Frecvență redusă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 (93,33%)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(6,67%)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 (78,57%)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 (72,73%)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 (27,27%)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 (21,43%)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 (100%)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4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1452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1364 (93,94%)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88 (6,06%)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(0,07%)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513 (37,61%)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430 (83,82%)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83 (16,18%)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850 (62,32%)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257 (30,24%)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220 (25,88%)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214 (25,18%)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157 (18,47%)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(0,24%)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4464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Zi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1263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1188 (94,06%)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75 (5,94%)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455 (38,3%)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402 (88,35%)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53 (11,65%)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733 (61,7%)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218 (29,74%)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216 (29,47%)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193 (26,33%)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106 (14,46%)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4464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Seral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 (87,5%)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(12,5%)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 (85,71%)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 (83,33%)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(16,67%)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(14,29%)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(100%)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4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Frecvență redusă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 (100%)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 (71,43%)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 (50%)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 (50%)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 (28,57%)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(50%)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(50%)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4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1285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1209 (94,09%)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76 (5,91%)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471 (38,96%)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412 (87,47%)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59 (12,53%)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738 (61,04%)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221 (29,95%)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216 (29,27%)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195 (26,42%)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106 (14,36%)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7937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ă 10"/>
          <p:cNvGraphicFramePr/>
          <p:nvPr>
            <p:extLst>
              <p:ext uri="{D42A27DB-BD31-4B8C-83A1-F6EECF244321}">
                <p14:modId xmlns:p14="http://schemas.microsoft.com/office/powerpoint/2010/main" val="180722123"/>
              </p:ext>
            </p:extLst>
          </p:nvPr>
        </p:nvGraphicFramePr>
        <p:xfrm>
          <a:off x="2133600" y="533400"/>
          <a:ext cx="4572000" cy="2771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Diagramă 8"/>
          <p:cNvGraphicFramePr/>
          <p:nvPr>
            <p:extLst>
              <p:ext uri="{D42A27DB-BD31-4B8C-83A1-F6EECF244321}">
                <p14:modId xmlns:p14="http://schemas.microsoft.com/office/powerpoint/2010/main" val="1635223314"/>
              </p:ext>
            </p:extLst>
          </p:nvPr>
        </p:nvGraphicFramePr>
        <p:xfrm>
          <a:off x="1828800" y="3581400"/>
          <a:ext cx="5934710" cy="3132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/>
          <p:cNvSpPr/>
          <p:nvPr/>
        </p:nvSpPr>
        <p:spPr>
          <a:xfrm>
            <a:off x="152400" y="3352800"/>
            <a:ext cx="40781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Rezultate</a:t>
            </a:r>
            <a:r>
              <a:rPr lang="en-US" dirty="0"/>
              <a:t> comparative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tranșe</a:t>
            </a:r>
            <a:r>
              <a:rPr lang="en-US" dirty="0"/>
              <a:t> de </a:t>
            </a:r>
            <a:r>
              <a:rPr lang="en-US" dirty="0" err="1"/>
              <a:t>medii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76200"/>
            <a:ext cx="838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dirty="0">
                <a:latin typeface="Calibri" pitchFamily="34" charset="0"/>
                <a:cs typeface="Calibri" pitchFamily="34" charset="0"/>
              </a:rPr>
              <a:t>Procentul mediilor cel puțin egale cu șase (total și pe forme de învățământ)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79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/>
          </a:bodyPr>
          <a:lstStyle/>
          <a:p>
            <a:r>
              <a:rPr lang="ro-RO" sz="2000" b="1" dirty="0" smtClean="0"/>
              <a:t>Concursuri și olimpiade școlare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000" dirty="0" err="1">
                <a:latin typeface="+mj-lt"/>
              </a:rPr>
              <a:t>În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anul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școlar</a:t>
            </a:r>
            <a:r>
              <a:rPr lang="en-US" sz="2000" dirty="0">
                <a:latin typeface="+mj-lt"/>
              </a:rPr>
              <a:t> 2021-2022 au </a:t>
            </a:r>
            <a:r>
              <a:rPr lang="en-US" sz="2000" dirty="0" err="1">
                <a:latin typeface="+mj-lt"/>
              </a:rPr>
              <a:t>fost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obținute</a:t>
            </a:r>
            <a:r>
              <a:rPr lang="en-US" sz="2000" dirty="0">
                <a:latin typeface="+mj-lt"/>
              </a:rPr>
              <a:t> 858 de </a:t>
            </a:r>
            <a:r>
              <a:rPr lang="en-US" sz="2000" dirty="0" err="1">
                <a:latin typeface="+mj-lt"/>
              </a:rPr>
              <a:t>premii</a:t>
            </a:r>
            <a:r>
              <a:rPr lang="en-US" sz="2000" dirty="0">
                <a:latin typeface="+mj-lt"/>
              </a:rPr>
              <a:t> la </a:t>
            </a:r>
            <a:r>
              <a:rPr lang="en-US" sz="2000" dirty="0" err="1">
                <a:latin typeface="+mj-lt"/>
              </a:rPr>
              <a:t>fazele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jutețene</a:t>
            </a:r>
            <a:r>
              <a:rPr lang="en-US" sz="2000" dirty="0">
                <a:latin typeface="+mj-lt"/>
              </a:rPr>
              <a:t> ale </a:t>
            </a:r>
            <a:r>
              <a:rPr lang="en-US" sz="2000" dirty="0" err="1">
                <a:latin typeface="+mj-lt"/>
              </a:rPr>
              <a:t>olimpiadelor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și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concursurilor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școlare</a:t>
            </a:r>
            <a:endParaRPr lang="ro-RO" sz="2000" dirty="0" smtClean="0">
              <a:latin typeface="+mj-lt"/>
            </a:endParaRPr>
          </a:p>
          <a:p>
            <a:pPr marL="0" indent="0">
              <a:buNone/>
            </a:pPr>
            <a:r>
              <a:rPr lang="ro-RO" sz="2000" dirty="0" smtClean="0">
                <a:latin typeface="+mj-lt"/>
              </a:rPr>
              <a:t>Prin </a:t>
            </a:r>
            <a:r>
              <a:rPr lang="ro-RO" sz="2000" dirty="0">
                <a:latin typeface="+mj-lt"/>
              </a:rPr>
              <a:t>participarea la fazele naționale elevii au </a:t>
            </a:r>
            <a:r>
              <a:rPr lang="ro-RO" sz="2000" dirty="0" smtClean="0">
                <a:latin typeface="+mj-lt"/>
              </a:rPr>
              <a:t>obținut:</a:t>
            </a:r>
          </a:p>
          <a:p>
            <a:pPr>
              <a:buFontTx/>
              <a:buChar char="-"/>
            </a:pPr>
            <a:r>
              <a:rPr lang="ro-RO" sz="2000" b="1" i="1" dirty="0" smtClean="0">
                <a:latin typeface="+mj-lt"/>
              </a:rPr>
              <a:t>un </a:t>
            </a:r>
            <a:r>
              <a:rPr lang="ro-RO" sz="2000" b="1" i="1" dirty="0">
                <a:latin typeface="+mj-lt"/>
              </a:rPr>
              <a:t>premiu special </a:t>
            </a:r>
            <a:r>
              <a:rPr lang="ro-RO" sz="2000" dirty="0">
                <a:latin typeface="+mj-lt"/>
              </a:rPr>
              <a:t>la OLIMPIADA DE LIMBA ȘI LITERATURA ROMÂNĂ - clasele V-VIII și </a:t>
            </a:r>
            <a:r>
              <a:rPr lang="ro-RO" sz="2000" b="1" i="1" dirty="0">
                <a:latin typeface="+mj-lt"/>
              </a:rPr>
              <a:t>o mențiune </a:t>
            </a:r>
            <a:r>
              <a:rPr lang="ro-RO" sz="2000" dirty="0">
                <a:latin typeface="+mj-lt"/>
              </a:rPr>
              <a:t>la OLIMPIADA DE LIMBA ȘI LITERATURA ROMÂNĂ - clasele </a:t>
            </a:r>
            <a:r>
              <a:rPr lang="ro-RO" sz="2000" dirty="0" smtClean="0">
                <a:latin typeface="+mj-lt"/>
              </a:rPr>
              <a:t>IX-XII</a:t>
            </a:r>
          </a:p>
          <a:p>
            <a:pPr>
              <a:buFontTx/>
              <a:buChar char="-"/>
            </a:pPr>
            <a:r>
              <a:rPr lang="en-US" sz="2000" b="1" i="1" dirty="0" err="1">
                <a:latin typeface="+mj-lt"/>
              </a:rPr>
              <a:t>două</a:t>
            </a:r>
            <a:r>
              <a:rPr lang="en-US" sz="2000" b="1" i="1" dirty="0">
                <a:latin typeface="+mj-lt"/>
              </a:rPr>
              <a:t> </a:t>
            </a:r>
            <a:r>
              <a:rPr lang="en-US" sz="2000" b="1" i="1" dirty="0" err="1">
                <a:latin typeface="+mj-lt"/>
              </a:rPr>
              <a:t>premii</a:t>
            </a:r>
            <a:r>
              <a:rPr lang="en-US" sz="2000" b="1" i="1" dirty="0">
                <a:latin typeface="+mj-lt"/>
              </a:rPr>
              <a:t> </a:t>
            </a:r>
            <a:r>
              <a:rPr lang="en-US" sz="2000" b="1" i="1" dirty="0" err="1">
                <a:latin typeface="+mj-lt"/>
              </a:rPr>
              <a:t>speciale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și</a:t>
            </a:r>
            <a:r>
              <a:rPr lang="en-US" sz="2000" dirty="0">
                <a:latin typeface="+mj-lt"/>
              </a:rPr>
              <a:t> </a:t>
            </a:r>
            <a:r>
              <a:rPr lang="en-US" sz="2000" b="1" i="1" dirty="0">
                <a:latin typeface="+mj-lt"/>
              </a:rPr>
              <a:t>o </a:t>
            </a:r>
            <a:r>
              <a:rPr lang="en-US" sz="2000" b="1" i="1" dirty="0" err="1">
                <a:latin typeface="+mj-lt"/>
              </a:rPr>
              <a:t>mențiune</a:t>
            </a:r>
            <a:r>
              <a:rPr lang="en-US" sz="2000" dirty="0">
                <a:latin typeface="+mj-lt"/>
              </a:rPr>
              <a:t> la OLIMPIADA DE LIMBI CLASICE-LIMBA </a:t>
            </a:r>
            <a:r>
              <a:rPr lang="en-US" sz="2000" dirty="0" smtClean="0">
                <a:latin typeface="+mj-lt"/>
              </a:rPr>
              <a:t>LATINĂ</a:t>
            </a:r>
            <a:endParaRPr lang="ro-RO" sz="2000" dirty="0" smtClean="0">
              <a:latin typeface="+mj-lt"/>
            </a:endParaRPr>
          </a:p>
          <a:p>
            <a:pPr>
              <a:buFontTx/>
              <a:buChar char="-"/>
            </a:pPr>
            <a:r>
              <a:rPr lang="en-US" sz="2000" b="1" i="1" dirty="0">
                <a:latin typeface="+mj-lt"/>
              </a:rPr>
              <a:t>o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i="1" dirty="0" err="1">
                <a:latin typeface="+mj-lt"/>
              </a:rPr>
              <a:t>medalie</a:t>
            </a:r>
            <a:r>
              <a:rPr lang="en-US" sz="2000" b="1" i="1" dirty="0">
                <a:latin typeface="+mj-lt"/>
              </a:rPr>
              <a:t> de </a:t>
            </a:r>
            <a:r>
              <a:rPr lang="en-US" sz="2000" b="1" i="1" dirty="0" err="1">
                <a:latin typeface="+mj-lt"/>
              </a:rPr>
              <a:t>argint</a:t>
            </a:r>
            <a:r>
              <a:rPr lang="en-US" sz="2000" i="1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și</a:t>
            </a:r>
            <a:r>
              <a:rPr lang="en-US" sz="2000" dirty="0">
                <a:latin typeface="+mj-lt"/>
              </a:rPr>
              <a:t> </a:t>
            </a:r>
            <a:r>
              <a:rPr lang="en-US" sz="2000" b="1" i="1" dirty="0">
                <a:latin typeface="+mj-lt"/>
              </a:rPr>
              <a:t>o </a:t>
            </a:r>
            <a:r>
              <a:rPr lang="en-US" sz="2000" b="1" i="1" dirty="0" err="1">
                <a:latin typeface="+mj-lt"/>
              </a:rPr>
              <a:t>mentiune</a:t>
            </a:r>
            <a:r>
              <a:rPr lang="en-US" sz="2000" b="1" i="1" dirty="0">
                <a:latin typeface="+mj-lt"/>
              </a:rPr>
              <a:t> de </a:t>
            </a:r>
            <a:r>
              <a:rPr lang="en-US" sz="2000" b="1" i="1" dirty="0" err="1">
                <a:latin typeface="+mj-lt"/>
              </a:rPr>
              <a:t>onoare</a:t>
            </a:r>
            <a:r>
              <a:rPr lang="en-US" sz="2000" dirty="0">
                <a:latin typeface="+mj-lt"/>
              </a:rPr>
              <a:t> la O.N.M. OLIMPIADA NAȚIONALĂ DE MATEMATICĂ, </a:t>
            </a:r>
            <a:r>
              <a:rPr lang="en-US" sz="2000" b="1" i="1" dirty="0">
                <a:latin typeface="+mj-lt"/>
              </a:rPr>
              <a:t>un </a:t>
            </a:r>
            <a:r>
              <a:rPr lang="en-US" sz="2000" b="1" i="1" dirty="0" err="1">
                <a:latin typeface="+mj-lt"/>
              </a:rPr>
              <a:t>premiul</a:t>
            </a:r>
            <a:r>
              <a:rPr lang="en-US" sz="2000" b="1" i="1" dirty="0">
                <a:latin typeface="+mj-lt"/>
              </a:rPr>
              <a:t> III</a:t>
            </a:r>
            <a:r>
              <a:rPr lang="en-US" sz="2000" i="1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și</a:t>
            </a:r>
            <a:r>
              <a:rPr lang="en-US" sz="2000" dirty="0">
                <a:latin typeface="+mj-lt"/>
              </a:rPr>
              <a:t> </a:t>
            </a:r>
            <a:r>
              <a:rPr lang="en-US" sz="2000" b="1" i="1" dirty="0">
                <a:latin typeface="+mj-lt"/>
              </a:rPr>
              <a:t>o </a:t>
            </a:r>
            <a:r>
              <a:rPr lang="en-US" sz="2000" b="1" i="1" dirty="0" err="1">
                <a:latin typeface="+mj-lt"/>
              </a:rPr>
              <a:t>mentiune</a:t>
            </a:r>
            <a:r>
              <a:rPr lang="en-US" sz="2000" dirty="0">
                <a:latin typeface="+mj-lt"/>
              </a:rPr>
              <a:t> la O.S.R. CONCURSUL NAȚIONAL OLIMPIADA SATELOR DIN ROMÂNIA</a:t>
            </a:r>
          </a:p>
          <a:p>
            <a:pPr>
              <a:buFontTx/>
              <a:buChar char="-"/>
            </a:pPr>
            <a:r>
              <a:rPr lang="en-US" sz="2000" b="1" i="1" dirty="0" err="1">
                <a:latin typeface="+mj-lt"/>
              </a:rPr>
              <a:t>două</a:t>
            </a:r>
            <a:r>
              <a:rPr lang="en-US" sz="2000" b="1" i="1" dirty="0">
                <a:latin typeface="+mj-lt"/>
              </a:rPr>
              <a:t> </a:t>
            </a:r>
            <a:r>
              <a:rPr lang="en-US" sz="2000" b="1" i="1" dirty="0" err="1">
                <a:latin typeface="+mj-lt"/>
              </a:rPr>
              <a:t>mențiuni</a:t>
            </a:r>
            <a:r>
              <a:rPr lang="en-US" sz="2000" b="1" i="1" dirty="0">
                <a:latin typeface="+mj-lt"/>
              </a:rPr>
              <a:t> (</a:t>
            </a:r>
            <a:r>
              <a:rPr lang="en-US" sz="2000" b="1" i="1" dirty="0" err="1">
                <a:latin typeface="+mj-lt"/>
              </a:rPr>
              <a:t>medalii</a:t>
            </a:r>
            <a:r>
              <a:rPr lang="en-US" sz="2000" b="1" i="1" dirty="0">
                <a:latin typeface="+mj-lt"/>
              </a:rPr>
              <a:t> de </a:t>
            </a:r>
            <a:r>
              <a:rPr lang="en-US" sz="2000" b="1" i="1" dirty="0" err="1">
                <a:latin typeface="+mj-lt"/>
              </a:rPr>
              <a:t>argint</a:t>
            </a:r>
            <a:r>
              <a:rPr lang="en-US" sz="2000" b="1" i="1" dirty="0">
                <a:latin typeface="+mj-lt"/>
              </a:rPr>
              <a:t>) </a:t>
            </a:r>
            <a:r>
              <a:rPr lang="en-US" sz="2000" dirty="0" err="1">
                <a:latin typeface="+mj-lt"/>
              </a:rPr>
              <a:t>și</a:t>
            </a:r>
            <a:r>
              <a:rPr lang="en-US" sz="2000" dirty="0">
                <a:latin typeface="+mj-lt"/>
              </a:rPr>
              <a:t> </a:t>
            </a:r>
            <a:r>
              <a:rPr lang="en-US" sz="2000" b="1" i="1" dirty="0" err="1">
                <a:latin typeface="+mj-lt"/>
              </a:rPr>
              <a:t>două</a:t>
            </a:r>
            <a:r>
              <a:rPr lang="en-US" sz="2000" b="1" i="1" dirty="0">
                <a:latin typeface="+mj-lt"/>
              </a:rPr>
              <a:t> </a:t>
            </a:r>
            <a:r>
              <a:rPr lang="en-US" sz="2000" b="1" i="1" dirty="0" err="1">
                <a:latin typeface="+mj-lt"/>
              </a:rPr>
              <a:t>medalii</a:t>
            </a:r>
            <a:r>
              <a:rPr lang="en-US" sz="2000" b="1" i="1" dirty="0">
                <a:latin typeface="+mj-lt"/>
              </a:rPr>
              <a:t> de </a:t>
            </a:r>
            <a:r>
              <a:rPr lang="en-US" sz="2000" b="1" i="1" dirty="0" err="1">
                <a:latin typeface="+mj-lt"/>
              </a:rPr>
              <a:t>bronz</a:t>
            </a:r>
            <a:r>
              <a:rPr lang="en-US" sz="2000" dirty="0">
                <a:latin typeface="+mj-lt"/>
              </a:rPr>
              <a:t> la OLIMPIADA NAȚIONALĂ DE INFORMATICĂ, </a:t>
            </a:r>
            <a:r>
              <a:rPr lang="en-US" sz="2000" b="1" i="1" dirty="0">
                <a:latin typeface="+mj-lt"/>
              </a:rPr>
              <a:t>un </a:t>
            </a:r>
            <a:r>
              <a:rPr lang="en-US" sz="2000" b="1" i="1" dirty="0" err="1">
                <a:latin typeface="+mj-lt"/>
              </a:rPr>
              <a:t>premiul</a:t>
            </a:r>
            <a:r>
              <a:rPr lang="en-US" sz="2000" b="1" i="1" dirty="0">
                <a:latin typeface="+mj-lt"/>
              </a:rPr>
              <a:t> I</a:t>
            </a:r>
            <a:r>
              <a:rPr lang="en-US" sz="2000" dirty="0">
                <a:latin typeface="+mj-lt"/>
              </a:rPr>
              <a:t> la OLIMPIADA NAȚIONALĂ DE TEHNOLOGIA INFORMAȚIEI, </a:t>
            </a:r>
            <a:r>
              <a:rPr lang="en-US" sz="2000" b="1" i="1" dirty="0">
                <a:latin typeface="+mj-lt"/>
              </a:rPr>
              <a:t>un </a:t>
            </a:r>
            <a:r>
              <a:rPr lang="en-US" sz="2000" b="1" i="1" dirty="0" err="1">
                <a:latin typeface="+mj-lt"/>
              </a:rPr>
              <a:t>premiul</a:t>
            </a:r>
            <a:r>
              <a:rPr lang="en-US" sz="2000" b="1" i="1" dirty="0">
                <a:latin typeface="+mj-lt"/>
              </a:rPr>
              <a:t> I</a:t>
            </a:r>
            <a:r>
              <a:rPr lang="en-US" sz="2000" dirty="0">
                <a:latin typeface="+mj-lt"/>
              </a:rPr>
              <a:t> la OLIMPIADA NAȚIONALĂ DE INFORMATICĂ APLICATĂ - ACADNET </a:t>
            </a:r>
            <a:r>
              <a:rPr lang="en-US" sz="2000" dirty="0" err="1">
                <a:latin typeface="+mj-lt"/>
              </a:rPr>
              <a:t>și</a:t>
            </a:r>
            <a:r>
              <a:rPr lang="en-US" sz="2000" dirty="0">
                <a:latin typeface="+mj-lt"/>
              </a:rPr>
              <a:t> </a:t>
            </a:r>
            <a:r>
              <a:rPr lang="en-US" sz="2000" b="1" i="1" dirty="0" err="1">
                <a:latin typeface="+mj-lt"/>
              </a:rPr>
              <a:t>locul</a:t>
            </a:r>
            <a:r>
              <a:rPr lang="en-US" sz="2000" b="1" i="1" dirty="0">
                <a:latin typeface="+mj-lt"/>
              </a:rPr>
              <a:t> II</a:t>
            </a:r>
            <a:r>
              <a:rPr lang="en-US" sz="2000" dirty="0">
                <a:latin typeface="+mj-lt"/>
              </a:rPr>
              <a:t> la </a:t>
            </a:r>
            <a:r>
              <a:rPr lang="en-US" sz="2000" dirty="0" err="1">
                <a:latin typeface="+mj-lt"/>
              </a:rPr>
              <a:t>faza</a:t>
            </a:r>
            <a:r>
              <a:rPr lang="en-US" sz="2000" dirty="0">
                <a:latin typeface="+mj-lt"/>
              </a:rPr>
              <a:t> international a OLIMPIADEI NAȚIONALE DE INFORMATICĂ APLICATĂ - ACADNET</a:t>
            </a:r>
          </a:p>
          <a:p>
            <a:pPr>
              <a:buFontTx/>
              <a:buChar char="-"/>
            </a:pPr>
            <a:r>
              <a:rPr lang="en-US" sz="2000" b="1" i="1" dirty="0" smtClean="0">
                <a:latin typeface="+mj-lt"/>
              </a:rPr>
              <a:t>o </a:t>
            </a:r>
            <a:r>
              <a:rPr lang="en-US" sz="2000" b="1" i="1" dirty="0" err="1">
                <a:latin typeface="+mj-lt"/>
              </a:rPr>
              <a:t>mențiune</a:t>
            </a:r>
            <a:r>
              <a:rPr lang="en-US" sz="2000" dirty="0">
                <a:latin typeface="+mj-lt"/>
              </a:rPr>
              <a:t> la OLIMPIADA NAȚIONALĂ DE LIMBA FRANCEZĂ </a:t>
            </a:r>
            <a:r>
              <a:rPr lang="en-US" sz="2000" dirty="0" err="1">
                <a:latin typeface="+mj-lt"/>
              </a:rPr>
              <a:t>și</a:t>
            </a:r>
            <a:r>
              <a:rPr lang="en-US" sz="2000" dirty="0">
                <a:latin typeface="+mj-lt"/>
              </a:rPr>
              <a:t> </a:t>
            </a:r>
            <a:r>
              <a:rPr lang="en-US" sz="2000" b="1" i="1" dirty="0">
                <a:latin typeface="+mj-lt"/>
              </a:rPr>
              <a:t>o </a:t>
            </a:r>
            <a:r>
              <a:rPr lang="en-US" sz="2000" b="1" i="1" dirty="0" err="1">
                <a:latin typeface="+mj-lt"/>
              </a:rPr>
              <a:t>mențiune</a:t>
            </a:r>
            <a:r>
              <a:rPr lang="en-US" sz="2000" dirty="0">
                <a:latin typeface="+mj-lt"/>
              </a:rPr>
              <a:t> - OLIMPIADA NAȚIONALĂ DE LIMBA ENGLEZĂ</a:t>
            </a:r>
          </a:p>
          <a:p>
            <a:pPr>
              <a:buFontTx/>
              <a:buChar char="-"/>
            </a:pPr>
            <a:endParaRPr lang="en-US" sz="2000" dirty="0"/>
          </a:p>
          <a:p>
            <a:pPr>
              <a:buFontTx/>
              <a:buChar char="-"/>
            </a:pPr>
            <a:endParaRPr lang="ro-RO" sz="2000" dirty="0" smtClean="0"/>
          </a:p>
        </p:txBody>
      </p:sp>
    </p:spTree>
    <p:extLst>
      <p:ext uri="{BB962C8B-B14F-4D97-AF65-F5344CB8AC3E}">
        <p14:creationId xmlns:p14="http://schemas.microsoft.com/office/powerpoint/2010/main" val="635434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/>
          <a:lstStyle/>
          <a:p>
            <a:pPr marL="0" indent="0">
              <a:buNone/>
            </a:pPr>
            <a:r>
              <a:rPr lang="ro-RO" sz="1900" b="1" i="1" dirty="0" smtClean="0"/>
              <a:t>-     </a:t>
            </a:r>
            <a:r>
              <a:rPr lang="en-US" sz="1900" b="1" i="1" dirty="0" smtClean="0"/>
              <a:t>un </a:t>
            </a:r>
            <a:r>
              <a:rPr lang="en-US" sz="1900" b="1" i="1" dirty="0" err="1"/>
              <a:t>premiu</a:t>
            </a:r>
            <a:r>
              <a:rPr lang="en-US" sz="1900" b="1" i="1" dirty="0"/>
              <a:t> special</a:t>
            </a:r>
            <a:r>
              <a:rPr lang="en-US" sz="1900" i="1" dirty="0"/>
              <a:t> </a:t>
            </a:r>
            <a:r>
              <a:rPr lang="en-US" sz="1900" dirty="0"/>
              <a:t>la OLIMPIADA NAȚIONALĂ DE BIOLOGIE</a:t>
            </a:r>
          </a:p>
          <a:p>
            <a:pPr>
              <a:buFontTx/>
              <a:buChar char="-"/>
            </a:pPr>
            <a:r>
              <a:rPr lang="en-US" sz="1900" b="1" i="1" dirty="0" err="1" smtClean="0"/>
              <a:t>două</a:t>
            </a:r>
            <a:r>
              <a:rPr lang="en-US" sz="1900" b="1" i="1" dirty="0" smtClean="0"/>
              <a:t> </a:t>
            </a:r>
            <a:r>
              <a:rPr lang="en-US" sz="1900" b="1" i="1" dirty="0" err="1"/>
              <a:t>premii</a:t>
            </a:r>
            <a:r>
              <a:rPr lang="en-US" sz="1900" b="1" i="1" dirty="0"/>
              <a:t> </a:t>
            </a:r>
            <a:r>
              <a:rPr lang="en-US" sz="1900" b="1" i="1" dirty="0" err="1"/>
              <a:t>speciale</a:t>
            </a:r>
            <a:r>
              <a:rPr lang="en-US" sz="1900" i="1" dirty="0"/>
              <a:t> </a:t>
            </a:r>
            <a:r>
              <a:rPr lang="en-US" sz="1900" i="1" dirty="0" err="1"/>
              <a:t>și</a:t>
            </a:r>
            <a:r>
              <a:rPr lang="en-US" sz="1900" i="1" dirty="0"/>
              <a:t> </a:t>
            </a:r>
            <a:r>
              <a:rPr lang="en-US" sz="1900" b="1" i="1" dirty="0" err="1"/>
              <a:t>două</a:t>
            </a:r>
            <a:r>
              <a:rPr lang="en-US" sz="1900" b="1" i="1" dirty="0"/>
              <a:t> </a:t>
            </a:r>
            <a:r>
              <a:rPr lang="en-US" sz="1900" b="1" i="1" dirty="0" err="1"/>
              <a:t>mențiuni</a:t>
            </a:r>
            <a:r>
              <a:rPr lang="en-US" sz="1900" i="1" dirty="0"/>
              <a:t> </a:t>
            </a:r>
            <a:r>
              <a:rPr lang="en-US" sz="1900" dirty="0"/>
              <a:t>la OLIMPIADA NAȚIONALĂ DE GEOGRAFIE </a:t>
            </a:r>
            <a:r>
              <a:rPr lang="en-US" sz="1900" dirty="0" err="1"/>
              <a:t>și</a:t>
            </a:r>
            <a:r>
              <a:rPr lang="en-US" sz="1900" dirty="0"/>
              <a:t> </a:t>
            </a:r>
            <a:r>
              <a:rPr lang="en-US" sz="1900" b="1" i="1" dirty="0"/>
              <a:t>un </a:t>
            </a:r>
            <a:r>
              <a:rPr lang="en-US" sz="1900" b="1" i="1" dirty="0" err="1"/>
              <a:t>premiul</a:t>
            </a:r>
            <a:r>
              <a:rPr lang="en-US" sz="1900" b="1" i="1" dirty="0"/>
              <a:t> I, un </a:t>
            </a:r>
            <a:r>
              <a:rPr lang="en-US" sz="1900" b="1" i="1" dirty="0" err="1"/>
              <a:t>premiul</a:t>
            </a:r>
            <a:r>
              <a:rPr lang="en-US" sz="1900" b="1" i="1" dirty="0"/>
              <a:t> II, </a:t>
            </a:r>
            <a:r>
              <a:rPr lang="en-US" sz="1900" b="1" i="1" dirty="0" err="1"/>
              <a:t>două</a:t>
            </a:r>
            <a:r>
              <a:rPr lang="en-US" sz="1900" b="1" i="1" dirty="0"/>
              <a:t> </a:t>
            </a:r>
            <a:r>
              <a:rPr lang="en-US" sz="1900" b="1" i="1" dirty="0" err="1"/>
              <a:t>premii</a:t>
            </a:r>
            <a:r>
              <a:rPr lang="en-US" sz="1900" b="1" i="1" dirty="0"/>
              <a:t> III, </a:t>
            </a:r>
            <a:r>
              <a:rPr lang="en-US" sz="1900" b="1" i="1" dirty="0" err="1"/>
              <a:t>șapte</a:t>
            </a:r>
            <a:r>
              <a:rPr lang="en-US" sz="1900" b="1" i="1" dirty="0"/>
              <a:t> </a:t>
            </a:r>
            <a:r>
              <a:rPr lang="en-US" sz="1900" b="1" i="1" dirty="0" err="1"/>
              <a:t>mențiuni</a:t>
            </a:r>
            <a:r>
              <a:rPr lang="en-US" sz="1900" b="1" dirty="0"/>
              <a:t> </a:t>
            </a:r>
            <a:r>
              <a:rPr lang="en-US" sz="1900" dirty="0" err="1"/>
              <a:t>și</a:t>
            </a:r>
            <a:r>
              <a:rPr lang="en-US" sz="1900" b="1" dirty="0"/>
              <a:t> </a:t>
            </a:r>
            <a:r>
              <a:rPr lang="en-US" sz="1900" b="1" i="1" dirty="0" err="1"/>
              <a:t>două</a:t>
            </a:r>
            <a:r>
              <a:rPr lang="en-US" sz="1900" b="1" i="1" dirty="0"/>
              <a:t> </a:t>
            </a:r>
            <a:r>
              <a:rPr lang="en-US" sz="1900" b="1" i="1" dirty="0" err="1"/>
              <a:t>premii</a:t>
            </a:r>
            <a:r>
              <a:rPr lang="en-US" sz="1900" b="1" i="1" dirty="0"/>
              <a:t> </a:t>
            </a:r>
            <a:r>
              <a:rPr lang="en-US" sz="1900" b="1" i="1" dirty="0" err="1"/>
              <a:t>speciale</a:t>
            </a:r>
            <a:r>
              <a:rPr lang="en-US" sz="1900" dirty="0"/>
              <a:t> </a:t>
            </a:r>
            <a:r>
              <a:rPr lang="en-US" sz="1900" dirty="0" smtClean="0"/>
              <a:t>la </a:t>
            </a:r>
            <a:r>
              <a:rPr lang="en-US" sz="1900" dirty="0"/>
              <a:t>MICA OLIMPIADĂ TERRA </a:t>
            </a:r>
            <a:endParaRPr lang="ro-RO" sz="1900" dirty="0" smtClean="0"/>
          </a:p>
          <a:p>
            <a:pPr>
              <a:buFontTx/>
              <a:buChar char="-"/>
            </a:pPr>
            <a:r>
              <a:rPr lang="en-US" sz="2000" b="1" i="1" dirty="0" smtClean="0"/>
              <a:t>un </a:t>
            </a:r>
            <a:r>
              <a:rPr lang="en-US" sz="2000" b="1" i="1" dirty="0" err="1"/>
              <a:t>premiu</a:t>
            </a:r>
            <a:r>
              <a:rPr lang="en-US" sz="2000" b="1" i="1" dirty="0"/>
              <a:t> special</a:t>
            </a:r>
            <a:r>
              <a:rPr lang="en-US" sz="2000" i="1" dirty="0"/>
              <a:t> </a:t>
            </a:r>
            <a:r>
              <a:rPr lang="en-US" sz="2000" dirty="0"/>
              <a:t>la OLIMPIADA INTERDISCIPLINARĂ ȘTIINȚELE </a:t>
            </a:r>
            <a:r>
              <a:rPr lang="en-US" sz="2000" dirty="0" smtClean="0"/>
              <a:t>PĂMÂNTULUI</a:t>
            </a:r>
            <a:endParaRPr lang="ro-RO" sz="2000" dirty="0" smtClean="0"/>
          </a:p>
          <a:p>
            <a:pPr>
              <a:buFontTx/>
              <a:buChar char="-"/>
            </a:pPr>
            <a:r>
              <a:rPr lang="en-US" sz="2000" b="1" i="1" dirty="0" smtClean="0"/>
              <a:t>un </a:t>
            </a:r>
            <a:r>
              <a:rPr lang="en-US" sz="2000" b="1" i="1" dirty="0" err="1"/>
              <a:t>premiu</a:t>
            </a:r>
            <a:r>
              <a:rPr lang="en-US" sz="2000" b="1" i="1" dirty="0"/>
              <a:t> special </a:t>
            </a:r>
            <a:r>
              <a:rPr lang="en-US" sz="2000" dirty="0" err="1"/>
              <a:t>și</a:t>
            </a:r>
            <a:r>
              <a:rPr lang="en-US" sz="2000" b="1" dirty="0"/>
              <a:t> </a:t>
            </a:r>
            <a:r>
              <a:rPr lang="en-US" sz="2000" b="1" i="1" dirty="0" err="1"/>
              <a:t>două</a:t>
            </a:r>
            <a:r>
              <a:rPr lang="en-US" sz="2000" b="1" i="1" dirty="0"/>
              <a:t> </a:t>
            </a:r>
            <a:r>
              <a:rPr lang="en-US" sz="2000" b="1" i="1" dirty="0" err="1"/>
              <a:t>mențiuni</a:t>
            </a:r>
            <a:r>
              <a:rPr lang="en-US" sz="2000" dirty="0"/>
              <a:t> la OLIMPIADA NAȚIONALĂ DE </a:t>
            </a:r>
            <a:r>
              <a:rPr lang="en-US" sz="2000" dirty="0" smtClean="0"/>
              <a:t>RELIGIE</a:t>
            </a:r>
            <a:endParaRPr lang="ro-RO" sz="2000" dirty="0" smtClean="0"/>
          </a:p>
          <a:p>
            <a:pPr>
              <a:buFontTx/>
              <a:buChar char="-"/>
            </a:pPr>
            <a:r>
              <a:rPr lang="en-US" sz="2000" b="1" i="1" dirty="0" smtClean="0"/>
              <a:t>un </a:t>
            </a:r>
            <a:r>
              <a:rPr lang="en-US" sz="2000" b="1" i="1" dirty="0" err="1"/>
              <a:t>premiu</a:t>
            </a:r>
            <a:r>
              <a:rPr lang="en-US" sz="2000" b="1" i="1" dirty="0"/>
              <a:t> special</a:t>
            </a:r>
            <a:r>
              <a:rPr lang="en-US" sz="2000" dirty="0"/>
              <a:t> la OLIMPIADA DE CULTURĂ ȘI SPIRITUALITATE ROMÂNEASCĂ</a:t>
            </a:r>
          </a:p>
          <a:p>
            <a:pPr>
              <a:buFontTx/>
              <a:buChar char="-"/>
            </a:pP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1156107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4263944"/>
              </p:ext>
            </p:extLst>
          </p:nvPr>
        </p:nvGraphicFramePr>
        <p:xfrm>
          <a:off x="381000" y="381000"/>
          <a:ext cx="8382000" cy="5562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6019800"/>
              </a:tblGrid>
              <a:tr h="427892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CUPRINS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27892"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PLANUL DE ACȚIUNE  PENTRU EDUCAȚIA DIGITALĂ (2021-2027)</a:t>
                      </a: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7892"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ORGANIGRAMA INSPECTORATULUI ȘCOLAR JUDEȚEAN</a:t>
                      </a: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7892"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OBIECTIVELE PRIORITARE ALE INSPECTORATULUI  ȘCOLAR JUDE</a:t>
                      </a:r>
                      <a:r>
                        <a:rPr lang="ro-RO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Ț</a:t>
                      </a: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EAN </a:t>
                      </a:r>
                      <a:r>
                        <a:rPr lang="en-US" sz="12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CĂLĂRAȘI ÎN </a:t>
                      </a: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ANUL ȘCOLAR 2021-2022</a:t>
                      </a: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7892"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CONTEXT LEGISLATIV</a:t>
                      </a: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7892">
                <a:tc>
                  <a:txBody>
                    <a:bodyPr/>
                    <a:lstStyle/>
                    <a:p>
                      <a:pPr marL="63500" algn="l"/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CAPITOLUL I</a:t>
                      </a: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DIAGNOZA MEDIULUI EDUCAȚIONAL</a:t>
                      </a: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27892">
                <a:tc>
                  <a:txBody>
                    <a:bodyPr/>
                    <a:lstStyle/>
                    <a:p>
                      <a:pPr marL="63500" algn="l">
                        <a:lnSpc>
                          <a:spcPts val="1110"/>
                        </a:lnSpc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CAPITOLUL II</a:t>
                      </a: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35"/>
                        </a:lnSpc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ANALIZA SISTEMULUI DE ÎNVATAMÂNT PREUNIVERSITAR</a:t>
                      </a:r>
                      <a:r>
                        <a:rPr lang="en-US" sz="1000" dirty="0">
                          <a:effectLst/>
                          <a:latin typeface="Calibri"/>
                          <a:cs typeface="Times New Roman"/>
                        </a:rPr>
                        <a:t> </a:t>
                      </a: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JUDE</a:t>
                      </a:r>
                      <a:r>
                        <a:rPr lang="ro-RO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Ț</a:t>
                      </a: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EAN CĂLĂRAȘI DIN PERSPECTIVA RESURSEI UMANE</a:t>
                      </a: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27892">
                <a:tc>
                  <a:txBody>
                    <a:bodyPr/>
                    <a:lstStyle/>
                    <a:p>
                      <a:pPr marL="63500" algn="l">
                        <a:lnSpc>
                          <a:spcPts val="1115"/>
                        </a:lnSpc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CAPITOLUL III</a:t>
                      </a: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40"/>
                        </a:lnSpc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ANALIZA CALITĂȚII PROCESULUI DE PREDARE – ÎNVĂȚARE-</a:t>
                      </a:r>
                      <a:r>
                        <a:rPr lang="en-US" sz="1000" dirty="0">
                          <a:effectLst/>
                          <a:latin typeface="Calibri"/>
                          <a:cs typeface="Times New Roman"/>
                        </a:rPr>
                        <a:t> </a:t>
                      </a: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EVALUARE</a:t>
                      </a: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27892">
                <a:tc>
                  <a:txBody>
                    <a:bodyPr/>
                    <a:lstStyle/>
                    <a:p>
                      <a:pPr marL="63500" algn="l">
                        <a:lnSpc>
                          <a:spcPts val="1110"/>
                        </a:lnSpc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CAPITOLUL IV</a:t>
                      </a: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algn="l">
                        <a:lnSpc>
                          <a:spcPts val="1135"/>
                        </a:lnSpc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REZULTATELE ÎNVĂȚĂRII</a:t>
                      </a: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27892">
                <a:tc>
                  <a:txBody>
                    <a:bodyPr/>
                    <a:lstStyle/>
                    <a:p>
                      <a:pPr marL="63500" marR="0" algn="l">
                        <a:lnSpc>
                          <a:spcPts val="11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  <a:p>
                      <a:pPr marL="63500" marR="0" algn="l">
                        <a:lnSpc>
                          <a:spcPts val="11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CAPITOLUL V</a:t>
                      </a: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750" marR="0" algn="l">
                        <a:lnSpc>
                          <a:spcPts val="11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  <a:p>
                      <a:pPr marL="31750" marR="0" algn="l">
                        <a:lnSpc>
                          <a:spcPts val="11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ACTIVITATEA EDUCATIVĂ FORMALĂ ȘI NONFORMALĂ</a:t>
                      </a: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27892">
                <a:tc>
                  <a:txBody>
                    <a:bodyPr/>
                    <a:lstStyle/>
                    <a:p>
                      <a:pPr marL="63500" marR="0" algn="l">
                        <a:lnSpc>
                          <a:spcPts val="11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CAPITOLUL VI</a:t>
                      </a: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750" marR="0" algn="l">
                        <a:lnSpc>
                          <a:spcPts val="11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ACTIVITĂȚI/ACȚIUNI ALE CCD CĂLĂRAȘI</a:t>
                      </a: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27892">
                <a:tc>
                  <a:txBody>
                    <a:bodyPr/>
                    <a:lstStyle/>
                    <a:p>
                      <a:pPr algn="l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CAPITOLUL VII</a:t>
                      </a: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750" marR="0" algn="l">
                        <a:lnSpc>
                          <a:spcPts val="11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ACTIVITATEA CENTRULUI JUDEȚEAN DE RESURSE ȘI ASISTENȚĂ EDUCAȚIONALĂ</a:t>
                      </a: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27892">
                <a:tc>
                  <a:txBody>
                    <a:bodyPr/>
                    <a:lstStyle/>
                    <a:p>
                      <a:pPr marL="63500" marR="0" algn="l">
                        <a:lnSpc>
                          <a:spcPts val="11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CAPITOLUL VIII</a:t>
                      </a: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750" marR="0" algn="l">
                        <a:lnSpc>
                          <a:spcPts val="11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DOMENIUL ECONOMIC ȘI ADMINISTRATIV</a:t>
                      </a: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143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600200"/>
            <a:ext cx="8229600" cy="3230562"/>
          </a:xfrm>
        </p:spPr>
        <p:txBody>
          <a:bodyPr>
            <a:normAutofit/>
          </a:bodyPr>
          <a:lstStyle/>
          <a:p>
            <a:r>
              <a:rPr lang="ro-RO" dirty="0" smtClean="0"/>
              <a:t>Analiza/diagnoza examenelor și concursurilor naționale în sistemul de învățământ preuniversitar din județul Călărași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900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 sz="2000" b="1" dirty="0" smtClean="0">
                <a:latin typeface="+mn-lt"/>
              </a:rPr>
              <a:t>Concursul național de ocupare a posturilor didactice </a:t>
            </a:r>
            <a:r>
              <a:rPr lang="vi-VN" sz="2000" b="1" dirty="0">
                <a:latin typeface="Calibri" pitchFamily="34" charset="0"/>
                <a:cs typeface="Calibri" pitchFamily="34" charset="0"/>
              </a:rPr>
              <a:t>în sistemul de învățământ preuniversitar </a:t>
            </a:r>
            <a:r>
              <a:rPr lang="ro-RO" sz="2000" b="1" dirty="0" smtClean="0">
                <a:latin typeface="Calibri" pitchFamily="34" charset="0"/>
                <a:cs typeface="Calibri" pitchFamily="34" charset="0"/>
              </a:rPr>
              <a:t>de stat</a:t>
            </a:r>
            <a:endParaRPr lang="en-US" sz="2000" b="1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267707"/>
              </p:ext>
            </p:extLst>
          </p:nvPr>
        </p:nvGraphicFramePr>
        <p:xfrm>
          <a:off x="685800" y="1447800"/>
          <a:ext cx="8013700" cy="109728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985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5486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școlar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Înscriși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Rămași cu fișe valide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Prezenți examen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Absenți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Elimininați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Retrași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-Lucrări evaluate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Note sub 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Note între 7-7,99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Note între 8-8,99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Note între 9,00-9,99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Note de 10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4504827"/>
              </p:ext>
            </p:extLst>
          </p:nvPr>
        </p:nvGraphicFramePr>
        <p:xfrm>
          <a:off x="1143000" y="2743200"/>
          <a:ext cx="74676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8563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067923"/>
              </p:ext>
            </p:extLst>
          </p:nvPr>
        </p:nvGraphicFramePr>
        <p:xfrm>
          <a:off x="685800" y="381000"/>
          <a:ext cx="8013700" cy="109728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985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5486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 școlar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Înscriși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Rămași cu fișe valide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Prezenți examen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Absenți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Elimininați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Retrași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-Lucrări evaluate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Note sub 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Note între 7-7,99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Note între 8-8,99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Note între 9,00-9,99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Note de 10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2465739"/>
              </p:ext>
            </p:extLst>
          </p:nvPr>
        </p:nvGraphicFramePr>
        <p:xfrm>
          <a:off x="1143000" y="1752600"/>
          <a:ext cx="76200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6251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402807"/>
              </p:ext>
            </p:extLst>
          </p:nvPr>
        </p:nvGraphicFramePr>
        <p:xfrm>
          <a:off x="1143000" y="2438400"/>
          <a:ext cx="70104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570038"/>
              </p:ext>
            </p:extLst>
          </p:nvPr>
        </p:nvGraphicFramePr>
        <p:xfrm>
          <a:off x="990600" y="731012"/>
          <a:ext cx="7378700" cy="1535271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731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9866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 școlar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Înscriși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Rămași cu fișe valide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Prezenți examen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Absenți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Elimininați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Retrași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-Lucrări evaluate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Note sub 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Note între 8-8,99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Note între 9,00-9,99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Note de 10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90600" y="228600"/>
            <a:ext cx="754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000" b="1" dirty="0" smtClean="0"/>
              <a:t>Examen național de definitivare în învățământ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053043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4855333"/>
              </p:ext>
            </p:extLst>
          </p:nvPr>
        </p:nvGraphicFramePr>
        <p:xfrm>
          <a:off x="762000" y="2514600"/>
          <a:ext cx="77724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848741"/>
              </p:ext>
            </p:extLst>
          </p:nvPr>
        </p:nvGraphicFramePr>
        <p:xfrm>
          <a:off x="609601" y="609600"/>
          <a:ext cx="8000999" cy="1752599"/>
        </p:xfrm>
        <a:graphic>
          <a:graphicData uri="http://schemas.openxmlformats.org/drawingml/2006/table">
            <a:tbl>
              <a:tblPr/>
              <a:tblGrid>
                <a:gridCol w="661012"/>
                <a:gridCol w="661012"/>
                <a:gridCol w="661012"/>
                <a:gridCol w="661012"/>
                <a:gridCol w="661012"/>
                <a:gridCol w="729867"/>
                <a:gridCol w="661012"/>
                <a:gridCol w="661012"/>
                <a:gridCol w="661012"/>
                <a:gridCol w="661012"/>
                <a:gridCol w="661012"/>
                <a:gridCol w="661012"/>
              </a:tblGrid>
              <a:tr h="10849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 școlar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Înscriși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Rămași cu fișe valide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Prezenți examen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Absenți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Elimininați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Retrași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-Lucrări evaluate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Note sub 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Note între 8-8,99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Note între 9,00-9,99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Note de 10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22552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552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552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0043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ro-RO" sz="2000" b="1" dirty="0" smtClean="0"/>
              <a:t>Examen național de E</a:t>
            </a:r>
            <a:r>
              <a:rPr lang="vi-VN" sz="2000" b="1" dirty="0" smtClean="0"/>
              <a:t>valuare Națională</a:t>
            </a:r>
            <a:r>
              <a:rPr lang="ro-RO" sz="2000" b="1" dirty="0" smtClean="0"/>
              <a:t> – clasa a VIII-a </a:t>
            </a:r>
            <a:endParaRPr lang="en-US" sz="20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082345"/>
              </p:ext>
            </p:extLst>
          </p:nvPr>
        </p:nvGraphicFramePr>
        <p:xfrm>
          <a:off x="609600" y="1143000"/>
          <a:ext cx="8077202" cy="1768984"/>
        </p:xfrm>
        <a:graphic>
          <a:graphicData uri="http://schemas.openxmlformats.org/drawingml/2006/table">
            <a:tbl>
              <a:tblPr/>
              <a:tblGrid>
                <a:gridCol w="673232"/>
                <a:gridCol w="673232"/>
                <a:gridCol w="662169"/>
                <a:gridCol w="630562"/>
                <a:gridCol w="677973"/>
                <a:gridCol w="677973"/>
                <a:gridCol w="703258"/>
                <a:gridCol w="698518"/>
                <a:gridCol w="698518"/>
                <a:gridCol w="698518"/>
                <a:gridCol w="630562"/>
                <a:gridCol w="652687"/>
              </a:tblGrid>
              <a:tr h="9693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o-RO" sz="1200" b="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o-RO" sz="1200" b="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Anul 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Nr.</a:t>
                      </a:r>
                      <a:r>
                        <a:rPr lang="ro-RO" sz="1200" b="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o-RO" sz="1200" b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elevi </a:t>
                      </a:r>
                      <a:r>
                        <a:rPr lang="ro-RO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înscrişi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Nr.elevi prezenţi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Nr. elevi absenți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Nr. medii 1.00-4.99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Nr. medii 5.00-5.99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Nr. medii 6.00-6.99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Nr. medii 7.00-7.99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Nr. medii 8.00-8.99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Nr. medii 9.00-9.99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Nr. medii 10.00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Procent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note ≥ 5.00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1938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1982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1867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460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12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75.36%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2019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1861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1649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574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337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65.20%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19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2070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645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68.84%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</a:tr>
              <a:tr h="2019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2149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1962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652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319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317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66.77%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3350" y="3505200"/>
            <a:ext cx="5517299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2654103" y="3244334"/>
            <a:ext cx="38899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/>
              <a:t>Procentul mediilor cel puțin egale cu 5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52150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124200"/>
            <a:ext cx="8892751" cy="3537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964064"/>
              </p:ext>
            </p:extLst>
          </p:nvPr>
        </p:nvGraphicFramePr>
        <p:xfrm>
          <a:off x="762000" y="381000"/>
          <a:ext cx="8077202" cy="1768984"/>
        </p:xfrm>
        <a:graphic>
          <a:graphicData uri="http://schemas.openxmlformats.org/drawingml/2006/table">
            <a:tbl>
              <a:tblPr/>
              <a:tblGrid>
                <a:gridCol w="673232"/>
                <a:gridCol w="673232"/>
                <a:gridCol w="662169"/>
                <a:gridCol w="630562"/>
                <a:gridCol w="677973"/>
                <a:gridCol w="677973"/>
                <a:gridCol w="703258"/>
                <a:gridCol w="698518"/>
                <a:gridCol w="698518"/>
                <a:gridCol w="698518"/>
                <a:gridCol w="630562"/>
                <a:gridCol w="652687"/>
              </a:tblGrid>
              <a:tr h="9693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o-RO" sz="1200" b="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o-RO" sz="1200" b="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Anul 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Nr.</a:t>
                      </a:r>
                      <a:r>
                        <a:rPr lang="ro-RO" sz="1200" b="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o-RO" sz="1200" b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elevi </a:t>
                      </a:r>
                      <a:r>
                        <a:rPr lang="ro-RO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înscrişi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Nr.elevi prezenţi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Nr. elevi absenți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Nr. medii 1.00-4.99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Nr. medii 5.00-5.99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Nr. medii 6.00-6.99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Nr. medii 7.00-7.99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Nr. medii 8.00-8.99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Nr. medii 9.00-9.99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Nr. medii 10.00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Procent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note ≥ 5.00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1938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1982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1867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460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12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75.36%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2019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1861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1649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574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337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65.20%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19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2070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645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68.84%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</a:tr>
              <a:tr h="2019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2149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1962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652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319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317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66.77%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557300" y="2514600"/>
            <a:ext cx="41482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Rezultate</a:t>
            </a:r>
            <a:r>
              <a:rPr lang="en-US" b="1" dirty="0"/>
              <a:t> comparative </a:t>
            </a:r>
            <a:r>
              <a:rPr lang="en-US" b="1" dirty="0" err="1"/>
              <a:t>pe</a:t>
            </a:r>
            <a:r>
              <a:rPr lang="en-US" b="1" dirty="0"/>
              <a:t> </a:t>
            </a:r>
            <a:r>
              <a:rPr lang="en-US" b="1" dirty="0" err="1"/>
              <a:t>tranșe</a:t>
            </a:r>
            <a:r>
              <a:rPr lang="en-US" b="1" dirty="0"/>
              <a:t> de </a:t>
            </a:r>
            <a:r>
              <a:rPr lang="en-US" b="1" dirty="0" err="1"/>
              <a:t>medii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70139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1565</Words>
  <Application>Microsoft Office PowerPoint</Application>
  <PresentationFormat>On-screen Show (4:3)</PresentationFormat>
  <Paragraphs>592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Analiza/diagnoza examenelor și concursurilor naționale în sistemul de învățământ preuniversitar din județul Călărași </vt:lpstr>
      <vt:lpstr>Concursul național de ocupare a posturilor didactice în sistemul de învățământ preuniversitar de stat</vt:lpstr>
      <vt:lpstr>PowerPoint Presentation</vt:lpstr>
      <vt:lpstr>PowerPoint Presentation</vt:lpstr>
      <vt:lpstr>PowerPoint Presentation</vt:lpstr>
      <vt:lpstr>Examen național de Evaluare Națională – clasa a VIII-a </vt:lpstr>
      <vt:lpstr>PowerPoint Presentation</vt:lpstr>
      <vt:lpstr>Examenul național de bacalaureat</vt:lpstr>
      <vt:lpstr>PowerPoint Presentation</vt:lpstr>
      <vt:lpstr>Concursuri și olimpiade școlare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IG</cp:lastModifiedBy>
  <cp:revision>13</cp:revision>
  <dcterms:created xsi:type="dcterms:W3CDTF">2022-11-01T06:14:11Z</dcterms:created>
  <dcterms:modified xsi:type="dcterms:W3CDTF">2023-08-11T07:18:32Z</dcterms:modified>
</cp:coreProperties>
</file>