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257" r:id="rId4"/>
    <p:sldId id="258" r:id="rId5"/>
    <p:sldId id="259" r:id="rId6"/>
    <p:sldId id="260" r:id="rId7"/>
    <p:sldId id="270" r:id="rId8"/>
    <p:sldId id="261" r:id="rId9"/>
    <p:sldId id="262" r:id="rId10"/>
    <p:sldId id="263" r:id="rId11"/>
    <p:sldId id="264" r:id="rId12"/>
    <p:sldId id="265" r:id="rId13"/>
    <p:sldId id="268" r:id="rId14"/>
    <p:sldId id="269"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D1306-7BFC-4B73-8373-1EEC9139B6D5}"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69918-1DC5-4E8C-9CF8-01BB9CBF589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anose="020B0604020202020204" pitchFamily="34" charset="0"/>
              <a:buChar char="•"/>
              <a:defRPr/>
            </a:lvl6pPr>
            <a:lvl7pPr>
              <a:buClr>
                <a:schemeClr val="tx2"/>
              </a:buClr>
              <a:buFont typeface="Arial" panose="020B0604020202020204" pitchFamily="34" charset="0"/>
              <a:buChar char="•"/>
              <a:defRPr/>
            </a:lvl7pPr>
            <a:lvl8pPr>
              <a:buClr>
                <a:schemeClr val="tx2"/>
              </a:buClr>
              <a:buFont typeface="Arial" panose="020B0604020202020204" pitchFamily="34" charset="0"/>
              <a:buChar char="•"/>
              <a:defRPr/>
            </a:lvl8pPr>
            <a:lvl9pPr>
              <a:buClr>
                <a:schemeClr val="tx2"/>
              </a:buCl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1" fmla="*/ 0 w 3419856"/>
              <a:gd name="connsiteY0-2" fmla="*/ 74450 h 3429000"/>
              <a:gd name="connsiteX1-3" fmla="*/ 21806 w 3419856"/>
              <a:gd name="connsiteY1-4" fmla="*/ 21806 h 3429000"/>
              <a:gd name="connsiteX2-5" fmla="*/ 74450 w 3419856"/>
              <a:gd name="connsiteY2-6" fmla="*/ 0 h 3429000"/>
              <a:gd name="connsiteX3-7" fmla="*/ 3345406 w 3419856"/>
              <a:gd name="connsiteY3-8" fmla="*/ 0 h 3429000"/>
              <a:gd name="connsiteX4-9" fmla="*/ 3398050 w 3419856"/>
              <a:gd name="connsiteY4-10" fmla="*/ 21806 h 3429000"/>
              <a:gd name="connsiteX5-11" fmla="*/ 3419856 w 3419856"/>
              <a:gd name="connsiteY5-12" fmla="*/ 74450 h 3429000"/>
              <a:gd name="connsiteX6-13" fmla="*/ 3419856 w 3419856"/>
              <a:gd name="connsiteY6-14" fmla="*/ 3354550 h 3429000"/>
              <a:gd name="connsiteX7-15" fmla="*/ 3398050 w 3419856"/>
              <a:gd name="connsiteY7-16" fmla="*/ 3407194 h 3429000"/>
              <a:gd name="connsiteX8-17" fmla="*/ 3345406 w 3419856"/>
              <a:gd name="connsiteY8-18" fmla="*/ 3429000 h 3429000"/>
              <a:gd name="connsiteX9-19" fmla="*/ 21806 w 3419856"/>
              <a:gd name="connsiteY9-20" fmla="*/ 3407194 h 3429000"/>
              <a:gd name="connsiteX10-21" fmla="*/ 0 w 3419856"/>
              <a:gd name="connsiteY10-22" fmla="*/ 3354550 h 3429000"/>
              <a:gd name="connsiteX11-23" fmla="*/ 0 w 3419856"/>
              <a:gd name="connsiteY11-24" fmla="*/ 74450 h 3429000"/>
              <a:gd name="connsiteX0-25" fmla="*/ 0 w 3964392"/>
              <a:gd name="connsiteY0-26" fmla="*/ 74450 h 3415968"/>
              <a:gd name="connsiteX1-27" fmla="*/ 21806 w 3964392"/>
              <a:gd name="connsiteY1-28" fmla="*/ 21806 h 3415968"/>
              <a:gd name="connsiteX2-29" fmla="*/ 74450 w 3964392"/>
              <a:gd name="connsiteY2-30" fmla="*/ 0 h 3415968"/>
              <a:gd name="connsiteX3-31" fmla="*/ 3345406 w 3964392"/>
              <a:gd name="connsiteY3-32" fmla="*/ 0 h 3415968"/>
              <a:gd name="connsiteX4-33" fmla="*/ 3398050 w 3964392"/>
              <a:gd name="connsiteY4-34" fmla="*/ 21806 h 3415968"/>
              <a:gd name="connsiteX5-35" fmla="*/ 3419856 w 3964392"/>
              <a:gd name="connsiteY5-36" fmla="*/ 74450 h 3415968"/>
              <a:gd name="connsiteX6-37" fmla="*/ 3419856 w 3964392"/>
              <a:gd name="connsiteY6-38" fmla="*/ 3354550 h 3415968"/>
              <a:gd name="connsiteX7-39" fmla="*/ 3398050 w 3964392"/>
              <a:gd name="connsiteY7-40" fmla="*/ 3407194 h 3415968"/>
              <a:gd name="connsiteX8-41" fmla="*/ 21806 w 3964392"/>
              <a:gd name="connsiteY8-42" fmla="*/ 3407194 h 3415968"/>
              <a:gd name="connsiteX9-43" fmla="*/ 0 w 3964392"/>
              <a:gd name="connsiteY9-44" fmla="*/ 3354550 h 3415968"/>
              <a:gd name="connsiteX10-45" fmla="*/ 0 w 3964392"/>
              <a:gd name="connsiteY10-46" fmla="*/ 74450 h 3415968"/>
              <a:gd name="connsiteX0-47" fmla="*/ 0 w 3964392"/>
              <a:gd name="connsiteY0-48" fmla="*/ 74450 h 3415968"/>
              <a:gd name="connsiteX1-49" fmla="*/ 21806 w 3964392"/>
              <a:gd name="connsiteY1-50" fmla="*/ 21806 h 3415968"/>
              <a:gd name="connsiteX2-51" fmla="*/ 74450 w 3964392"/>
              <a:gd name="connsiteY2-52" fmla="*/ 0 h 3415968"/>
              <a:gd name="connsiteX3-53" fmla="*/ 3345406 w 3964392"/>
              <a:gd name="connsiteY3-54" fmla="*/ 0 h 3415968"/>
              <a:gd name="connsiteX4-55" fmla="*/ 3398050 w 3964392"/>
              <a:gd name="connsiteY4-56" fmla="*/ 21806 h 3415968"/>
              <a:gd name="connsiteX5-57" fmla="*/ 3419856 w 3964392"/>
              <a:gd name="connsiteY5-58" fmla="*/ 74450 h 3415968"/>
              <a:gd name="connsiteX6-59" fmla="*/ 3419856 w 3964392"/>
              <a:gd name="connsiteY6-60" fmla="*/ 3354550 h 3415968"/>
              <a:gd name="connsiteX7-61" fmla="*/ 3398050 w 3964392"/>
              <a:gd name="connsiteY7-62" fmla="*/ 3407194 h 3415968"/>
              <a:gd name="connsiteX8-63" fmla="*/ 21806 w 3964392"/>
              <a:gd name="connsiteY8-64" fmla="*/ 3407194 h 3415968"/>
              <a:gd name="connsiteX9-65" fmla="*/ 0 w 3964392"/>
              <a:gd name="connsiteY9-66" fmla="*/ 3354550 h 3415968"/>
              <a:gd name="connsiteX10-67" fmla="*/ 0 w 3964392"/>
              <a:gd name="connsiteY10-68" fmla="*/ 74450 h 3415968"/>
              <a:gd name="connsiteX0-69" fmla="*/ 0 w 3968026"/>
              <a:gd name="connsiteY0-70" fmla="*/ 74450 h 3910007"/>
              <a:gd name="connsiteX1-71" fmla="*/ 21806 w 3968026"/>
              <a:gd name="connsiteY1-72" fmla="*/ 21806 h 3910007"/>
              <a:gd name="connsiteX2-73" fmla="*/ 74450 w 3968026"/>
              <a:gd name="connsiteY2-74" fmla="*/ 0 h 3910007"/>
              <a:gd name="connsiteX3-75" fmla="*/ 3345406 w 3968026"/>
              <a:gd name="connsiteY3-76" fmla="*/ 0 h 3910007"/>
              <a:gd name="connsiteX4-77" fmla="*/ 3398050 w 3968026"/>
              <a:gd name="connsiteY4-78" fmla="*/ 21806 h 3910007"/>
              <a:gd name="connsiteX5-79" fmla="*/ 3419856 w 3968026"/>
              <a:gd name="connsiteY5-80" fmla="*/ 74450 h 3910007"/>
              <a:gd name="connsiteX6-81" fmla="*/ 3419856 w 3968026"/>
              <a:gd name="connsiteY6-82" fmla="*/ 3354550 h 3910007"/>
              <a:gd name="connsiteX7-83" fmla="*/ 3398050 w 3968026"/>
              <a:gd name="connsiteY7-84" fmla="*/ 3407194 h 3910007"/>
              <a:gd name="connsiteX8-85" fmla="*/ 0 w 3968026"/>
              <a:gd name="connsiteY8-86" fmla="*/ 3354550 h 3910007"/>
              <a:gd name="connsiteX9-87" fmla="*/ 0 w 3968026"/>
              <a:gd name="connsiteY9-88" fmla="*/ 74450 h 3910007"/>
              <a:gd name="connsiteX0-89" fmla="*/ 0 w 3419856"/>
              <a:gd name="connsiteY0-90" fmla="*/ 74450 h 3901233"/>
              <a:gd name="connsiteX1-91" fmla="*/ 21806 w 3419856"/>
              <a:gd name="connsiteY1-92" fmla="*/ 21806 h 3901233"/>
              <a:gd name="connsiteX2-93" fmla="*/ 74450 w 3419856"/>
              <a:gd name="connsiteY2-94" fmla="*/ 0 h 3901233"/>
              <a:gd name="connsiteX3-95" fmla="*/ 3345406 w 3419856"/>
              <a:gd name="connsiteY3-96" fmla="*/ 0 h 3901233"/>
              <a:gd name="connsiteX4-97" fmla="*/ 3398050 w 3419856"/>
              <a:gd name="connsiteY4-98" fmla="*/ 21806 h 3901233"/>
              <a:gd name="connsiteX5-99" fmla="*/ 3419856 w 3419856"/>
              <a:gd name="connsiteY5-100" fmla="*/ 74450 h 3901233"/>
              <a:gd name="connsiteX6-101" fmla="*/ 3419856 w 3419856"/>
              <a:gd name="connsiteY6-102" fmla="*/ 3354550 h 3901233"/>
              <a:gd name="connsiteX7-103" fmla="*/ 0 w 3419856"/>
              <a:gd name="connsiteY7-104" fmla="*/ 3354550 h 3901233"/>
              <a:gd name="connsiteX8-105" fmla="*/ 0 w 3419856"/>
              <a:gd name="connsiteY8-106" fmla="*/ 74450 h 3901233"/>
              <a:gd name="connsiteX0-107" fmla="*/ 0 w 3419856"/>
              <a:gd name="connsiteY0-108" fmla="*/ 74450 h 3354550"/>
              <a:gd name="connsiteX1-109" fmla="*/ 21806 w 3419856"/>
              <a:gd name="connsiteY1-110" fmla="*/ 21806 h 3354550"/>
              <a:gd name="connsiteX2-111" fmla="*/ 74450 w 3419856"/>
              <a:gd name="connsiteY2-112" fmla="*/ 0 h 3354550"/>
              <a:gd name="connsiteX3-113" fmla="*/ 3345406 w 3419856"/>
              <a:gd name="connsiteY3-114" fmla="*/ 0 h 3354550"/>
              <a:gd name="connsiteX4-115" fmla="*/ 3398050 w 3419856"/>
              <a:gd name="connsiteY4-116" fmla="*/ 21806 h 3354550"/>
              <a:gd name="connsiteX5-117" fmla="*/ 3419856 w 3419856"/>
              <a:gd name="connsiteY5-118" fmla="*/ 74450 h 3354550"/>
              <a:gd name="connsiteX6-119" fmla="*/ 3419856 w 3419856"/>
              <a:gd name="connsiteY6-120" fmla="*/ 3354550 h 3354550"/>
              <a:gd name="connsiteX7-121" fmla="*/ 0 w 3419856"/>
              <a:gd name="connsiteY7-122" fmla="*/ 3354550 h 3354550"/>
              <a:gd name="connsiteX8-123" fmla="*/ 0 w 3419856"/>
              <a:gd name="connsiteY8-124" fmla="*/ 74450 h 33545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GIF"/><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8" Type="http://schemas.openxmlformats.org/officeDocument/2006/relationships/slideLayout" Target="../slideLayouts/slideLayout7.xml"/><Relationship Id="rId17" Type="http://schemas.openxmlformats.org/officeDocument/2006/relationships/image" Target="../media/image19.jpeg"/><Relationship Id="rId16" Type="http://schemas.openxmlformats.org/officeDocument/2006/relationships/image" Target="../media/image18.jpeg"/><Relationship Id="rId15" Type="http://schemas.openxmlformats.org/officeDocument/2006/relationships/image" Target="../media/image17.jpeg"/><Relationship Id="rId14" Type="http://schemas.openxmlformats.org/officeDocument/2006/relationships/image" Target="../media/image16.jpeg"/><Relationship Id="rId13" Type="http://schemas.openxmlformats.org/officeDocument/2006/relationships/image" Target="../media/image15.jpeg"/><Relationship Id="rId12" Type="http://schemas.openxmlformats.org/officeDocument/2006/relationships/image" Target="../media/image14.png"/><Relationship Id="rId11" Type="http://schemas.openxmlformats.org/officeDocument/2006/relationships/image" Target="../media/image13.jpe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8.jpeg"/><Relationship Id="rId3" Type="http://schemas.openxmlformats.org/officeDocument/2006/relationships/image" Target="../media/image44.jpeg"/><Relationship Id="rId2" Type="http://schemas.openxmlformats.org/officeDocument/2006/relationships/image" Target="../media/image47.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4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22.jpe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05600" y="2"/>
            <a:ext cx="2399079" cy="2552174"/>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539591"/>
            <a:ext cx="2857498" cy="23184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766960"/>
            <a:ext cx="2514599" cy="16763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743075"/>
            <a:ext cx="1600200" cy="170028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9377" y="2"/>
            <a:ext cx="2867024" cy="17430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9632" y="5105400"/>
            <a:ext cx="2944367" cy="17526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1" y="3"/>
            <a:ext cx="1219199" cy="176695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3443359"/>
            <a:ext cx="1600199" cy="1096232"/>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 y="147831"/>
            <a:ext cx="590617" cy="9568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00201" y="3443360"/>
            <a:ext cx="2452688" cy="1096232"/>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7660" y="4551656"/>
            <a:ext cx="1897855" cy="2306458"/>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0721" y="1797713"/>
            <a:ext cx="2626057" cy="1700283"/>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5599" y="2552176"/>
            <a:ext cx="2438399" cy="1562624"/>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55574" y="4551542"/>
            <a:ext cx="1661654" cy="2306458"/>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81322" y="3443360"/>
            <a:ext cx="2264339" cy="1157142"/>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552" y="4110819"/>
            <a:ext cx="2743200" cy="1055996"/>
          </a:xfrm>
          <a:prstGeom prst="rect">
            <a:avLst/>
          </a:prstGeom>
        </p:spPr>
      </p:pic>
      <p:sp>
        <p:nvSpPr>
          <p:cNvPr id="22" name="TextBox 21"/>
          <p:cNvSpPr txBox="1"/>
          <p:nvPr/>
        </p:nvSpPr>
        <p:spPr>
          <a:xfrm>
            <a:off x="1752600" y="2552065"/>
            <a:ext cx="5638800" cy="1322070"/>
          </a:xfrm>
          <a:prstGeom prst="rect">
            <a:avLst/>
          </a:prstGeom>
          <a:noFill/>
          <a:ln>
            <a:solidFill>
              <a:srgbClr val="FFFF00"/>
            </a:solidFill>
          </a:ln>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UNE AUTRE INTIMIDATION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TextBox 22"/>
          <p:cNvSpPr txBox="1"/>
          <p:nvPr/>
        </p:nvSpPr>
        <p:spPr>
          <a:xfrm>
            <a:off x="1752600" y="3365641"/>
            <a:ext cx="5410198" cy="119888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PROFESSEUR COORDINATEUR</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Caputo</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Gabriela</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ÉLEVÉ</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Neculcea</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Anabella </a:t>
            </a:r>
            <a:r>
              <a:rPr lang="en-US"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Mihaela</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1" y="28467"/>
            <a:ext cx="876132" cy="1419333"/>
          </a:xfrm>
          <a:prstGeom prst="rect">
            <a:avLst/>
          </a:prstGeom>
        </p:spPr>
      </p:pic>
      <p:sp>
        <p:nvSpPr>
          <p:cNvPr id="4" name="TextBox 3"/>
          <p:cNvSpPr txBox="1"/>
          <p:nvPr/>
        </p:nvSpPr>
        <p:spPr>
          <a:xfrm>
            <a:off x="304800" y="1617007"/>
            <a:ext cx="2590799" cy="4062651"/>
          </a:xfrm>
          <a:prstGeom prst="rect">
            <a:avLst/>
          </a:prstGeom>
          <a:noFill/>
        </p:spPr>
        <p:txBody>
          <a:bodyPr wrap="square" rtlCol="0">
            <a:spAutoFit/>
          </a:bodyPr>
          <a:lstStyle/>
          <a:p>
            <a:r>
              <a:rPr lang="en-US" sz="2400" dirty="0" err="1"/>
              <a:t>Cependant</a:t>
            </a:r>
            <a:r>
              <a:rPr lang="en-US" sz="2400" dirty="0"/>
              <a:t>, </a:t>
            </a:r>
            <a:r>
              <a:rPr lang="en-US" sz="2400" dirty="0" err="1"/>
              <a:t>afin</a:t>
            </a:r>
            <a:r>
              <a:rPr lang="en-US" sz="2400" dirty="0"/>
              <a:t> de </a:t>
            </a:r>
            <a:r>
              <a:rPr lang="en-US" sz="2400" dirty="0" err="1"/>
              <a:t>bien</a:t>
            </a:r>
            <a:r>
              <a:rPr lang="en-US" sz="2400" dirty="0"/>
              <a:t> </a:t>
            </a:r>
            <a:r>
              <a:rPr lang="en-US" sz="2400" dirty="0" err="1"/>
              <a:t>comprendre</a:t>
            </a:r>
            <a:r>
              <a:rPr lang="en-US" sz="2400" dirty="0"/>
              <a:t> le </a:t>
            </a:r>
            <a:r>
              <a:rPr lang="en-US" sz="2400" dirty="0" err="1"/>
              <a:t>phénomène</a:t>
            </a:r>
            <a:r>
              <a:rPr lang="en-US" sz="2400" dirty="0"/>
              <a:t> de </a:t>
            </a:r>
            <a:r>
              <a:rPr lang="en-US" sz="2400" dirty="0" err="1"/>
              <a:t>l'intimidation</a:t>
            </a:r>
            <a:r>
              <a:rPr lang="en-US" sz="2400" dirty="0"/>
              <a:t>, </a:t>
            </a:r>
            <a:r>
              <a:rPr lang="en-US" sz="2400" dirty="0" err="1"/>
              <a:t>il</a:t>
            </a:r>
            <a:r>
              <a:rPr lang="en-US" sz="2400" dirty="0"/>
              <a:t> </a:t>
            </a:r>
            <a:r>
              <a:rPr lang="en-US" sz="2400" dirty="0" err="1"/>
              <a:t>est</a:t>
            </a:r>
            <a:r>
              <a:rPr lang="en-US" sz="2400" dirty="0"/>
              <a:t> </a:t>
            </a:r>
            <a:r>
              <a:rPr lang="en-US" sz="2400" dirty="0" err="1"/>
              <a:t>très</a:t>
            </a:r>
            <a:r>
              <a:rPr lang="en-US" sz="2400" dirty="0"/>
              <a:t> important de </a:t>
            </a:r>
            <a:r>
              <a:rPr lang="en-US" sz="2400" dirty="0" err="1"/>
              <a:t>différencier</a:t>
            </a:r>
            <a:r>
              <a:rPr lang="en-US" sz="2400" dirty="0"/>
              <a:t> les </a:t>
            </a:r>
            <a:r>
              <a:rPr lang="en-US" sz="2400" dirty="0" err="1"/>
              <a:t>comportements</a:t>
            </a:r>
            <a:r>
              <a:rPr lang="en-US" sz="2400" dirty="0"/>
              <a:t> </a:t>
            </a:r>
            <a:r>
              <a:rPr lang="en-US" sz="2400" dirty="0" err="1"/>
              <a:t>subsumés</a:t>
            </a:r>
            <a:r>
              <a:rPr lang="en-US" sz="2400" dirty="0"/>
              <a:t> par </a:t>
            </a:r>
            <a:r>
              <a:rPr lang="en-US" sz="2400" dirty="0" err="1"/>
              <a:t>ce</a:t>
            </a:r>
            <a:r>
              <a:rPr lang="en-US" sz="2400" dirty="0"/>
              <a:t> </a:t>
            </a:r>
            <a:r>
              <a:rPr lang="en-US" sz="2400" dirty="0" err="1"/>
              <a:t>phénomène</a:t>
            </a:r>
            <a:r>
              <a:rPr lang="en-US" sz="2400" dirty="0"/>
              <a:t> par rapport à:</a:t>
            </a:r>
            <a:endParaRPr lang="en-US" sz="2400" dirty="0"/>
          </a:p>
          <a:p>
            <a:endParaRPr lang="en-US" dirty="0"/>
          </a:p>
        </p:txBody>
      </p:sp>
      <p:cxnSp>
        <p:nvCxnSpPr>
          <p:cNvPr id="6" name="Straight Arrow Connector 5"/>
          <p:cNvCxnSpPr/>
          <p:nvPr/>
        </p:nvCxnSpPr>
        <p:spPr>
          <a:xfrm>
            <a:off x="2895599" y="1828800"/>
            <a:ext cx="14478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617007"/>
            <a:ext cx="3886200" cy="923330"/>
          </a:xfrm>
          <a:prstGeom prst="rect">
            <a:avLst/>
          </a:prstGeom>
          <a:solidFill>
            <a:schemeClr val="bg1"/>
          </a:solidFill>
          <a:ln>
            <a:solidFill>
              <a:schemeClr val="bg1"/>
            </a:solidFill>
          </a:ln>
        </p:spPr>
        <p:txBody>
          <a:bodyPr wrap="square" rtlCol="0">
            <a:spAutoFit/>
          </a:bodyPr>
          <a:lstStyle/>
          <a:p>
            <a:r>
              <a:rPr lang="fr-FR" dirty="0">
                <a:solidFill>
                  <a:srgbClr val="FFC000"/>
                </a:solidFill>
              </a:rPr>
              <a:t>2 enfants sur 10 </a:t>
            </a:r>
            <a:r>
              <a:rPr lang="fr-FR" dirty="0"/>
              <a:t>ont admis avoir exclu à plusieurs reprises leurs collègues du groupe de pairs</a:t>
            </a:r>
            <a:endParaRPr lang="en-US" dirty="0"/>
          </a:p>
        </p:txBody>
      </p:sp>
      <p:cxnSp>
        <p:nvCxnSpPr>
          <p:cNvPr id="10" name="Straight Arrow Connector 9"/>
          <p:cNvCxnSpPr/>
          <p:nvPr/>
        </p:nvCxnSpPr>
        <p:spPr>
          <a:xfrm>
            <a:off x="2895599" y="3048000"/>
            <a:ext cx="14478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61196" y="2819400"/>
            <a:ext cx="2971800" cy="923330"/>
          </a:xfrm>
          <a:prstGeom prst="rect">
            <a:avLst/>
          </a:prstGeom>
          <a:solidFill>
            <a:schemeClr val="bg1"/>
          </a:solidFill>
          <a:ln>
            <a:solidFill>
              <a:schemeClr val="bg1"/>
            </a:solidFill>
          </a:ln>
        </p:spPr>
        <p:txBody>
          <a:bodyPr wrap="square" rtlCol="0">
            <a:spAutoFit/>
          </a:bodyPr>
          <a:lstStyle/>
          <a:p>
            <a:r>
              <a:rPr lang="fr-FR" dirty="0">
                <a:solidFill>
                  <a:srgbClr val="FFC000"/>
                </a:solidFill>
              </a:rPr>
              <a:t>3 sur 10 </a:t>
            </a:r>
            <a:r>
              <a:rPr lang="fr-FR" dirty="0"/>
              <a:t>ont interdit à d'autres enfants de jouer avec certains élèves de la classe</a:t>
            </a:r>
            <a:endParaRPr lang="en-US" dirty="0"/>
          </a:p>
        </p:txBody>
      </p:sp>
      <p:cxnSp>
        <p:nvCxnSpPr>
          <p:cNvPr id="14" name="Straight Arrow Connector 13"/>
          <p:cNvCxnSpPr/>
          <p:nvPr/>
        </p:nvCxnSpPr>
        <p:spPr>
          <a:xfrm>
            <a:off x="2895599" y="4446896"/>
            <a:ext cx="16002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4114800"/>
            <a:ext cx="2514600" cy="1477328"/>
          </a:xfrm>
          <a:prstGeom prst="rect">
            <a:avLst/>
          </a:prstGeom>
          <a:noFill/>
        </p:spPr>
        <p:txBody>
          <a:bodyPr wrap="square" rtlCol="0">
            <a:spAutoFit/>
          </a:bodyPr>
          <a:lstStyle/>
          <a:p>
            <a:r>
              <a:rPr lang="fr-FR" dirty="0">
                <a:solidFill>
                  <a:srgbClr val="FFC000"/>
                </a:solidFill>
              </a:rPr>
              <a:t>78% </a:t>
            </a:r>
            <a:r>
              <a:rPr lang="fr-FR" dirty="0"/>
              <a:t>ont été témoins de situations répétées dans lesquelles un enfant a été intimidé et légèrement frappé</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794" y="39841"/>
            <a:ext cx="2778206" cy="140796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837" y="5236370"/>
            <a:ext cx="2433966" cy="16216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715" y="1064260"/>
            <a:ext cx="4773295" cy="460375"/>
          </a:xfrm>
          <a:prstGeom prst="rect">
            <a:avLst/>
          </a:prstGeom>
          <a:noFill/>
          <a:ln>
            <a:solidFill>
              <a:srgbClr val="FFFF00"/>
            </a:solidFill>
          </a:ln>
        </p:spPr>
        <p:txBody>
          <a:bodyPr wrap="squar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effects de </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l’intimidation</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825" y="9099"/>
            <a:ext cx="794013" cy="1286301"/>
          </a:xfrm>
          <a:prstGeom prst="rect">
            <a:avLst/>
          </a:prstGeom>
        </p:spPr>
      </p:pic>
      <p:sp>
        <p:nvSpPr>
          <p:cNvPr id="11" name="TextBox 10"/>
          <p:cNvSpPr txBox="1"/>
          <p:nvPr/>
        </p:nvSpPr>
        <p:spPr>
          <a:xfrm>
            <a:off x="762000" y="1981200"/>
            <a:ext cx="1565562" cy="646331"/>
          </a:xfrm>
          <a:prstGeom prst="rect">
            <a:avLst/>
          </a:prstGeom>
          <a:ln>
            <a:solidFill>
              <a:srgbClr val="FFFF00"/>
            </a:solidFill>
          </a:ln>
          <a:scene3d>
            <a:camera prst="isometricRightUp"/>
            <a:lightRig rig="threePt" dir="t"/>
          </a:scene3d>
        </p:spPr>
        <p:style>
          <a:lnRef idx="0">
            <a:scrgbClr r="0" g="0" b="0"/>
          </a:lnRef>
          <a:fillRef idx="1003">
            <a:schemeClr val="lt2"/>
          </a:fillRef>
          <a:effectRef idx="0">
            <a:scrgbClr r="0" g="0" b="0"/>
          </a:effectRef>
          <a:fontRef idx="major"/>
        </p:style>
        <p:txBody>
          <a:bodyPr wrap="square" rtlCol="0">
            <a:spAutoFit/>
            <a:scene3d>
              <a:camera prst="isometricRightUp"/>
              <a:lightRig rig="threePt" dir="t"/>
            </a:scene3d>
          </a:bodyPr>
          <a:lstStyle/>
          <a:p>
            <a:r>
              <a:rPr lang="en-US" dirty="0" err="1"/>
              <a:t>Effets</a:t>
            </a:r>
            <a:r>
              <a:rPr lang="en-US" dirty="0"/>
              <a:t> sur les </a:t>
            </a:r>
            <a:r>
              <a:rPr lang="en-US" dirty="0" err="1"/>
              <a:t>victimes</a:t>
            </a:r>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601" y="138794"/>
            <a:ext cx="2031998" cy="1142999"/>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167" y="995191"/>
            <a:ext cx="1106424" cy="801624"/>
          </a:xfrm>
          <a:prstGeom prst="rect">
            <a:avLst/>
          </a:prstGeom>
        </p:spPr>
      </p:pic>
      <p:sp>
        <p:nvSpPr>
          <p:cNvPr id="5" name="TextBox 4"/>
          <p:cNvSpPr txBox="1"/>
          <p:nvPr/>
        </p:nvSpPr>
        <p:spPr>
          <a:xfrm>
            <a:off x="2327562" y="1796815"/>
            <a:ext cx="4800600" cy="646331"/>
          </a:xfrm>
          <a:prstGeom prst="rect">
            <a:avLst/>
          </a:prstGeom>
          <a:noFill/>
        </p:spPr>
        <p:txBody>
          <a:bodyPr wrap="square" rtlCol="0">
            <a:spAutoFit/>
          </a:bodyPr>
          <a:lstStyle/>
          <a:p>
            <a:r>
              <a:rPr lang="fr-FR" dirty="0"/>
              <a:t>Les enfants victimes d'intimidation peuvent avoir des problèmes de santé physique, scolaire ou mentale</a:t>
            </a:r>
            <a:endParaRPr lang="en-US" dirty="0"/>
          </a:p>
        </p:txBody>
      </p:sp>
      <p:sp>
        <p:nvSpPr>
          <p:cNvPr id="8" name="TextBox 7"/>
          <p:cNvSpPr txBox="1"/>
          <p:nvPr/>
        </p:nvSpPr>
        <p:spPr>
          <a:xfrm>
            <a:off x="2349171" y="2627531"/>
            <a:ext cx="3581400" cy="646331"/>
          </a:xfrm>
          <a:prstGeom prst="rect">
            <a:avLst/>
          </a:prstGeom>
          <a:noFill/>
        </p:spPr>
        <p:txBody>
          <a:bodyPr wrap="square" rtlCol="0">
            <a:spAutoFit/>
          </a:bodyPr>
          <a:lstStyle/>
          <a:p>
            <a:r>
              <a:rPr lang="fr-FR" dirty="0"/>
              <a:t>La recherche montre que ces enfants sont plus susceptibles de ressentir:</a:t>
            </a:r>
            <a:endParaRPr lang="en-US" dirty="0"/>
          </a:p>
        </p:txBody>
      </p:sp>
      <p:sp>
        <p:nvSpPr>
          <p:cNvPr id="12" name="TextBox 11"/>
          <p:cNvSpPr txBox="1"/>
          <p:nvPr/>
        </p:nvSpPr>
        <p:spPr>
          <a:xfrm>
            <a:off x="2327562" y="3429000"/>
            <a:ext cx="4073238" cy="369332"/>
          </a:xfrm>
          <a:prstGeom prst="rect">
            <a:avLst/>
          </a:prstGeom>
          <a:noFill/>
        </p:spPr>
        <p:txBody>
          <a:bodyPr wrap="square" rtlCol="0">
            <a:spAutoFit/>
          </a:bodyPr>
          <a:lstStyle/>
          <a:p>
            <a:pPr marL="285750" indent="-285750">
              <a:buFont typeface="Arial" panose="020B0604020202020204" pitchFamily="34" charset="0"/>
              <a:buChar char="•"/>
            </a:pPr>
            <a:r>
              <a:rPr lang="fr-FR" dirty="0"/>
              <a:t>dépression et attachement</a:t>
            </a:r>
            <a:endParaRPr lang="en-US" dirty="0"/>
          </a:p>
        </p:txBody>
      </p:sp>
      <p:sp>
        <p:nvSpPr>
          <p:cNvPr id="16" name="TextBox 15"/>
          <p:cNvSpPr txBox="1"/>
          <p:nvPr/>
        </p:nvSpPr>
        <p:spPr>
          <a:xfrm>
            <a:off x="2327562" y="3853934"/>
            <a:ext cx="2701638" cy="646331"/>
          </a:xfrm>
          <a:prstGeom prst="rect">
            <a:avLst/>
          </a:prstGeom>
          <a:noFill/>
        </p:spPr>
        <p:txBody>
          <a:bodyPr wrap="square" rtlCol="0">
            <a:spAutoFit/>
          </a:bodyPr>
          <a:lstStyle/>
          <a:p>
            <a:pPr marL="285750" indent="-285750">
              <a:buFont typeface="Arial" panose="020B0604020202020204" pitchFamily="34" charset="0"/>
              <a:buChar char="•"/>
            </a:pPr>
            <a:r>
              <a:rPr lang="fr-FR" dirty="0"/>
              <a:t>sentiments accrus de tristesse et de solitude</a:t>
            </a:r>
            <a:endParaRPr lang="en-US" dirty="0"/>
          </a:p>
        </p:txBody>
      </p:sp>
      <p:sp>
        <p:nvSpPr>
          <p:cNvPr id="18" name="TextBox 17"/>
          <p:cNvSpPr txBox="1"/>
          <p:nvPr/>
        </p:nvSpPr>
        <p:spPr>
          <a:xfrm>
            <a:off x="5516254" y="3429000"/>
            <a:ext cx="2378691" cy="369332"/>
          </a:xfrm>
          <a:prstGeom prst="rect">
            <a:avLst/>
          </a:prstGeom>
          <a:noFill/>
        </p:spPr>
        <p:txBody>
          <a:bodyPr wrap="square" rtlCol="0">
            <a:spAutoFit/>
          </a:bodyPr>
          <a:lstStyle/>
          <a:p>
            <a:pPr marL="285750" indent="-285750">
              <a:buFont typeface="Arial" panose="020B0604020202020204" pitchFamily="34" charset="0"/>
              <a:buChar char="•"/>
            </a:pPr>
            <a:r>
              <a:rPr lang="fr-FR" dirty="0"/>
              <a:t>problèmes de sommeil</a:t>
            </a:r>
            <a:endParaRPr lang="en-US" dirty="0"/>
          </a:p>
        </p:txBody>
      </p:sp>
      <p:sp>
        <p:nvSpPr>
          <p:cNvPr id="20" name="TextBox 19"/>
          <p:cNvSpPr txBox="1"/>
          <p:nvPr/>
        </p:nvSpPr>
        <p:spPr>
          <a:xfrm>
            <a:off x="5516254" y="3962400"/>
            <a:ext cx="2103746" cy="646331"/>
          </a:xfrm>
          <a:prstGeom prst="rect">
            <a:avLst/>
          </a:prstGeom>
          <a:noFill/>
        </p:spPr>
        <p:txBody>
          <a:bodyPr wrap="square" rtlCol="0">
            <a:spAutoFit/>
          </a:bodyPr>
          <a:lstStyle/>
          <a:p>
            <a:pPr marL="285750" indent="-285750">
              <a:buFont typeface="Arial" panose="020B0604020202020204" pitchFamily="34" charset="0"/>
              <a:buChar char="•"/>
            </a:pPr>
            <a:r>
              <a:rPr lang="fr-FR" dirty="0"/>
              <a:t>risque accru de suicide</a:t>
            </a:r>
            <a:endParaRPr lang="en-US" dirty="0"/>
          </a:p>
        </p:txBody>
      </p:sp>
      <p:sp>
        <p:nvSpPr>
          <p:cNvPr id="24" name="TextBox 23"/>
          <p:cNvSpPr txBox="1"/>
          <p:nvPr/>
        </p:nvSpPr>
        <p:spPr>
          <a:xfrm>
            <a:off x="3200400" y="4854054"/>
            <a:ext cx="3657600" cy="646331"/>
          </a:xfrm>
          <a:prstGeom prst="rect">
            <a:avLst/>
          </a:prstGeom>
          <a:noFill/>
        </p:spPr>
        <p:txBody>
          <a:bodyPr wrap="square" rtlCol="0">
            <a:spAutoFit/>
          </a:bodyPr>
          <a:lstStyle/>
          <a:p>
            <a:r>
              <a:rPr lang="fr-FR" dirty="0"/>
              <a:t>Ces problèmes peuvent persister à l'âge adulte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400" y="32982"/>
            <a:ext cx="711958" cy="1153372"/>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28600"/>
            <a:ext cx="2284113" cy="14921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745" y="1241086"/>
            <a:ext cx="1430336" cy="1044914"/>
          </a:xfrm>
          <a:prstGeom prst="rect">
            <a:avLst/>
          </a:prstGeom>
        </p:spPr>
      </p:pic>
      <p:sp>
        <p:nvSpPr>
          <p:cNvPr id="6" name="TextBox 5"/>
          <p:cNvSpPr txBox="1"/>
          <p:nvPr/>
        </p:nvSpPr>
        <p:spPr>
          <a:xfrm>
            <a:off x="508379" y="1803846"/>
            <a:ext cx="1370463" cy="646331"/>
          </a:xfrm>
          <a:prstGeom prst="rect">
            <a:avLst/>
          </a:prstGeom>
          <a:scene3d>
            <a:camera prst="isometricRightUp"/>
            <a:lightRig rig="threePt" dir="t"/>
          </a:scene3d>
        </p:spPr>
        <p:style>
          <a:lnRef idx="0">
            <a:scrgbClr r="0" g="0" b="0"/>
          </a:lnRef>
          <a:fillRef idx="1003">
            <a:schemeClr val="lt2"/>
          </a:fillRef>
          <a:effectRef idx="0">
            <a:scrgbClr r="0" g="0" b="0"/>
          </a:effectRef>
          <a:fontRef idx="major"/>
        </p:style>
        <p:txBody>
          <a:bodyPr wrap="square" rtlCol="0">
            <a:spAutoFit/>
          </a:bodyPr>
          <a:lstStyle/>
          <a:p>
            <a:r>
              <a:rPr lang="en-US" dirty="0" err="1"/>
              <a:t>Effets</a:t>
            </a:r>
            <a:r>
              <a:rPr lang="en-US" dirty="0"/>
              <a:t> sur les </a:t>
            </a:r>
            <a:r>
              <a:rPr lang="en-US" dirty="0" err="1"/>
              <a:t>victimes</a:t>
            </a:r>
            <a:endParaRPr lang="en-US" dirty="0"/>
          </a:p>
        </p:txBody>
      </p:sp>
      <p:sp>
        <p:nvSpPr>
          <p:cNvPr id="7" name="TextBox 6"/>
          <p:cNvSpPr txBox="1"/>
          <p:nvPr/>
        </p:nvSpPr>
        <p:spPr>
          <a:xfrm>
            <a:off x="1878842" y="1824335"/>
            <a:ext cx="4293358" cy="923330"/>
          </a:xfrm>
          <a:prstGeom prst="rect">
            <a:avLst/>
          </a:prstGeom>
          <a:noFill/>
        </p:spPr>
        <p:txBody>
          <a:bodyPr wrap="square" rtlCol="0">
            <a:spAutoFit/>
          </a:bodyPr>
          <a:lstStyle/>
          <a:p>
            <a:r>
              <a:rPr lang="fr-FR" dirty="0"/>
              <a:t>Les enfants agressifs peuvent adopter des comportements violents et risqués jusqu'à l'âge adulte</a:t>
            </a:r>
            <a:endParaRPr lang="en-US" dirty="0"/>
          </a:p>
        </p:txBody>
      </p:sp>
      <p:sp>
        <p:nvSpPr>
          <p:cNvPr id="8" name="TextBox 7"/>
          <p:cNvSpPr txBox="1"/>
          <p:nvPr/>
        </p:nvSpPr>
        <p:spPr>
          <a:xfrm>
            <a:off x="1886802" y="2749940"/>
            <a:ext cx="4894053" cy="369332"/>
          </a:xfrm>
          <a:prstGeom prst="rect">
            <a:avLst/>
          </a:prstGeom>
          <a:noFill/>
        </p:spPr>
        <p:txBody>
          <a:bodyPr wrap="square" rtlCol="0">
            <a:spAutoFit/>
          </a:bodyPr>
          <a:lstStyle/>
          <a:p>
            <a:r>
              <a:rPr lang="fr-FR" dirty="0"/>
              <a:t>La recherche montre qu'ils sont enclins à:</a:t>
            </a:r>
            <a:endParaRPr lang="en-US" dirty="0"/>
          </a:p>
        </p:txBody>
      </p:sp>
      <p:sp>
        <p:nvSpPr>
          <p:cNvPr id="9" name="TextBox 8"/>
          <p:cNvSpPr txBox="1"/>
          <p:nvPr/>
        </p:nvSpPr>
        <p:spPr>
          <a:xfrm>
            <a:off x="1886802" y="3352800"/>
            <a:ext cx="2447026" cy="1200329"/>
          </a:xfrm>
          <a:prstGeom prst="rect">
            <a:avLst/>
          </a:prstGeom>
          <a:noFill/>
        </p:spPr>
        <p:txBody>
          <a:bodyPr wrap="square" rtlCol="0">
            <a:spAutoFit/>
          </a:bodyPr>
          <a:lstStyle/>
          <a:p>
            <a:pPr marL="285750" indent="-285750">
              <a:buFont typeface="Arial" panose="020B0604020202020204" pitchFamily="34" charset="0"/>
              <a:buChar char="•"/>
            </a:pPr>
            <a:r>
              <a:rPr lang="fr-FR" dirty="0"/>
              <a:t>abuser de l'alcool ou d'autres substances à l'adolescence ou à l'âge adulte</a:t>
            </a:r>
            <a:endParaRPr lang="en-US" dirty="0"/>
          </a:p>
        </p:txBody>
      </p:sp>
      <p:sp>
        <p:nvSpPr>
          <p:cNvPr id="10" name="TextBox 9"/>
          <p:cNvSpPr txBox="1"/>
          <p:nvPr/>
        </p:nvSpPr>
        <p:spPr>
          <a:xfrm>
            <a:off x="4419600" y="3377821"/>
            <a:ext cx="2667000" cy="646331"/>
          </a:xfrm>
          <a:prstGeom prst="rect">
            <a:avLst/>
          </a:prstGeom>
          <a:noFill/>
        </p:spPr>
        <p:txBody>
          <a:bodyPr wrap="square" rtlCol="0">
            <a:spAutoFit/>
          </a:bodyPr>
          <a:lstStyle/>
          <a:p>
            <a:pPr marL="285750" indent="-285750">
              <a:buFont typeface="Arial" panose="020B0604020202020204" pitchFamily="34" charset="0"/>
              <a:buChar char="•"/>
            </a:pPr>
            <a:r>
              <a:rPr lang="fr-FR" dirty="0"/>
              <a:t>entrer dans des confrontations physiques</a:t>
            </a:r>
            <a:endParaRPr lang="en-US" dirty="0"/>
          </a:p>
        </p:txBody>
      </p:sp>
      <p:sp>
        <p:nvSpPr>
          <p:cNvPr id="12" name="TextBox 11"/>
          <p:cNvSpPr txBox="1"/>
          <p:nvPr/>
        </p:nvSpPr>
        <p:spPr>
          <a:xfrm>
            <a:off x="4495800" y="4267200"/>
            <a:ext cx="2711945" cy="646331"/>
          </a:xfrm>
          <a:prstGeom prst="rect">
            <a:avLst/>
          </a:prstGeom>
          <a:noFill/>
        </p:spPr>
        <p:txBody>
          <a:bodyPr wrap="square" rtlCol="0">
            <a:spAutoFit/>
          </a:bodyPr>
          <a:lstStyle/>
          <a:p>
            <a:pPr marL="285750" indent="-285750">
              <a:buFont typeface="Arial" panose="020B0604020202020204" pitchFamily="34" charset="0"/>
              <a:buChar char="•"/>
            </a:pPr>
            <a:r>
              <a:rPr lang="fr-FR" dirty="0"/>
              <a:t>entrer dans des confrontations physiques</a:t>
            </a:r>
            <a:endParaRPr lang="en-US" dirty="0"/>
          </a:p>
        </p:txBody>
      </p:sp>
      <p:sp>
        <p:nvSpPr>
          <p:cNvPr id="13" name="TextBox 12"/>
          <p:cNvSpPr txBox="1"/>
          <p:nvPr/>
        </p:nvSpPr>
        <p:spPr>
          <a:xfrm>
            <a:off x="1886802" y="4800600"/>
            <a:ext cx="2138719" cy="1200329"/>
          </a:xfrm>
          <a:prstGeom prst="rect">
            <a:avLst/>
          </a:prstGeom>
          <a:noFill/>
        </p:spPr>
        <p:txBody>
          <a:bodyPr wrap="square" rtlCol="0">
            <a:spAutoFit/>
          </a:bodyPr>
          <a:lstStyle/>
          <a:p>
            <a:pPr marL="285750" indent="-285750">
              <a:buFont typeface="Arial" panose="020B0604020202020204" pitchFamily="34" charset="0"/>
              <a:buChar char="•"/>
            </a:pPr>
            <a:r>
              <a:rPr lang="fr-FR" dirty="0"/>
              <a:t>soit abusive envers les partenaires de la vie ou leurs enfants</a:t>
            </a:r>
            <a:endParaRPr lang="en-US" dirty="0"/>
          </a:p>
        </p:txBody>
      </p:sp>
      <p:sp>
        <p:nvSpPr>
          <p:cNvPr id="14" name="TextBox 13"/>
          <p:cNvSpPr txBox="1"/>
          <p:nvPr/>
        </p:nvSpPr>
        <p:spPr>
          <a:xfrm>
            <a:off x="4648200" y="5029200"/>
            <a:ext cx="2559545" cy="1200329"/>
          </a:xfrm>
          <a:prstGeom prst="rect">
            <a:avLst/>
          </a:prstGeom>
          <a:noFill/>
        </p:spPr>
        <p:txBody>
          <a:bodyPr wrap="square" rtlCol="0">
            <a:spAutoFit/>
          </a:bodyPr>
          <a:lstStyle/>
          <a:p>
            <a:pPr marL="285750" indent="-285750">
              <a:buFont typeface="Arial" panose="020B0604020202020204" pitchFamily="34" charset="0"/>
              <a:buChar char="•"/>
            </a:pPr>
            <a:r>
              <a:rPr lang="fr-FR" dirty="0"/>
              <a:t>risque accru de développer des comportements antisociaux</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846666" cy="1371600"/>
          </a:xfrm>
          <a:prstGeom prst="rect">
            <a:avLst/>
          </a:prstGeom>
        </p:spPr>
      </p:pic>
      <p:sp>
        <p:nvSpPr>
          <p:cNvPr id="3" name="TextBox 2"/>
          <p:cNvSpPr txBox="1"/>
          <p:nvPr/>
        </p:nvSpPr>
        <p:spPr>
          <a:xfrm>
            <a:off x="828469" y="2209800"/>
            <a:ext cx="5191331" cy="1754326"/>
          </a:xfrm>
          <a:prstGeom prst="rect">
            <a:avLst/>
          </a:prstGeom>
          <a:noFill/>
        </p:spPr>
        <p:txBody>
          <a:bodyPr wrap="square" rtlCol="0">
            <a:spAutoFit/>
          </a:bodyPr>
          <a:lstStyle/>
          <a:p>
            <a:r>
              <a:rPr lang="fr-FR" dirty="0"/>
              <a:t>Une étude menée en 2010 sur des cas signalés de pensées suicidaires ou de tentatives de suicide sur un certain nombre de 130 908 élèves (classes VI, IX et XII) a révélé que 22% des intimidateurs, 29% des victimes et 38% des victimes ont eu des pensées suicidaires et / ou des tentatives de suicide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57200"/>
            <a:ext cx="2565645" cy="1981200"/>
          </a:xfrm>
          <a:prstGeom prst="rect">
            <a:avLst/>
          </a:prstGeom>
          <a:scene3d>
            <a:camera prst="isometricRightUp"/>
            <a:lightRig rig="threePt" dir="t"/>
          </a:scene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541" y="2391770"/>
            <a:ext cx="1682774" cy="1219200"/>
          </a:xfrm>
          <a:prstGeom prst="rect">
            <a:avLst/>
          </a:prstGeom>
          <a:scene3d>
            <a:camera prst="isometricLeftDown"/>
            <a:lightRig rig="threePt" dir="t"/>
          </a:scene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515" y="4648200"/>
            <a:ext cx="2971800" cy="19328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979" y="728920"/>
            <a:ext cx="3352800" cy="584775"/>
          </a:xfrm>
          <a:prstGeom prst="rect">
            <a:avLst/>
          </a:prstGeom>
          <a:noFill/>
          <a:ln>
            <a:solidFill>
              <a:srgbClr val="FFFF00"/>
            </a:solidFill>
          </a:ln>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Conclusion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545910" y="2362200"/>
            <a:ext cx="6921690" cy="2306955"/>
          </a:xfrm>
          <a:prstGeom prst="rect">
            <a:avLst/>
          </a:prstGeom>
          <a:noFill/>
        </p:spPr>
        <p:txBody>
          <a:bodyPr wrap="square" rtlCol="0">
            <a:spAutoFit/>
          </a:bodyPr>
          <a:lstStyle/>
          <a:p>
            <a:r>
              <a:rPr lang="en-US" dirty="0" smtClean="0"/>
              <a:t>   </a:t>
            </a:r>
            <a:r>
              <a:rPr lang="en-US" dirty="0" err="1"/>
              <a:t>L'intimidation</a:t>
            </a:r>
            <a:r>
              <a:rPr lang="en-US" dirty="0"/>
              <a:t> </a:t>
            </a:r>
            <a:r>
              <a:rPr lang="en-US" dirty="0" err="1"/>
              <a:t>n'est</a:t>
            </a:r>
            <a:r>
              <a:rPr lang="en-US" dirty="0"/>
              <a:t> pas </a:t>
            </a:r>
            <a:r>
              <a:rPr lang="en-US" dirty="0" err="1"/>
              <a:t>quelque</a:t>
            </a:r>
            <a:r>
              <a:rPr lang="en-US" dirty="0"/>
              <a:t> chose de nouvelle, </a:t>
            </a:r>
            <a:r>
              <a:rPr lang="en-US" dirty="0" err="1"/>
              <a:t>mais</a:t>
            </a:r>
            <a:r>
              <a:rPr lang="en-US" dirty="0"/>
              <a:t> </a:t>
            </a:r>
            <a:r>
              <a:rPr lang="en-US" dirty="0" err="1"/>
              <a:t>quelque</a:t>
            </a:r>
            <a:r>
              <a:rPr lang="en-US" dirty="0"/>
              <a:t> chose qui a </a:t>
            </a:r>
            <a:r>
              <a:rPr lang="en-US" dirty="0" err="1"/>
              <a:t>toujours</a:t>
            </a:r>
            <a:r>
              <a:rPr lang="en-US" dirty="0"/>
              <a:t> </a:t>
            </a:r>
            <a:r>
              <a:rPr lang="en-US" dirty="0" err="1"/>
              <a:t>existé</a:t>
            </a:r>
            <a:r>
              <a:rPr lang="en-US" dirty="0"/>
              <a:t> </a:t>
            </a:r>
            <a:r>
              <a:rPr lang="en-US" dirty="0" err="1"/>
              <a:t>dans</a:t>
            </a:r>
            <a:r>
              <a:rPr lang="en-US" dirty="0"/>
              <a:t> les </a:t>
            </a:r>
            <a:r>
              <a:rPr lang="en-US" dirty="0" err="1"/>
              <a:t>écoles</a:t>
            </a:r>
            <a:r>
              <a:rPr lang="en-US" dirty="0"/>
              <a:t>, </a:t>
            </a:r>
            <a:r>
              <a:rPr lang="en-US" dirty="0" err="1"/>
              <a:t>dans</a:t>
            </a:r>
            <a:r>
              <a:rPr lang="en-US" dirty="0"/>
              <a:t> les </a:t>
            </a:r>
            <a:r>
              <a:rPr lang="en-US" dirty="0" err="1"/>
              <a:t>sociétés</a:t>
            </a:r>
            <a:r>
              <a:rPr lang="en-US" dirty="0"/>
              <a:t>. </a:t>
            </a:r>
            <a:r>
              <a:rPr lang="en-US" dirty="0" err="1"/>
              <a:t>Qu'il</a:t>
            </a:r>
            <a:r>
              <a:rPr lang="en-US" dirty="0"/>
              <a:t> </a:t>
            </a:r>
            <a:r>
              <a:rPr lang="en-US" dirty="0" err="1"/>
              <a:t>s'agisse</a:t>
            </a:r>
            <a:r>
              <a:rPr lang="en-US" dirty="0"/>
              <a:t> du </a:t>
            </a:r>
            <a:r>
              <a:rPr lang="en-US" dirty="0" err="1"/>
              <a:t>Moyen</a:t>
            </a:r>
            <a:r>
              <a:rPr lang="en-US" dirty="0"/>
              <a:t> </a:t>
            </a:r>
            <a:r>
              <a:rPr lang="en-US" dirty="0" err="1"/>
              <a:t>Âge</a:t>
            </a:r>
            <a:r>
              <a:rPr lang="en-US" dirty="0"/>
              <a:t> </a:t>
            </a:r>
            <a:r>
              <a:rPr lang="en-US" dirty="0" err="1"/>
              <a:t>où</a:t>
            </a:r>
            <a:r>
              <a:rPr lang="en-US" dirty="0"/>
              <a:t> les </a:t>
            </a:r>
            <a:r>
              <a:rPr lang="en-US" dirty="0" err="1"/>
              <a:t>enfants</a:t>
            </a:r>
            <a:r>
              <a:rPr lang="en-US" dirty="0"/>
              <a:t> </a:t>
            </a:r>
            <a:r>
              <a:rPr lang="en-US" dirty="0" err="1"/>
              <a:t>pauvres</a:t>
            </a:r>
            <a:r>
              <a:rPr lang="en-US" dirty="0"/>
              <a:t> et </a:t>
            </a:r>
            <a:r>
              <a:rPr lang="en-US" dirty="0" err="1"/>
              <a:t>leurs</a:t>
            </a:r>
            <a:r>
              <a:rPr lang="en-US" dirty="0"/>
              <a:t> </a:t>
            </a:r>
            <a:r>
              <a:rPr lang="en-US" dirty="0" err="1"/>
              <a:t>familles</a:t>
            </a:r>
            <a:r>
              <a:rPr lang="en-US" dirty="0"/>
              <a:t> </a:t>
            </a:r>
            <a:r>
              <a:rPr lang="en-US" dirty="0" err="1"/>
              <a:t>ont</a:t>
            </a:r>
            <a:r>
              <a:rPr lang="en-US" dirty="0"/>
              <a:t> </a:t>
            </a:r>
            <a:r>
              <a:rPr lang="en-US" dirty="0" err="1"/>
              <a:t>été</a:t>
            </a:r>
            <a:r>
              <a:rPr lang="en-US" dirty="0"/>
              <a:t> </a:t>
            </a:r>
            <a:r>
              <a:rPr lang="en-US" dirty="0" err="1"/>
              <a:t>victimes</a:t>
            </a:r>
            <a:r>
              <a:rPr lang="en-US" dirty="0"/>
              <a:t> </a:t>
            </a:r>
            <a:r>
              <a:rPr lang="en-US" dirty="0" err="1"/>
              <a:t>d'intimidation</a:t>
            </a:r>
            <a:r>
              <a:rPr lang="en-US" dirty="0"/>
              <a:t> </a:t>
            </a:r>
            <a:r>
              <a:rPr lang="en-US" dirty="0" err="1"/>
              <a:t>aristocratique</a:t>
            </a:r>
            <a:r>
              <a:rPr lang="en-US" dirty="0"/>
              <a:t> </a:t>
            </a:r>
            <a:r>
              <a:rPr lang="en-US" dirty="0" err="1"/>
              <a:t>ou</a:t>
            </a:r>
            <a:r>
              <a:rPr lang="en-US" dirty="0"/>
              <a:t> de la </a:t>
            </a:r>
            <a:r>
              <a:rPr lang="en-US" dirty="0" err="1"/>
              <a:t>société</a:t>
            </a:r>
            <a:r>
              <a:rPr lang="en-US" dirty="0"/>
              <a:t> </a:t>
            </a:r>
            <a:r>
              <a:rPr lang="en-US" dirty="0" err="1"/>
              <a:t>contemporaine</a:t>
            </a:r>
            <a:r>
              <a:rPr lang="en-US" dirty="0"/>
              <a:t> </a:t>
            </a:r>
            <a:r>
              <a:rPr lang="en-US" dirty="0" err="1"/>
              <a:t>dans</a:t>
            </a:r>
            <a:r>
              <a:rPr lang="en-US" dirty="0"/>
              <a:t> </a:t>
            </a:r>
            <a:r>
              <a:rPr lang="en-US" dirty="0" err="1"/>
              <a:t>laquelle</a:t>
            </a:r>
            <a:r>
              <a:rPr lang="en-US" dirty="0"/>
              <a:t> les </a:t>
            </a:r>
            <a:r>
              <a:rPr lang="en-US" dirty="0" err="1"/>
              <a:t>enfants</a:t>
            </a:r>
            <a:r>
              <a:rPr lang="en-US" dirty="0"/>
              <a:t> </a:t>
            </a:r>
            <a:r>
              <a:rPr lang="en-US" dirty="0" err="1"/>
              <a:t>sensibles</a:t>
            </a:r>
            <a:r>
              <a:rPr lang="en-US" dirty="0"/>
              <a:t>, </a:t>
            </a:r>
            <a:r>
              <a:rPr lang="en-US" dirty="0" err="1"/>
              <a:t>quelle</a:t>
            </a:r>
            <a:r>
              <a:rPr lang="en-US" dirty="0"/>
              <a:t> que </a:t>
            </a:r>
            <a:r>
              <a:rPr lang="en-US" dirty="0" err="1"/>
              <a:t>soit</a:t>
            </a:r>
            <a:r>
              <a:rPr lang="en-US" dirty="0"/>
              <a:t> </a:t>
            </a:r>
            <a:r>
              <a:rPr lang="en-US" dirty="0" err="1"/>
              <a:t>leur</a:t>
            </a:r>
            <a:r>
              <a:rPr lang="en-US" dirty="0"/>
              <a:t> </a:t>
            </a:r>
            <a:r>
              <a:rPr lang="en-US" dirty="0" err="1"/>
              <a:t>classe</a:t>
            </a:r>
            <a:r>
              <a:rPr lang="en-US" dirty="0"/>
              <a:t> </a:t>
            </a:r>
            <a:r>
              <a:rPr lang="en-US" dirty="0" err="1"/>
              <a:t>sociale</a:t>
            </a:r>
            <a:r>
              <a:rPr lang="en-US" dirty="0"/>
              <a:t>, </a:t>
            </a:r>
            <a:r>
              <a:rPr lang="en-US" dirty="0" err="1"/>
              <a:t>sont</a:t>
            </a:r>
            <a:r>
              <a:rPr lang="en-US" dirty="0"/>
              <a:t> les </a:t>
            </a:r>
            <a:r>
              <a:rPr lang="en-US" dirty="0" err="1"/>
              <a:t>victimes</a:t>
            </a:r>
            <a:r>
              <a:rPr lang="en-US" dirty="0"/>
              <a:t> des plus forts, </a:t>
            </a:r>
            <a:r>
              <a:rPr lang="en-US" dirty="0" err="1"/>
              <a:t>l'intimidation</a:t>
            </a:r>
            <a:r>
              <a:rPr lang="en-US" dirty="0"/>
              <a:t> a </a:t>
            </a:r>
            <a:r>
              <a:rPr lang="en-US" dirty="0" err="1"/>
              <a:t>toujours</a:t>
            </a:r>
            <a:r>
              <a:rPr lang="en-US" dirty="0"/>
              <a:t> </a:t>
            </a:r>
            <a:r>
              <a:rPr lang="en-US" dirty="0" err="1"/>
              <a:t>existé</a:t>
            </a:r>
            <a:r>
              <a:rPr lang="en-US" dirty="0" smtClean="0"/>
              <a:t>.</a:t>
            </a:r>
            <a:endParaRPr lang="en-US" dirty="0" smtClean="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05934" y="0"/>
            <a:ext cx="2031242" cy="209556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74"/>
            <a:ext cx="797914" cy="12926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9334"/>
            <a:ext cx="764527" cy="1238534"/>
          </a:xfrm>
          <a:prstGeom prst="rect">
            <a:avLst/>
          </a:prstGeom>
        </p:spPr>
      </p:pic>
      <p:sp>
        <p:nvSpPr>
          <p:cNvPr id="3" name="TextBox 2"/>
          <p:cNvSpPr txBox="1"/>
          <p:nvPr/>
        </p:nvSpPr>
        <p:spPr>
          <a:xfrm>
            <a:off x="1056564" y="599932"/>
            <a:ext cx="3820236" cy="461665"/>
          </a:xfrm>
          <a:prstGeom prst="rect">
            <a:avLst/>
          </a:prstGeom>
          <a:noFill/>
          <a:ln>
            <a:solidFill>
              <a:srgbClr val="FFFF00"/>
            </a:solidFill>
          </a:ln>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SITOGRAPHIE</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764527" y="1752600"/>
            <a:ext cx="7236473" cy="2308324"/>
          </a:xfrm>
          <a:prstGeom prst="rect">
            <a:avLst/>
          </a:prstGeom>
          <a:noFill/>
        </p:spPr>
        <p:txBody>
          <a:bodyPr wrap="square" rtlCol="0">
            <a:spAutoFit/>
          </a:bodyPr>
          <a:lstStyle/>
          <a:p>
            <a:r>
              <a:rPr lang="en-US" dirty="0" smtClean="0"/>
              <a:t>•https</a:t>
            </a:r>
            <a:r>
              <a:rPr lang="en-US" dirty="0"/>
              <a:t>://scolifarabullying.ro/despre</a:t>
            </a:r>
            <a:endParaRPr lang="en-US" dirty="0"/>
          </a:p>
          <a:p>
            <a:r>
              <a:rPr lang="en-US" dirty="0" smtClean="0"/>
              <a:t>•http</a:t>
            </a:r>
            <a:r>
              <a:rPr lang="en-US" dirty="0"/>
              <a:t>://www.telefonulcopilului.ro/stop-bullying</a:t>
            </a:r>
            <a:endParaRPr lang="en-US" dirty="0"/>
          </a:p>
          <a:p>
            <a:r>
              <a:rPr lang="en-US" dirty="0" smtClean="0"/>
              <a:t>•https</a:t>
            </a:r>
            <a:r>
              <a:rPr lang="en-US" dirty="0"/>
              <a:t>://ro.wikipedia.org/wiki/Bullying</a:t>
            </a:r>
            <a:endParaRPr lang="en-US" dirty="0"/>
          </a:p>
          <a:p>
            <a:r>
              <a:rPr lang="en-US" dirty="0" smtClean="0"/>
              <a:t>•https</a:t>
            </a:r>
            <a:r>
              <a:rPr lang="en-US" dirty="0"/>
              <a:t>://www.gettyimages.com/photos/bullying?mediatype=photography&amp;phrase=bullying&amp;sort=mostpopular</a:t>
            </a:r>
            <a:endParaRPr lang="en-US" dirty="0"/>
          </a:p>
          <a:p>
            <a:r>
              <a:rPr lang="en-US" dirty="0" smtClean="0"/>
              <a:t>•https</a:t>
            </a:r>
            <a:r>
              <a:rPr lang="en-US" dirty="0"/>
              <a:t>://naitreetgrandir.com/fr/etape/5-8-ans/ecole/fiche.aspx?doc=intimidation-ecole-reconnaitre-reagir</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0642" y="465173"/>
            <a:ext cx="3276600" cy="523220"/>
          </a:xfrm>
          <a:prstGeom prst="rect">
            <a:avLst/>
          </a:prstGeom>
          <a:noFill/>
          <a:ln>
            <a:solidFill>
              <a:srgbClr val="FFFF00"/>
            </a:solidFill>
          </a:ln>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SOMMAIRE</a:t>
            </a:r>
            <a:endParaRPr lang="en-US" sz="2800" dirty="0"/>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212029">
            <a:off x="94103" y="112133"/>
            <a:ext cx="758828" cy="1229301"/>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526" y="465173"/>
            <a:ext cx="1705996" cy="1984652"/>
          </a:xfrm>
          <a:prstGeom prst="rect">
            <a:avLst/>
          </a:prstGeom>
          <a:scene3d>
            <a:camera prst="isometricLeftDown"/>
            <a:lightRig rig="threePt" dir="t"/>
          </a:scene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62" y="2133600"/>
            <a:ext cx="2037806" cy="1524000"/>
          </a:xfrm>
          <a:prstGeom prst="rect">
            <a:avLst/>
          </a:prstGeom>
          <a:scene3d>
            <a:camera prst="isometricRightUp"/>
            <a:lightRig rig="threePt" dir="t"/>
          </a:scene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14" y="3200400"/>
            <a:ext cx="2470620" cy="1643063"/>
          </a:xfrm>
          <a:prstGeom prst="rect">
            <a:avLst/>
          </a:prstGeom>
          <a:scene3d>
            <a:camera prst="isometricOffAxis1Left"/>
            <a:lightRig rig="threePt" dir="t"/>
          </a:scene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2718" y="4405384"/>
            <a:ext cx="1664094" cy="1659340"/>
          </a:xfrm>
          <a:prstGeom prst="rect">
            <a:avLst/>
          </a:prstGeom>
          <a:scene3d>
            <a:camera prst="isometricOffAxis2Right"/>
            <a:lightRig rig="threePt" dir="t"/>
          </a:scene3d>
        </p:spPr>
      </p:pic>
      <p:sp>
        <p:nvSpPr>
          <p:cNvPr id="9" name="TextBox 8"/>
          <p:cNvSpPr txBox="1"/>
          <p:nvPr/>
        </p:nvSpPr>
        <p:spPr>
          <a:xfrm>
            <a:off x="152400" y="1676399"/>
            <a:ext cx="4572000" cy="3323987"/>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Introduction</a:t>
            </a:r>
            <a:endParaRPr lang="en-US" dirty="0" smtClean="0"/>
          </a:p>
          <a:p>
            <a:pPr marL="285750" indent="-285750">
              <a:buFont typeface="Wingdings" panose="05000000000000000000" pitchFamily="2" charset="2"/>
              <a:buChar char="§"/>
            </a:pPr>
            <a:r>
              <a:rPr lang="en-US" dirty="0" err="1" smtClean="0"/>
              <a:t>Chapitre</a:t>
            </a:r>
            <a:r>
              <a:rPr lang="en-US" dirty="0" smtClean="0"/>
              <a:t> I&lt;&lt; </a:t>
            </a:r>
            <a:r>
              <a:rPr lang="en-US" dirty="0" err="1"/>
              <a:t>g</a:t>
            </a:r>
            <a:r>
              <a:rPr lang="en-US" dirty="0" err="1" smtClean="0"/>
              <a:t>énéralité</a:t>
            </a:r>
            <a:r>
              <a:rPr lang="en-US" dirty="0" smtClean="0"/>
              <a:t>&gt;&gt; </a:t>
            </a:r>
            <a:endParaRPr lang="en-US" dirty="0" smtClean="0"/>
          </a:p>
          <a:p>
            <a:pPr marL="285750" indent="-285750">
              <a:buFont typeface="Wingdings" panose="05000000000000000000" pitchFamily="2" charset="2"/>
              <a:buChar char="§"/>
            </a:pPr>
            <a:r>
              <a:rPr lang="en-US" dirty="0">
                <a:solidFill>
                  <a:schemeClr val="tx2"/>
                </a:solidFill>
              </a:rPr>
              <a:t> </a:t>
            </a:r>
            <a:r>
              <a:rPr lang="en-US" dirty="0" err="1" smtClean="0"/>
              <a:t>Chapitre</a:t>
            </a:r>
            <a:r>
              <a:rPr lang="en-US" dirty="0" smtClean="0"/>
              <a:t> II&lt;&lt;</a:t>
            </a:r>
            <a:r>
              <a:rPr lang="en-US" dirty="0" err="1"/>
              <a:t>l’intimidation</a:t>
            </a:r>
            <a:r>
              <a:rPr lang="en-US" dirty="0"/>
              <a:t> à </a:t>
            </a:r>
            <a:r>
              <a:rPr lang="en-US" dirty="0" err="1" smtClean="0"/>
              <a:t>l'école</a:t>
            </a:r>
            <a:r>
              <a:rPr lang="en-US" dirty="0" smtClean="0"/>
              <a:t>&gt;&gt;</a:t>
            </a:r>
            <a:endParaRPr lang="en-US" dirty="0" smtClean="0"/>
          </a:p>
          <a:p>
            <a:pPr marL="285750" indent="-285750">
              <a:buFont typeface="Wingdings" panose="05000000000000000000" pitchFamily="2" charset="2"/>
              <a:buChar char="§"/>
            </a:pPr>
            <a:r>
              <a:rPr lang="en-US" dirty="0" err="1"/>
              <a:t>Chapitre</a:t>
            </a:r>
            <a:r>
              <a:rPr lang="en-US" dirty="0"/>
              <a:t> III</a:t>
            </a:r>
            <a:r>
              <a:rPr lang="en-US" dirty="0" smtClean="0"/>
              <a:t>&lt;&lt;</a:t>
            </a:r>
            <a:r>
              <a:rPr lang="en-US" dirty="0" err="1" smtClean="0"/>
              <a:t>statistique</a:t>
            </a:r>
            <a:r>
              <a:rPr lang="en-US" dirty="0" smtClean="0"/>
              <a:t>&gt;&gt;</a:t>
            </a:r>
            <a:endParaRPr lang="en-US" dirty="0" smtClean="0"/>
          </a:p>
          <a:p>
            <a:pPr marL="285750" indent="-285750">
              <a:buFont typeface="Wingdings" panose="05000000000000000000" pitchFamily="2" charset="2"/>
              <a:buChar char="§"/>
            </a:pPr>
            <a:r>
              <a:rPr lang="en-US" dirty="0" err="1"/>
              <a:t>Chapitre</a:t>
            </a:r>
            <a:r>
              <a:rPr lang="en-US" dirty="0"/>
              <a:t>  IV&lt;&lt;effects de </a:t>
            </a:r>
            <a:r>
              <a:rPr lang="en-US" dirty="0" err="1" smtClean="0"/>
              <a:t>l’intimidation</a:t>
            </a:r>
            <a:r>
              <a:rPr lang="en-US" dirty="0" smtClean="0"/>
              <a:t>&gt;&gt;</a:t>
            </a:r>
            <a:endParaRPr lang="en-US" dirty="0" smtClean="0"/>
          </a:p>
          <a:p>
            <a:pPr marL="285750" indent="-285750">
              <a:buFont typeface="Wingdings" panose="05000000000000000000" pitchFamily="2" charset="2"/>
              <a:buChar char="§"/>
            </a:pPr>
            <a:r>
              <a:rPr lang="en-US" dirty="0" smtClean="0"/>
              <a:t>Conclusion</a:t>
            </a:r>
            <a:endParaRPr lang="en-US" dirty="0" smtClean="0"/>
          </a:p>
          <a:p>
            <a:pPr marL="285750" indent="-285750">
              <a:buFont typeface="Wingdings" panose="05000000000000000000" pitchFamily="2" charset="2"/>
              <a:buChar char="§"/>
            </a:pPr>
            <a:r>
              <a:rPr lang="en-US" dirty="0" err="1" smtClean="0"/>
              <a:t>Sitographie</a:t>
            </a:r>
            <a:endParaRPr lang="en-US" dirty="0" smtClean="0"/>
          </a:p>
          <a:p>
            <a:pPr marL="285750" indent="-285750">
              <a:buFont typeface="Wingdings" panose="05000000000000000000" pitchFamily="2" charset="2"/>
              <a:buChar char="§"/>
            </a:pPr>
            <a:r>
              <a:rPr lang="en-US" dirty="0" smtClean="0"/>
              <a:t>Conclusion</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smtClean="0"/>
          </a:p>
          <a:p>
            <a:r>
              <a:rPr lang="fr-FR" sz="1200" dirty="0" smtClean="0">
                <a:solidFill>
                  <a:schemeClr val="tx2"/>
                </a:solidFill>
              </a:rPr>
              <a:t>   </a:t>
            </a:r>
            <a:endParaRPr lang="fr-FR" sz="1200" dirty="0" smtClean="0"/>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4549"/>
            <a:ext cx="762000" cy="1234440"/>
          </a:xfrm>
          <a:prstGeom prst="rect">
            <a:avLst/>
          </a:prstGeom>
        </p:spPr>
      </p:pic>
      <p:sp>
        <p:nvSpPr>
          <p:cNvPr id="3" name="TextBox 2"/>
          <p:cNvSpPr txBox="1"/>
          <p:nvPr/>
        </p:nvSpPr>
        <p:spPr>
          <a:xfrm>
            <a:off x="917811" y="453822"/>
            <a:ext cx="3047999" cy="461665"/>
          </a:xfrm>
          <a:prstGeom prst="rect">
            <a:avLst/>
          </a:prstGeom>
          <a:noFill/>
          <a:ln>
            <a:solidFill>
              <a:srgbClr val="FFFF00"/>
            </a:solidFill>
          </a:ln>
        </p:spPr>
        <p:txBody>
          <a:bodyPr wrap="squar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INTRODUCTION</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6966"/>
            <a:ext cx="1932600" cy="1786121"/>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09" y="4323517"/>
            <a:ext cx="2400300"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052" y="1828800"/>
            <a:ext cx="1939956" cy="13783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400" y="3030731"/>
            <a:ext cx="2057400" cy="1538654"/>
          </a:xfrm>
          <a:prstGeom prst="rect">
            <a:avLst/>
          </a:prstGeom>
        </p:spPr>
      </p:pic>
      <p:sp>
        <p:nvSpPr>
          <p:cNvPr id="9" name="TextBox 8"/>
          <p:cNvSpPr txBox="1"/>
          <p:nvPr/>
        </p:nvSpPr>
        <p:spPr>
          <a:xfrm>
            <a:off x="152400" y="1676400"/>
            <a:ext cx="4038600" cy="5077460"/>
          </a:xfrm>
          <a:prstGeom prst="rect">
            <a:avLst/>
          </a:prstGeom>
          <a:noFill/>
        </p:spPr>
        <p:txBody>
          <a:bodyPr wrap="square" rtlCol="0">
            <a:spAutoFit/>
          </a:bodyPr>
          <a:lstStyle/>
          <a:p>
            <a:r>
              <a:rPr lang="fr-FR" dirty="0"/>
              <a:t> J'ai choisi de parler de ce sujet, car c'est un sujet d'actualité qui se propage rapidement surtout chez les jeunes</a:t>
            </a:r>
            <a:r>
              <a:rPr lang="fr-FR" dirty="0" smtClean="0"/>
              <a:t>. </a:t>
            </a:r>
            <a:endParaRPr lang="fr-FR" dirty="0" smtClean="0"/>
          </a:p>
          <a:p>
            <a:r>
              <a:rPr lang="fr-FR" dirty="0"/>
              <a:t> </a:t>
            </a:r>
            <a:r>
              <a:rPr lang="fr-FR" dirty="0" smtClean="0"/>
              <a:t>  </a:t>
            </a:r>
            <a:r>
              <a:rPr lang="en-US" altLang="fr-FR" dirty="0" smtClean="0"/>
              <a:t>P</a:t>
            </a:r>
            <a:r>
              <a:rPr lang="en-US" dirty="0" err="1" smtClean="0"/>
              <a:t>remièrement</a:t>
            </a:r>
            <a:r>
              <a:rPr lang="en-US" dirty="0"/>
              <a:t>, le </a:t>
            </a:r>
            <a:r>
              <a:rPr lang="en-US" dirty="0" err="1"/>
              <a:t>choix</a:t>
            </a:r>
            <a:r>
              <a:rPr lang="en-US" dirty="0"/>
              <a:t> du </a:t>
            </a:r>
            <a:r>
              <a:rPr lang="en-US" dirty="0" err="1"/>
              <a:t>sujet</a:t>
            </a:r>
            <a:r>
              <a:rPr lang="en-US" dirty="0"/>
              <a:t> </a:t>
            </a:r>
            <a:r>
              <a:rPr lang="en-US" dirty="0" err="1"/>
              <a:t>en</a:t>
            </a:r>
            <a:r>
              <a:rPr lang="en-US" dirty="0"/>
              <a:t> question a </a:t>
            </a:r>
            <a:r>
              <a:rPr lang="en-US" dirty="0" err="1"/>
              <a:t>été</a:t>
            </a:r>
            <a:r>
              <a:rPr lang="en-US" dirty="0"/>
              <a:t> </a:t>
            </a:r>
            <a:r>
              <a:rPr lang="en-US" dirty="0" err="1"/>
              <a:t>très</a:t>
            </a:r>
            <a:r>
              <a:rPr lang="en-US" dirty="0"/>
              <a:t> facile, car </a:t>
            </a:r>
            <a:r>
              <a:rPr lang="en-US" dirty="0" err="1"/>
              <a:t>il</a:t>
            </a:r>
            <a:r>
              <a:rPr lang="en-US" dirty="0"/>
              <a:t> </a:t>
            </a:r>
            <a:r>
              <a:rPr lang="en-US" dirty="0" err="1"/>
              <a:t>s'agit</a:t>
            </a:r>
            <a:r>
              <a:rPr lang="en-US" dirty="0"/>
              <a:t> d'un </a:t>
            </a:r>
            <a:r>
              <a:rPr lang="en-US" dirty="0" err="1"/>
              <a:t>problème</a:t>
            </a:r>
            <a:r>
              <a:rPr lang="en-US" dirty="0"/>
              <a:t> </a:t>
            </a:r>
            <a:r>
              <a:rPr lang="en-US" dirty="0" err="1"/>
              <a:t>strictement</a:t>
            </a:r>
            <a:r>
              <a:rPr lang="en-US" dirty="0"/>
              <a:t> </a:t>
            </a:r>
            <a:r>
              <a:rPr lang="en-US" dirty="0" err="1"/>
              <a:t>lié</a:t>
            </a:r>
            <a:r>
              <a:rPr lang="en-US" dirty="0"/>
              <a:t> à ma future profession, à savoir </a:t>
            </a:r>
            <a:r>
              <a:rPr lang="en-US" dirty="0" err="1"/>
              <a:t>celle</a:t>
            </a:r>
            <a:r>
              <a:rPr lang="en-US" dirty="0"/>
              <a:t> de </a:t>
            </a:r>
            <a:r>
              <a:rPr lang="en-US" dirty="0" err="1"/>
              <a:t>sociologue</a:t>
            </a:r>
            <a:r>
              <a:rPr lang="en-US" dirty="0" smtClean="0"/>
              <a:t>.</a:t>
            </a:r>
            <a:endParaRPr lang="en-US" dirty="0" smtClean="0"/>
          </a:p>
          <a:p>
            <a:r>
              <a:rPr lang="en-US" dirty="0" smtClean="0"/>
              <a:t>  </a:t>
            </a:r>
            <a:r>
              <a:rPr lang="en-US" dirty="0" err="1" smtClean="0"/>
              <a:t>Deuxièmement</a:t>
            </a:r>
            <a:r>
              <a:rPr lang="en-US" dirty="0"/>
              <a:t>, </a:t>
            </a:r>
            <a:r>
              <a:rPr lang="en-US" dirty="0" err="1"/>
              <a:t>quand</a:t>
            </a:r>
            <a:r>
              <a:rPr lang="en-US" dirty="0"/>
              <a:t> </a:t>
            </a:r>
            <a:r>
              <a:rPr lang="en-US" dirty="0" err="1"/>
              <a:t>j'étais</a:t>
            </a:r>
            <a:r>
              <a:rPr lang="en-US" dirty="0"/>
              <a:t> enfant, je </a:t>
            </a:r>
            <a:r>
              <a:rPr lang="en-US" dirty="0" err="1"/>
              <a:t>ressentais</a:t>
            </a:r>
            <a:r>
              <a:rPr lang="en-US" dirty="0"/>
              <a:t> de </a:t>
            </a:r>
            <a:r>
              <a:rPr lang="en-US" dirty="0" err="1"/>
              <a:t>l'intimidation</a:t>
            </a:r>
            <a:r>
              <a:rPr lang="en-US" dirty="0"/>
              <a:t> à la </a:t>
            </a:r>
            <a:r>
              <a:rPr lang="en-US" dirty="0" err="1"/>
              <a:t>fois</a:t>
            </a:r>
            <a:r>
              <a:rPr lang="en-US" dirty="0"/>
              <a:t> physique, </a:t>
            </a:r>
            <a:r>
              <a:rPr lang="en-US" dirty="0" err="1"/>
              <a:t>verbale</a:t>
            </a:r>
            <a:r>
              <a:rPr lang="en-US" dirty="0"/>
              <a:t> et </a:t>
            </a:r>
            <a:r>
              <a:rPr lang="en-US" dirty="0" err="1"/>
              <a:t>sociale</a:t>
            </a:r>
            <a:r>
              <a:rPr lang="en-US" dirty="0"/>
              <a:t>. </a:t>
            </a:r>
            <a:endParaRPr lang="en-US" dirty="0" smtClean="0"/>
          </a:p>
          <a:p>
            <a:r>
              <a:rPr lang="en-US" dirty="0"/>
              <a:t> </a:t>
            </a:r>
            <a:r>
              <a:rPr lang="en-US" dirty="0" smtClean="0"/>
              <a:t> </a:t>
            </a:r>
            <a:r>
              <a:rPr lang="en-US" dirty="0" err="1"/>
              <a:t>En</a:t>
            </a:r>
            <a:r>
              <a:rPr lang="en-US" dirty="0"/>
              <a:t> conclusion, </a:t>
            </a:r>
            <a:r>
              <a:rPr lang="en-US" dirty="0" err="1"/>
              <a:t>j'ai</a:t>
            </a:r>
            <a:r>
              <a:rPr lang="en-US" dirty="0"/>
              <a:t> </a:t>
            </a:r>
            <a:r>
              <a:rPr lang="en-US" dirty="0" err="1"/>
              <a:t>choisi</a:t>
            </a:r>
            <a:r>
              <a:rPr lang="en-US" dirty="0"/>
              <a:t> </a:t>
            </a:r>
            <a:r>
              <a:rPr lang="en-US" dirty="0" err="1"/>
              <a:t>ce</a:t>
            </a:r>
            <a:r>
              <a:rPr lang="en-US" dirty="0"/>
              <a:t> </a:t>
            </a:r>
            <a:r>
              <a:rPr lang="en-US" dirty="0" err="1"/>
              <a:t>sujet</a:t>
            </a:r>
            <a:r>
              <a:rPr lang="en-US" dirty="0"/>
              <a:t> car </a:t>
            </a:r>
            <a:r>
              <a:rPr lang="en-US" dirty="0" err="1"/>
              <a:t>c'est</a:t>
            </a:r>
            <a:r>
              <a:rPr lang="en-US" dirty="0"/>
              <a:t> un </a:t>
            </a:r>
            <a:r>
              <a:rPr lang="en-US" dirty="0" err="1"/>
              <a:t>sujet</a:t>
            </a:r>
            <a:r>
              <a:rPr lang="en-US" dirty="0"/>
              <a:t> qui a </a:t>
            </a:r>
            <a:r>
              <a:rPr lang="en-US" dirty="0" err="1"/>
              <a:t>été</a:t>
            </a:r>
            <a:r>
              <a:rPr lang="en-US" dirty="0"/>
              <a:t> </a:t>
            </a:r>
            <a:r>
              <a:rPr lang="en-US" dirty="0" err="1"/>
              <a:t>présent</a:t>
            </a:r>
            <a:r>
              <a:rPr lang="en-US" dirty="0"/>
              <a:t> </a:t>
            </a:r>
            <a:r>
              <a:rPr lang="en-US" dirty="0" err="1"/>
              <a:t>dans</a:t>
            </a:r>
            <a:r>
              <a:rPr lang="en-US" dirty="0"/>
              <a:t> ma vie </a:t>
            </a:r>
            <a:r>
              <a:rPr lang="en-US" dirty="0" err="1"/>
              <a:t>dans</a:t>
            </a:r>
            <a:r>
              <a:rPr lang="en-US" dirty="0"/>
              <a:t> le passé, qui </a:t>
            </a:r>
            <a:r>
              <a:rPr lang="en-US" dirty="0" err="1"/>
              <a:t>est</a:t>
            </a:r>
            <a:r>
              <a:rPr lang="en-US" dirty="0"/>
              <a:t> </a:t>
            </a:r>
            <a:r>
              <a:rPr lang="en-US" dirty="0" err="1"/>
              <a:t>présent</a:t>
            </a:r>
            <a:r>
              <a:rPr lang="en-US" dirty="0"/>
              <a:t> à travers la </a:t>
            </a:r>
            <a:r>
              <a:rPr lang="en-US" dirty="0" err="1"/>
              <a:t>société</a:t>
            </a:r>
            <a:r>
              <a:rPr lang="en-US" dirty="0"/>
              <a:t> </a:t>
            </a:r>
            <a:r>
              <a:rPr lang="en-US" dirty="0" err="1"/>
              <a:t>dans</a:t>
            </a:r>
            <a:r>
              <a:rPr lang="en-US" dirty="0"/>
              <a:t> </a:t>
            </a:r>
            <a:r>
              <a:rPr lang="en-US" dirty="0" err="1"/>
              <a:t>laquelle</a:t>
            </a:r>
            <a:r>
              <a:rPr lang="en-US" dirty="0"/>
              <a:t> je vis et qui sera </a:t>
            </a:r>
            <a:r>
              <a:rPr lang="en-US" dirty="0" err="1"/>
              <a:t>présent</a:t>
            </a:r>
            <a:r>
              <a:rPr lang="en-US" dirty="0"/>
              <a:t> </a:t>
            </a:r>
            <a:r>
              <a:rPr lang="en-US" dirty="0" err="1"/>
              <a:t>dans</a:t>
            </a:r>
            <a:r>
              <a:rPr lang="en-US" dirty="0"/>
              <a:t> la profession que </a:t>
            </a:r>
            <a:r>
              <a:rPr lang="en-US" dirty="0" err="1"/>
              <a:t>j'exercerai</a:t>
            </a:r>
            <a:r>
              <a:rPr lang="en-US" dirty="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1609"/>
            <a:ext cx="838200" cy="1357884"/>
          </a:xfrm>
          <a:prstGeom prst="rect">
            <a:avLst/>
          </a:prstGeom>
        </p:spPr>
      </p:pic>
      <p:sp>
        <p:nvSpPr>
          <p:cNvPr id="3" name="TextBox 2"/>
          <p:cNvSpPr txBox="1"/>
          <p:nvPr/>
        </p:nvSpPr>
        <p:spPr>
          <a:xfrm>
            <a:off x="1434465" y="1087120"/>
            <a:ext cx="3379470" cy="583565"/>
          </a:xfrm>
          <a:prstGeom prst="rect">
            <a:avLst/>
          </a:prstGeom>
          <a:noFill/>
          <a:ln>
            <a:solidFill>
              <a:srgbClr val="FFFF00"/>
            </a:solidFill>
          </a:ln>
        </p:spPr>
        <p:txBody>
          <a:bodyPr wrap="square" rtlCol="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GÉNÉRALITÉ</a:t>
            </a:r>
            <a:endParaRPr lang="en-US" sz="3200" dirty="0"/>
          </a:p>
        </p:txBody>
      </p:sp>
      <p:sp>
        <p:nvSpPr>
          <p:cNvPr id="5" name="TextBox 4"/>
          <p:cNvSpPr txBox="1"/>
          <p:nvPr/>
        </p:nvSpPr>
        <p:spPr>
          <a:xfrm>
            <a:off x="9098" y="1981200"/>
            <a:ext cx="6848901" cy="1200329"/>
          </a:xfrm>
          <a:prstGeom prst="rect">
            <a:avLst/>
          </a:prstGeom>
          <a:noFill/>
        </p:spPr>
        <p:txBody>
          <a:bodyPr wrap="square" rtlCol="0">
            <a:spAutoFit/>
          </a:bodyPr>
          <a:lstStyle/>
          <a:p>
            <a:r>
              <a:rPr lang="fr-FR" dirty="0"/>
              <a:t>L'intimidation est définie comme un comportement hostile / d'exclusion et désobligeant, l'humiliation, est une action qui provoque à plusieurs reprises une insulte aux autres, qui peut se manifester physiquement, par une agression physique ou psychologique, en produisant certains dommages émotionnels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1609"/>
            <a:ext cx="2616958" cy="1740277"/>
          </a:xfrm>
          <a:prstGeom prst="rect">
            <a:avLst/>
          </a:prstGeom>
        </p:spPr>
      </p:pic>
      <p:sp>
        <p:nvSpPr>
          <p:cNvPr id="7" name="TextBox 6"/>
          <p:cNvSpPr txBox="1"/>
          <p:nvPr/>
        </p:nvSpPr>
        <p:spPr>
          <a:xfrm>
            <a:off x="533400" y="3429000"/>
            <a:ext cx="4495800" cy="1754326"/>
          </a:xfrm>
          <a:prstGeom prst="rect">
            <a:avLst/>
          </a:prstGeom>
          <a:noFill/>
        </p:spPr>
        <p:txBody>
          <a:bodyPr wrap="square" rtlCol="0">
            <a:spAutoFit/>
          </a:bodyPr>
          <a:lstStyle/>
          <a:p>
            <a:pPr marL="285750" lvl="0" indent="-285750">
              <a:buFont typeface="Wingdings" panose="05000000000000000000" pitchFamily="2" charset="2"/>
              <a:buChar char="v"/>
            </a:pPr>
            <a:r>
              <a:rPr lang="en-US" dirty="0"/>
              <a:t>La </a:t>
            </a:r>
            <a:r>
              <a:rPr lang="en-US" dirty="0" err="1"/>
              <a:t>victime</a:t>
            </a:r>
            <a:r>
              <a:rPr lang="en-US" dirty="0"/>
              <a:t> </a:t>
            </a:r>
            <a:r>
              <a:rPr lang="en-US" dirty="0" err="1"/>
              <a:t>présente</a:t>
            </a:r>
            <a:r>
              <a:rPr lang="en-US" dirty="0"/>
              <a:t> </a:t>
            </a:r>
            <a:r>
              <a:rPr lang="en-US" dirty="0" err="1"/>
              <a:t>une</a:t>
            </a:r>
            <a:r>
              <a:rPr lang="en-US" dirty="0"/>
              <a:t> </a:t>
            </a:r>
            <a:r>
              <a:rPr lang="en-US" dirty="0" err="1"/>
              <a:t>hypostase</a:t>
            </a:r>
            <a:r>
              <a:rPr lang="en-US" dirty="0"/>
              <a:t> </a:t>
            </a:r>
            <a:r>
              <a:rPr lang="en-US" dirty="0" err="1"/>
              <a:t>généralement</a:t>
            </a:r>
            <a:r>
              <a:rPr lang="en-US" dirty="0"/>
              <a:t> </a:t>
            </a:r>
            <a:r>
              <a:rPr lang="en-US" dirty="0" err="1"/>
              <a:t>vulnérable</a:t>
            </a:r>
            <a:r>
              <a:rPr lang="en-US" dirty="0"/>
              <a:t>, qui </a:t>
            </a:r>
            <a:r>
              <a:rPr lang="en-US" dirty="0" err="1"/>
              <a:t>présente</a:t>
            </a:r>
            <a:r>
              <a:rPr lang="en-US" dirty="0"/>
              <a:t> </a:t>
            </a:r>
            <a:r>
              <a:rPr lang="en-US" dirty="0" err="1"/>
              <a:t>certaines</a:t>
            </a:r>
            <a:r>
              <a:rPr lang="en-US" dirty="0"/>
              <a:t> </a:t>
            </a:r>
            <a:r>
              <a:rPr lang="en-US" dirty="0" err="1"/>
              <a:t>faiblesses</a:t>
            </a:r>
            <a:r>
              <a:rPr lang="en-US" dirty="0"/>
              <a:t> que </a:t>
            </a:r>
            <a:r>
              <a:rPr lang="en-US" dirty="0" err="1"/>
              <a:t>l'intimidateur</a:t>
            </a:r>
            <a:r>
              <a:rPr lang="en-US" dirty="0"/>
              <a:t> </a:t>
            </a:r>
            <a:r>
              <a:rPr lang="en-US" dirty="0" err="1"/>
              <a:t>peut</a:t>
            </a:r>
            <a:r>
              <a:rPr lang="en-US" dirty="0"/>
              <a:t> exploiter</a:t>
            </a:r>
            <a:endParaRPr lang="en-US" dirty="0"/>
          </a:p>
          <a:p>
            <a:pPr marL="285750" lvl="0" indent="-285750">
              <a:buFont typeface="Wingdings" panose="05000000000000000000" pitchFamily="2" charset="2"/>
              <a:buChar char="v"/>
            </a:pPr>
            <a:r>
              <a:rPr lang="en-US" dirty="0"/>
              <a:t>La </a:t>
            </a:r>
            <a:r>
              <a:rPr lang="en-US" dirty="0" err="1"/>
              <a:t>victime</a:t>
            </a:r>
            <a:r>
              <a:rPr lang="en-US" dirty="0"/>
              <a:t> </a:t>
            </a:r>
            <a:r>
              <a:rPr lang="en-US" dirty="0" err="1"/>
              <a:t>montre</a:t>
            </a:r>
            <a:r>
              <a:rPr lang="en-US" dirty="0"/>
              <a:t> </a:t>
            </a:r>
            <a:r>
              <a:rPr lang="en-US" dirty="0" err="1"/>
              <a:t>une</a:t>
            </a:r>
            <a:r>
              <a:rPr lang="en-US" dirty="0"/>
              <a:t> </a:t>
            </a:r>
            <a:r>
              <a:rPr lang="en-US" dirty="0" err="1"/>
              <a:t>incapacité</a:t>
            </a:r>
            <a:r>
              <a:rPr lang="en-US" dirty="0"/>
              <a:t> à se </a:t>
            </a:r>
            <a:r>
              <a:rPr lang="en-US" dirty="0" err="1"/>
              <a:t>défendre</a:t>
            </a:r>
            <a:r>
              <a:rPr lang="en-US" dirty="0"/>
              <a:t> et un sentiment </a:t>
            </a:r>
            <a:r>
              <a:rPr lang="en-US" dirty="0" err="1"/>
              <a:t>d'impuissance</a:t>
            </a:r>
            <a:endParaRPr lang="en-US" dirty="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747632"/>
            <a:ext cx="2895600" cy="208193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1" y="2521095"/>
            <a:ext cx="2438398" cy="181580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9830" y="3049853"/>
            <a:ext cx="3306170" cy="369332"/>
          </a:xfrm>
          <a:prstGeom prst="rect">
            <a:avLst/>
          </a:prstGeom>
          <a:noFill/>
          <a:ln>
            <a:solidFill>
              <a:srgbClr val="FFFF00"/>
            </a:solidFill>
          </a:ln>
        </p:spPr>
        <p:txBody>
          <a:bodyPr wrap="square" rtlCol="0">
            <a:spAutoFit/>
          </a:bodyPr>
          <a:lstStyle/>
          <a:p>
            <a:r>
              <a:rPr lang="en-US" dirty="0" smtClean="0"/>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d’intimidation</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49"/>
            <a:ext cx="685800" cy="1110996"/>
          </a:xfrm>
          <a:prstGeom prst="rect">
            <a:avLst/>
          </a:prstGeom>
        </p:spPr>
      </p:pic>
      <p:cxnSp>
        <p:nvCxnSpPr>
          <p:cNvPr id="11" name="Straight Arrow Connector 10"/>
          <p:cNvCxnSpPr/>
          <p:nvPr/>
        </p:nvCxnSpPr>
        <p:spPr>
          <a:xfrm flipV="1">
            <a:off x="4343400" y="2059253"/>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80815" y="1689921"/>
            <a:ext cx="3124200" cy="369332"/>
          </a:xfrm>
          <a:prstGeom prst="rect">
            <a:avLst/>
          </a:prstGeom>
          <a:noFill/>
          <a:ln>
            <a:solidFill>
              <a:srgbClr val="FFFF00"/>
            </a:solidFill>
          </a:ln>
        </p:spPr>
        <p:txBody>
          <a:bodyPr wrap="square" rtlCol="0">
            <a:spAutoFit/>
          </a:bodyPr>
          <a:lstStyle/>
          <a:p>
            <a:r>
              <a:rPr lang="en-US" dirty="0"/>
              <a:t>L'INTIMIDATION À L'ÉCOLE</a:t>
            </a:r>
            <a:endParaRPr lang="en-US" dirty="0"/>
          </a:p>
        </p:txBody>
      </p:sp>
      <p:cxnSp>
        <p:nvCxnSpPr>
          <p:cNvPr id="18" name="Straight Arrow Connector 17"/>
          <p:cNvCxnSpPr/>
          <p:nvPr/>
        </p:nvCxnSpPr>
        <p:spPr>
          <a:xfrm>
            <a:off x="4343400" y="3419185"/>
            <a:ext cx="0" cy="924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0607" y="4453721"/>
            <a:ext cx="2804615" cy="369332"/>
          </a:xfrm>
          <a:prstGeom prst="rect">
            <a:avLst/>
          </a:prstGeom>
          <a:noFill/>
          <a:ln>
            <a:solidFill>
              <a:srgbClr val="FFFF00"/>
            </a:solidFill>
          </a:ln>
        </p:spPr>
        <p:txBody>
          <a:bodyPr wrap="square" rtlCol="0">
            <a:spAutoFit/>
          </a:bodyPr>
          <a:lstStyle/>
          <a:p>
            <a:r>
              <a:rPr lang="en-US" dirty="0"/>
              <a:t>CYBERINTIMIDATION</a:t>
            </a:r>
            <a:endParaRPr lang="en-US" dirty="0"/>
          </a:p>
        </p:txBody>
      </p:sp>
      <p:cxnSp>
        <p:nvCxnSpPr>
          <p:cNvPr id="21" name="Straight Arrow Connector 20"/>
          <p:cNvCxnSpPr>
            <a:stCxn id="16" idx="3"/>
          </p:cNvCxnSpPr>
          <p:nvPr/>
        </p:nvCxnSpPr>
        <p:spPr>
          <a:xfrm>
            <a:off x="6005015" y="1874587"/>
            <a:ext cx="7767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81800" y="1412922"/>
            <a:ext cx="2362200" cy="584775"/>
          </a:xfrm>
          <a:prstGeom prst="rect">
            <a:avLst/>
          </a:prstGeom>
          <a:noFill/>
        </p:spPr>
        <p:txBody>
          <a:bodyPr wrap="square" rtlCol="0">
            <a:spAutoFit/>
          </a:bodyPr>
          <a:lstStyle/>
          <a:p>
            <a:endParaRPr lang="en-US" dirty="0"/>
          </a:p>
          <a:p>
            <a:r>
              <a:rPr lang="en-US" sz="1400" dirty="0" err="1"/>
              <a:t>Élève</a:t>
            </a:r>
            <a:r>
              <a:rPr lang="en-US" sz="1400" dirty="0"/>
              <a:t> </a:t>
            </a:r>
            <a:r>
              <a:rPr lang="en-US" sz="1400" dirty="0" smtClean="0"/>
              <a:t>intimidation-</a:t>
            </a:r>
            <a:r>
              <a:rPr lang="en-US" sz="1400" dirty="0" err="1" smtClean="0"/>
              <a:t>élève</a:t>
            </a:r>
            <a:endParaRPr lang="en-US" sz="1400" dirty="0"/>
          </a:p>
        </p:txBody>
      </p:sp>
      <p:cxnSp>
        <p:nvCxnSpPr>
          <p:cNvPr id="24" name="Straight Arrow Connector 23"/>
          <p:cNvCxnSpPr/>
          <p:nvPr/>
        </p:nvCxnSpPr>
        <p:spPr>
          <a:xfrm flipV="1">
            <a:off x="5845222" y="1106447"/>
            <a:ext cx="0" cy="555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93207" y="737865"/>
            <a:ext cx="3200400" cy="307777"/>
          </a:xfrm>
          <a:prstGeom prst="rect">
            <a:avLst/>
          </a:prstGeom>
          <a:noFill/>
        </p:spPr>
        <p:txBody>
          <a:bodyPr wrap="square" rtlCol="0">
            <a:spAutoFit/>
          </a:bodyPr>
          <a:lstStyle/>
          <a:p>
            <a:r>
              <a:rPr lang="en-US" sz="1400" dirty="0" err="1"/>
              <a:t>Élève</a:t>
            </a:r>
            <a:r>
              <a:rPr lang="en-US" sz="1400" dirty="0"/>
              <a:t> </a:t>
            </a:r>
            <a:r>
              <a:rPr lang="en-US" sz="1400" dirty="0" smtClean="0"/>
              <a:t>intimidation-</a:t>
            </a:r>
            <a:r>
              <a:rPr lang="en-US" sz="1400" dirty="0" err="1" smtClean="0"/>
              <a:t>enseignant</a:t>
            </a:r>
            <a:endParaRPr lang="en-US" sz="1400" dirty="0"/>
          </a:p>
        </p:txBody>
      </p:sp>
      <p:cxnSp>
        <p:nvCxnSpPr>
          <p:cNvPr id="28" name="Straight Arrow Connector 27"/>
          <p:cNvCxnSpPr/>
          <p:nvPr/>
        </p:nvCxnSpPr>
        <p:spPr>
          <a:xfrm flipH="1" flipV="1">
            <a:off x="4324350" y="1106447"/>
            <a:ext cx="19050" cy="583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38400" y="445477"/>
            <a:ext cx="2892757" cy="584775"/>
          </a:xfrm>
          <a:prstGeom prst="rect">
            <a:avLst/>
          </a:prstGeom>
          <a:noFill/>
        </p:spPr>
        <p:txBody>
          <a:bodyPr wrap="square" rtlCol="0">
            <a:spAutoFit/>
          </a:bodyPr>
          <a:lstStyle/>
          <a:p>
            <a:endParaRPr lang="en-US" dirty="0"/>
          </a:p>
          <a:p>
            <a:r>
              <a:rPr lang="en-US" sz="1400" dirty="0" err="1"/>
              <a:t>Professeur</a:t>
            </a:r>
            <a:r>
              <a:rPr lang="en-US" sz="1400" dirty="0"/>
              <a:t> </a:t>
            </a:r>
            <a:r>
              <a:rPr lang="en-US" sz="1400" dirty="0" err="1"/>
              <a:t>d'intimidation</a:t>
            </a:r>
            <a:r>
              <a:rPr lang="en-US" sz="1400" dirty="0"/>
              <a:t> - </a:t>
            </a:r>
            <a:r>
              <a:rPr lang="en-US" sz="1400" dirty="0" err="1"/>
              <a:t>étudiant</a:t>
            </a:r>
            <a:endParaRPr lang="en-US" sz="1400" dirty="0"/>
          </a:p>
        </p:txBody>
      </p:sp>
      <p:cxnSp>
        <p:nvCxnSpPr>
          <p:cNvPr id="35" name="Straight Arrow Connector 34"/>
          <p:cNvCxnSpPr/>
          <p:nvPr/>
        </p:nvCxnSpPr>
        <p:spPr>
          <a:xfrm flipV="1">
            <a:off x="3581400" y="1338780"/>
            <a:ext cx="0" cy="323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3400" y="814059"/>
            <a:ext cx="3505200" cy="584775"/>
          </a:xfrm>
          <a:prstGeom prst="rect">
            <a:avLst/>
          </a:prstGeom>
          <a:noFill/>
        </p:spPr>
        <p:txBody>
          <a:bodyPr wrap="square" rtlCol="0">
            <a:spAutoFit/>
          </a:bodyPr>
          <a:lstStyle/>
          <a:p>
            <a:endParaRPr lang="fr-FR" dirty="0"/>
          </a:p>
          <a:p>
            <a:r>
              <a:rPr lang="fr-FR" sz="1400" dirty="0"/>
              <a:t>Intimidation parent - élève, dans l'espace scolaire;</a:t>
            </a:r>
            <a:endParaRPr lang="en-US" sz="1400" dirty="0"/>
          </a:p>
        </p:txBody>
      </p:sp>
      <p:cxnSp>
        <p:nvCxnSpPr>
          <p:cNvPr id="39" name="Straight Arrow Connector 38"/>
          <p:cNvCxnSpPr/>
          <p:nvPr/>
        </p:nvCxnSpPr>
        <p:spPr>
          <a:xfrm flipH="1">
            <a:off x="2286000" y="1874587"/>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7699" y="1659544"/>
            <a:ext cx="2057400" cy="738664"/>
          </a:xfrm>
          <a:prstGeom prst="rect">
            <a:avLst/>
          </a:prstGeom>
          <a:noFill/>
        </p:spPr>
        <p:txBody>
          <a:bodyPr wrap="square" rtlCol="0">
            <a:spAutoFit/>
          </a:bodyPr>
          <a:lstStyle/>
          <a:p>
            <a:r>
              <a:rPr lang="fr-FR" sz="1400" dirty="0"/>
              <a:t>intimidation parent - enseignant, dans l'espace scolaire</a:t>
            </a:r>
            <a:endParaRPr lang="en-US" sz="1400" dirty="0"/>
          </a:p>
        </p:txBody>
      </p:sp>
      <p:cxnSp>
        <p:nvCxnSpPr>
          <p:cNvPr id="43" name="Elbow Connector 42"/>
          <p:cNvCxnSpPr/>
          <p:nvPr/>
        </p:nvCxnSpPr>
        <p:spPr>
          <a:xfrm rot="10800000" flipV="1">
            <a:off x="2571749" y="2074972"/>
            <a:ext cx="704850" cy="4953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3400" y="2410170"/>
            <a:ext cx="2038348" cy="738664"/>
          </a:xfrm>
          <a:prstGeom prst="rect">
            <a:avLst/>
          </a:prstGeom>
          <a:noFill/>
        </p:spPr>
        <p:txBody>
          <a:bodyPr wrap="square" rtlCol="0">
            <a:spAutoFit/>
          </a:bodyPr>
          <a:lstStyle/>
          <a:p>
            <a:r>
              <a:rPr lang="fr-FR" sz="1400" dirty="0"/>
              <a:t>Professeur d'intimidation - parent, dans l'espace scolaire</a:t>
            </a:r>
            <a:endParaRPr lang="en-US" sz="1400" dirty="0"/>
          </a:p>
        </p:txBody>
      </p:sp>
      <p:cxnSp>
        <p:nvCxnSpPr>
          <p:cNvPr id="50" name="Straight Arrow Connector 49"/>
          <p:cNvCxnSpPr/>
          <p:nvPr/>
        </p:nvCxnSpPr>
        <p:spPr>
          <a:xfrm flipH="1">
            <a:off x="2286000" y="4666820"/>
            <a:ext cx="699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02" y="4463024"/>
            <a:ext cx="15668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1183943" y="4453721"/>
            <a:ext cx="1219200" cy="369332"/>
          </a:xfrm>
          <a:prstGeom prst="rect">
            <a:avLst/>
          </a:prstGeom>
          <a:noFill/>
        </p:spPr>
        <p:txBody>
          <a:bodyPr wrap="square" rtlCol="0">
            <a:spAutoFit/>
          </a:bodyPr>
          <a:lstStyle/>
          <a:p>
            <a:r>
              <a:rPr lang="en-US" sz="1400" dirty="0" err="1"/>
              <a:t>harcèlemen</a:t>
            </a:r>
            <a:r>
              <a:rPr lang="en-US" dirty="0" err="1"/>
              <a:t>t</a:t>
            </a:r>
            <a:endParaRPr lang="en-US" dirty="0"/>
          </a:p>
        </p:txBody>
      </p:sp>
      <p:cxnSp>
        <p:nvCxnSpPr>
          <p:cNvPr id="58" name="Straight Arrow Connector 57"/>
          <p:cNvCxnSpPr/>
          <p:nvPr/>
        </p:nvCxnSpPr>
        <p:spPr>
          <a:xfrm flipH="1">
            <a:off x="3200400" y="4834499"/>
            <a:ext cx="2" cy="499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1980" y="5334000"/>
            <a:ext cx="1712369" cy="369332"/>
          </a:xfrm>
          <a:prstGeom prst="rect">
            <a:avLst/>
          </a:prstGeom>
          <a:noFill/>
        </p:spPr>
        <p:txBody>
          <a:bodyPr wrap="square" rtlCol="0">
            <a:spAutoFit/>
          </a:bodyPr>
          <a:lstStyle/>
          <a:p>
            <a:r>
              <a:rPr lang="en-US" dirty="0"/>
              <a:t> </a:t>
            </a:r>
            <a:r>
              <a:rPr lang="en-US" sz="1400" dirty="0" err="1"/>
              <a:t>dénigrement</a:t>
            </a:r>
            <a:endParaRPr lang="en-US" sz="1400" dirty="0"/>
          </a:p>
        </p:txBody>
      </p:sp>
      <p:cxnSp>
        <p:nvCxnSpPr>
          <p:cNvPr id="1024" name="Straight Arrow Connector 1023"/>
          <p:cNvCxnSpPr/>
          <p:nvPr/>
        </p:nvCxnSpPr>
        <p:spPr>
          <a:xfrm>
            <a:off x="4038600" y="4823053"/>
            <a:ext cx="0" cy="358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3657600" y="5206621"/>
            <a:ext cx="1371600" cy="861774"/>
          </a:xfrm>
          <a:prstGeom prst="rect">
            <a:avLst/>
          </a:prstGeom>
          <a:noFill/>
        </p:spPr>
        <p:txBody>
          <a:bodyPr wrap="square" rtlCol="0">
            <a:spAutoFit/>
          </a:bodyPr>
          <a:lstStyle/>
          <a:p>
            <a:r>
              <a:rPr lang="fr-FR" sz="1400" dirty="0"/>
              <a:t>vol d'identité</a:t>
            </a:r>
            <a:endParaRPr lang="fr-FR" sz="1400" dirty="0"/>
          </a:p>
          <a:p>
            <a:br>
              <a:rPr lang="fr-FR" i="1" dirty="0"/>
            </a:br>
            <a:endParaRPr lang="en-US" dirty="0"/>
          </a:p>
        </p:txBody>
      </p:sp>
      <p:cxnSp>
        <p:nvCxnSpPr>
          <p:cNvPr id="1030" name="Straight Arrow Connector 1029"/>
          <p:cNvCxnSpPr/>
          <p:nvPr/>
        </p:nvCxnSpPr>
        <p:spPr>
          <a:xfrm flipV="1">
            <a:off x="5845222" y="4634605"/>
            <a:ext cx="624385" cy="18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1" name="TextBox 1030"/>
          <p:cNvSpPr txBox="1"/>
          <p:nvPr/>
        </p:nvSpPr>
        <p:spPr>
          <a:xfrm>
            <a:off x="6469607" y="4170636"/>
            <a:ext cx="1759993" cy="584775"/>
          </a:xfrm>
          <a:prstGeom prst="rect">
            <a:avLst/>
          </a:prstGeom>
          <a:noFill/>
        </p:spPr>
        <p:txBody>
          <a:bodyPr wrap="square" rtlCol="0">
            <a:spAutoFit/>
          </a:bodyPr>
          <a:lstStyle/>
          <a:p>
            <a:endParaRPr lang="en-US" dirty="0"/>
          </a:p>
          <a:p>
            <a:r>
              <a:rPr lang="en-US" sz="1400" dirty="0" err="1"/>
              <a:t>chantage</a:t>
            </a:r>
            <a:r>
              <a:rPr lang="en-US" sz="1400" dirty="0"/>
              <a:t> </a:t>
            </a:r>
            <a:r>
              <a:rPr lang="en-US" sz="1400" dirty="0" err="1"/>
              <a:t>ou</a:t>
            </a:r>
            <a:r>
              <a:rPr lang="en-US" sz="1400" dirty="0"/>
              <a:t> </a:t>
            </a:r>
            <a:r>
              <a:rPr lang="en-US" sz="1400" dirty="0" err="1"/>
              <a:t>séduction</a:t>
            </a:r>
            <a:endParaRPr lang="en-US" sz="1400" dirty="0"/>
          </a:p>
        </p:txBody>
      </p:sp>
      <p:cxnSp>
        <p:nvCxnSpPr>
          <p:cNvPr id="1033" name="Straight Arrow Connector 1032"/>
          <p:cNvCxnSpPr/>
          <p:nvPr/>
        </p:nvCxnSpPr>
        <p:spPr>
          <a:xfrm>
            <a:off x="5331157" y="4834499"/>
            <a:ext cx="0" cy="372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4" name="TextBox 1033"/>
          <p:cNvSpPr txBox="1"/>
          <p:nvPr/>
        </p:nvSpPr>
        <p:spPr>
          <a:xfrm>
            <a:off x="4688005" y="5177471"/>
            <a:ext cx="1752600" cy="307777"/>
          </a:xfrm>
          <a:prstGeom prst="rect">
            <a:avLst/>
          </a:prstGeom>
          <a:noFill/>
        </p:spPr>
        <p:txBody>
          <a:bodyPr wrap="square" rtlCol="0">
            <a:spAutoFit/>
          </a:bodyPr>
          <a:lstStyle/>
          <a:p>
            <a:r>
              <a:rPr lang="en-US" sz="1400" dirty="0"/>
              <a:t>exposition </a:t>
            </a:r>
            <a:r>
              <a:rPr lang="en-US" sz="1400" dirty="0" err="1"/>
              <a:t>ou</a:t>
            </a:r>
            <a:r>
              <a:rPr lang="en-US" sz="1400" dirty="0"/>
              <a:t> ruse</a:t>
            </a:r>
            <a:endParaRPr lang="en-US" sz="1400" dirty="0"/>
          </a:p>
        </p:txBody>
      </p:sp>
      <p:cxnSp>
        <p:nvCxnSpPr>
          <p:cNvPr id="1036" name="Straight Arrow Connector 1035"/>
          <p:cNvCxnSpPr/>
          <p:nvPr/>
        </p:nvCxnSpPr>
        <p:spPr>
          <a:xfrm flipV="1">
            <a:off x="3428357" y="4153829"/>
            <a:ext cx="0" cy="299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3120503" y="3558126"/>
            <a:ext cx="1074193" cy="584775"/>
          </a:xfrm>
          <a:prstGeom prst="rect">
            <a:avLst/>
          </a:prstGeom>
          <a:noFill/>
        </p:spPr>
        <p:txBody>
          <a:bodyPr wrap="square" rtlCol="0">
            <a:spAutoFit/>
          </a:bodyPr>
          <a:lstStyle/>
          <a:p>
            <a:endParaRPr lang="en-US" dirty="0"/>
          </a:p>
          <a:p>
            <a:r>
              <a:rPr lang="en-US" sz="1400" dirty="0"/>
              <a:t>sexting</a:t>
            </a:r>
            <a:endParaRPr lang="en-US" sz="1400" dirty="0"/>
          </a:p>
        </p:txBody>
      </p:sp>
      <p:cxnSp>
        <p:nvCxnSpPr>
          <p:cNvPr id="1039" name="Straight Arrow Connector 1038"/>
          <p:cNvCxnSpPr/>
          <p:nvPr/>
        </p:nvCxnSpPr>
        <p:spPr>
          <a:xfrm flipH="1" flipV="1">
            <a:off x="5331157" y="3968499"/>
            <a:ext cx="8530" cy="404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4793207" y="3727403"/>
            <a:ext cx="1600200" cy="307777"/>
          </a:xfrm>
          <a:prstGeom prst="rect">
            <a:avLst/>
          </a:prstGeom>
          <a:noFill/>
        </p:spPr>
        <p:txBody>
          <a:bodyPr wrap="square" rtlCol="0">
            <a:spAutoFit/>
          </a:bodyPr>
          <a:lstStyle/>
          <a:p>
            <a:r>
              <a:rPr lang="en-US" sz="1400" dirty="0" err="1"/>
              <a:t>pêche</a:t>
            </a:r>
            <a:r>
              <a:rPr lang="en-US" sz="1400" dirty="0"/>
              <a:t> à la </a:t>
            </a:r>
            <a:r>
              <a:rPr lang="en-US" sz="1400" dirty="0" err="1"/>
              <a:t>traîne</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297" y="0"/>
            <a:ext cx="734703" cy="1190218"/>
          </a:xfrm>
          <a:prstGeom prst="rect">
            <a:avLst/>
          </a:prstGeom>
        </p:spPr>
      </p:pic>
      <p:sp>
        <p:nvSpPr>
          <p:cNvPr id="3" name="TextBox 2"/>
          <p:cNvSpPr txBox="1"/>
          <p:nvPr/>
        </p:nvSpPr>
        <p:spPr>
          <a:xfrm>
            <a:off x="762000" y="1250624"/>
            <a:ext cx="9906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MYTHE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Straight Connector 4"/>
          <p:cNvCxnSpPr/>
          <p:nvPr/>
        </p:nvCxnSpPr>
        <p:spPr>
          <a:xfrm>
            <a:off x="3810000" y="1250624"/>
            <a:ext cx="0" cy="95917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48200" y="1225550"/>
            <a:ext cx="1609725" cy="368300"/>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RÉALITÉ</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394648" y="1766817"/>
            <a:ext cx="3276600" cy="1200329"/>
          </a:xfrm>
          <a:prstGeom prst="rect">
            <a:avLst/>
          </a:prstGeom>
          <a:noFill/>
        </p:spPr>
        <p:txBody>
          <a:bodyPr wrap="square" rtlCol="0">
            <a:spAutoFit/>
          </a:bodyPr>
          <a:lstStyle/>
          <a:p>
            <a:r>
              <a:rPr lang="en-US" dirty="0" err="1"/>
              <a:t>Parfois</a:t>
            </a:r>
            <a:r>
              <a:rPr lang="en-US" dirty="0"/>
              <a:t>, les </a:t>
            </a:r>
            <a:r>
              <a:rPr lang="en-US" dirty="0" err="1"/>
              <a:t>enfants</a:t>
            </a:r>
            <a:r>
              <a:rPr lang="en-US" dirty="0"/>
              <a:t> </a:t>
            </a:r>
            <a:r>
              <a:rPr lang="en-US" dirty="0" err="1"/>
              <a:t>sont</a:t>
            </a:r>
            <a:r>
              <a:rPr lang="en-US" dirty="0"/>
              <a:t> </a:t>
            </a:r>
            <a:r>
              <a:rPr lang="en-US" dirty="0" err="1"/>
              <a:t>très</a:t>
            </a:r>
            <a:r>
              <a:rPr lang="en-US" dirty="0"/>
              <a:t> </a:t>
            </a:r>
            <a:r>
              <a:rPr lang="en-US" dirty="0" err="1"/>
              <a:t>clairs</a:t>
            </a:r>
            <a:r>
              <a:rPr lang="en-US" dirty="0"/>
              <a:t> </a:t>
            </a:r>
            <a:r>
              <a:rPr lang="en-US" dirty="0" err="1"/>
              <a:t>qu'ils</a:t>
            </a:r>
            <a:r>
              <a:rPr lang="en-US" dirty="0"/>
              <a:t> </a:t>
            </a:r>
            <a:r>
              <a:rPr lang="en-US" dirty="0" err="1"/>
              <a:t>peuvent</a:t>
            </a:r>
            <a:r>
              <a:rPr lang="en-US" dirty="0"/>
              <a:t> </a:t>
            </a:r>
            <a:r>
              <a:rPr lang="en-US" dirty="0" err="1"/>
              <a:t>être</a:t>
            </a:r>
            <a:r>
              <a:rPr lang="en-US" dirty="0"/>
              <a:t> </a:t>
            </a:r>
            <a:r>
              <a:rPr lang="en-US" dirty="0" err="1"/>
              <a:t>harcelés</a:t>
            </a:r>
            <a:r>
              <a:rPr lang="en-US" dirty="0"/>
              <a:t> </a:t>
            </a:r>
            <a:r>
              <a:rPr lang="en-US" dirty="0" err="1"/>
              <a:t>ou</a:t>
            </a:r>
            <a:r>
              <a:rPr lang="en-US" dirty="0"/>
              <a:t> </a:t>
            </a:r>
            <a:r>
              <a:rPr lang="en-US" dirty="0" err="1"/>
              <a:t>humiliés</a:t>
            </a:r>
            <a:endParaRPr lang="en-US" dirty="0"/>
          </a:p>
          <a:p>
            <a:endParaRPr lang="en-US" dirty="0"/>
          </a:p>
        </p:txBody>
      </p:sp>
      <p:sp>
        <p:nvSpPr>
          <p:cNvPr id="11" name="TextBox 10"/>
          <p:cNvSpPr txBox="1"/>
          <p:nvPr/>
        </p:nvSpPr>
        <p:spPr>
          <a:xfrm>
            <a:off x="4114800" y="1766817"/>
            <a:ext cx="4648200" cy="2585323"/>
          </a:xfrm>
          <a:prstGeom prst="rect">
            <a:avLst/>
          </a:prstGeom>
          <a:noFill/>
        </p:spPr>
        <p:txBody>
          <a:bodyPr wrap="square" rtlCol="0">
            <a:spAutoFit/>
          </a:bodyPr>
          <a:lstStyle/>
          <a:p>
            <a:r>
              <a:rPr lang="en-US" dirty="0" err="1"/>
              <a:t>Aucun</a:t>
            </a:r>
            <a:r>
              <a:rPr lang="en-US" dirty="0"/>
              <a:t> enfant ne </a:t>
            </a:r>
            <a:r>
              <a:rPr lang="en-US" dirty="0" err="1"/>
              <a:t>mérite</a:t>
            </a:r>
            <a:r>
              <a:rPr lang="en-US" dirty="0"/>
              <a:t> d'être </a:t>
            </a:r>
            <a:r>
              <a:rPr lang="en-US" dirty="0" err="1"/>
              <a:t>intimidé</a:t>
            </a:r>
            <a:r>
              <a:rPr lang="en-US" dirty="0"/>
              <a:t>. </a:t>
            </a:r>
            <a:r>
              <a:rPr lang="en-US" dirty="0" err="1"/>
              <a:t>Chaque</a:t>
            </a:r>
            <a:r>
              <a:rPr lang="en-US" dirty="0"/>
              <a:t> enfant fait tout </a:t>
            </a:r>
            <a:r>
              <a:rPr lang="en-US" dirty="0" err="1"/>
              <a:t>ce</a:t>
            </a:r>
            <a:r>
              <a:rPr lang="en-US" dirty="0"/>
              <a:t> </a:t>
            </a:r>
            <a:r>
              <a:rPr lang="en-US" dirty="0" err="1"/>
              <a:t>qu'il</a:t>
            </a:r>
            <a:r>
              <a:rPr lang="en-US" dirty="0"/>
              <a:t> </a:t>
            </a:r>
            <a:r>
              <a:rPr lang="en-US" dirty="0" err="1"/>
              <a:t>peut</a:t>
            </a:r>
            <a:r>
              <a:rPr lang="en-US" dirty="0"/>
              <a:t> et pour </a:t>
            </a:r>
            <a:r>
              <a:rPr lang="en-US" dirty="0" err="1"/>
              <a:t>ce</a:t>
            </a:r>
            <a:r>
              <a:rPr lang="en-US" dirty="0"/>
              <a:t> faire, </a:t>
            </a:r>
            <a:r>
              <a:rPr lang="en-US" dirty="0" err="1"/>
              <a:t>personne</a:t>
            </a:r>
            <a:r>
              <a:rPr lang="en-US" dirty="0"/>
              <a:t> ne </a:t>
            </a:r>
            <a:r>
              <a:rPr lang="en-US" dirty="0" err="1"/>
              <a:t>mérite</a:t>
            </a:r>
            <a:r>
              <a:rPr lang="en-US" dirty="0"/>
              <a:t> d'être </a:t>
            </a:r>
            <a:r>
              <a:rPr lang="en-US" dirty="0" err="1"/>
              <a:t>victime</a:t>
            </a:r>
            <a:r>
              <a:rPr lang="en-US" dirty="0"/>
              <a:t>. </a:t>
            </a:r>
            <a:r>
              <a:rPr lang="en-US" dirty="0" err="1"/>
              <a:t>Certains</a:t>
            </a:r>
            <a:r>
              <a:rPr lang="en-US" dirty="0"/>
              <a:t> </a:t>
            </a:r>
            <a:r>
              <a:rPr lang="en-US" dirty="0" err="1"/>
              <a:t>enfants</a:t>
            </a:r>
            <a:r>
              <a:rPr lang="en-US" dirty="0"/>
              <a:t> </a:t>
            </a:r>
            <a:r>
              <a:rPr lang="en-US" dirty="0" err="1"/>
              <a:t>sont</a:t>
            </a:r>
            <a:r>
              <a:rPr lang="en-US" dirty="0"/>
              <a:t> </a:t>
            </a:r>
            <a:r>
              <a:rPr lang="en-US" dirty="0" err="1"/>
              <a:t>différents</a:t>
            </a:r>
            <a:r>
              <a:rPr lang="en-US" dirty="0"/>
              <a:t>, </a:t>
            </a:r>
            <a:r>
              <a:rPr lang="en-US" dirty="0" err="1"/>
              <a:t>peuvent</a:t>
            </a:r>
            <a:r>
              <a:rPr lang="en-US" dirty="0"/>
              <a:t> </a:t>
            </a:r>
            <a:r>
              <a:rPr lang="en-US" dirty="0" err="1"/>
              <a:t>agir</a:t>
            </a:r>
            <a:r>
              <a:rPr lang="en-US" dirty="0"/>
              <a:t> </a:t>
            </a:r>
            <a:r>
              <a:rPr lang="en-US" dirty="0" err="1"/>
              <a:t>ou</a:t>
            </a:r>
            <a:r>
              <a:rPr lang="en-US" dirty="0"/>
              <a:t> </a:t>
            </a:r>
            <a:r>
              <a:rPr lang="en-US" dirty="0" err="1"/>
              <a:t>montrer</a:t>
            </a:r>
            <a:r>
              <a:rPr lang="en-US" dirty="0"/>
              <a:t> </a:t>
            </a:r>
            <a:r>
              <a:rPr lang="en-US" dirty="0" err="1"/>
              <a:t>d'une</a:t>
            </a:r>
            <a:r>
              <a:rPr lang="en-US" dirty="0"/>
              <a:t> </a:t>
            </a:r>
            <a:r>
              <a:rPr lang="en-US" dirty="0" err="1"/>
              <a:t>certaine</a:t>
            </a:r>
            <a:r>
              <a:rPr lang="en-US" dirty="0"/>
              <a:t> </a:t>
            </a:r>
            <a:r>
              <a:rPr lang="en-US" dirty="0" err="1"/>
              <a:t>manière</a:t>
            </a:r>
            <a:r>
              <a:rPr lang="en-US" dirty="0"/>
              <a:t>, </a:t>
            </a:r>
            <a:r>
              <a:rPr lang="en-US" dirty="0" err="1"/>
              <a:t>ce</a:t>
            </a:r>
            <a:r>
              <a:rPr lang="en-US" dirty="0"/>
              <a:t> qui attire </a:t>
            </a:r>
            <a:r>
              <a:rPr lang="en-US" dirty="0" err="1"/>
              <a:t>l'intimidation</a:t>
            </a:r>
            <a:r>
              <a:rPr lang="en-US" dirty="0"/>
              <a:t>; </a:t>
            </a:r>
            <a:r>
              <a:rPr lang="en-US" dirty="0" err="1"/>
              <a:t>chacun</a:t>
            </a:r>
            <a:r>
              <a:rPr lang="en-US" dirty="0"/>
              <a:t> de nous </a:t>
            </a:r>
            <a:r>
              <a:rPr lang="en-US" dirty="0" err="1"/>
              <a:t>est</a:t>
            </a:r>
            <a:r>
              <a:rPr lang="en-US" dirty="0"/>
              <a:t> chargé </a:t>
            </a:r>
            <a:r>
              <a:rPr lang="en-US" dirty="0" err="1"/>
              <a:t>d'arrêter</a:t>
            </a:r>
            <a:r>
              <a:rPr lang="en-US" dirty="0"/>
              <a:t> </a:t>
            </a:r>
            <a:r>
              <a:rPr lang="en-US" dirty="0" err="1"/>
              <a:t>l'intimidation</a:t>
            </a:r>
            <a:r>
              <a:rPr lang="en-US" dirty="0"/>
              <a:t> et </a:t>
            </a:r>
            <a:r>
              <a:rPr lang="en-US" dirty="0" err="1"/>
              <a:t>d'aider</a:t>
            </a:r>
            <a:r>
              <a:rPr lang="en-US" dirty="0"/>
              <a:t> la </a:t>
            </a:r>
            <a:r>
              <a:rPr lang="en-US" dirty="0" err="1"/>
              <a:t>victime</a:t>
            </a:r>
            <a:r>
              <a:rPr lang="en-US" dirty="0"/>
              <a:t> à </a:t>
            </a:r>
            <a:r>
              <a:rPr lang="en-US" dirty="0" err="1"/>
              <a:t>acquérir</a:t>
            </a:r>
            <a:r>
              <a:rPr lang="en-US" dirty="0"/>
              <a:t> les </a:t>
            </a:r>
            <a:r>
              <a:rPr lang="en-US" dirty="0" err="1"/>
              <a:t>compétences</a:t>
            </a:r>
            <a:r>
              <a:rPr lang="en-US" dirty="0"/>
              <a:t> </a:t>
            </a:r>
            <a:r>
              <a:rPr lang="en-US" dirty="0" err="1"/>
              <a:t>nécessaires</a:t>
            </a:r>
            <a:r>
              <a:rPr lang="en-US" dirty="0"/>
              <a:t> pour </a:t>
            </a:r>
            <a:r>
              <a:rPr lang="en-US" dirty="0" err="1"/>
              <a:t>gérer</a:t>
            </a:r>
            <a:r>
              <a:rPr lang="en-US" dirty="0"/>
              <a:t> </a:t>
            </a:r>
            <a:r>
              <a:rPr lang="en-US" dirty="0" err="1"/>
              <a:t>l'intimidation</a:t>
            </a:r>
            <a:r>
              <a:rPr lang="en-US" dirty="0"/>
              <a:t> plus </a:t>
            </a:r>
            <a:r>
              <a:rPr lang="en-US" dirty="0" err="1"/>
              <a:t>efficacement</a:t>
            </a:r>
            <a:endParaRPr lang="en-US" dirty="0"/>
          </a:p>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2" y="2967146"/>
            <a:ext cx="1676400" cy="2503122"/>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889" y="4497287"/>
            <a:ext cx="2769371" cy="147402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72" y="5488465"/>
            <a:ext cx="1885678" cy="10559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6158"/>
            <a:ext cx="685800" cy="1110996"/>
          </a:xfrm>
          <a:prstGeom prst="rect">
            <a:avLst/>
          </a:prstGeom>
        </p:spPr>
      </p:pic>
      <p:sp>
        <p:nvSpPr>
          <p:cNvPr id="3" name="TextBox 2"/>
          <p:cNvSpPr txBox="1"/>
          <p:nvPr/>
        </p:nvSpPr>
        <p:spPr>
          <a:xfrm>
            <a:off x="439420" y="1752600"/>
            <a:ext cx="3571875" cy="737235"/>
          </a:xfrm>
          <a:prstGeom prst="rect">
            <a:avLst/>
          </a:prstGeom>
          <a:noFill/>
          <a:ln>
            <a:solidFill>
              <a:srgbClr val="FFFF00"/>
            </a:solidFill>
          </a:ln>
        </p:spPr>
        <p:txBody>
          <a:bodyPr wrap="square" rtlCol="0">
            <a:spAutoFit/>
          </a:bodyPr>
          <a:lstStyle/>
          <a:p>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’intimidation</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à </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l'école</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dirty="0"/>
          </a:p>
        </p:txBody>
      </p:sp>
      <p:sp>
        <p:nvSpPr>
          <p:cNvPr id="4" name="TextBox 3"/>
          <p:cNvSpPr txBox="1"/>
          <p:nvPr/>
        </p:nvSpPr>
        <p:spPr>
          <a:xfrm>
            <a:off x="15352" y="2965065"/>
            <a:ext cx="6156847" cy="2585323"/>
          </a:xfrm>
          <a:prstGeom prst="rect">
            <a:avLst/>
          </a:prstGeom>
          <a:noFill/>
        </p:spPr>
        <p:txBody>
          <a:bodyPr wrap="square" rtlCol="0">
            <a:spAutoFit/>
          </a:bodyPr>
          <a:lstStyle/>
          <a:p>
            <a:endParaRPr lang="fr-FR" dirty="0"/>
          </a:p>
          <a:p>
            <a:r>
              <a:rPr lang="fr-FR" dirty="0"/>
              <a:t>Il existe des différences entre les sexes dans la victimisation scolaire, clairement mises en évidence par la plupart des recherches dans le domaine. En ce sens, on note la prédisposition des garçons à adopter un comportement de victimisation / intimidation et une position d'agresseur, contrairement aux filles. Les preuves scientifiques montrent que les filles sont davantage impliquées dans l'intimidation indirecte en adoptant des comportements de propagation de rumeurs malveillantes, d'exclusion sociale, de rejet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767822"/>
            <a:ext cx="3048000" cy="21915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05720"/>
            <a:ext cx="2852258" cy="18856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54269"/>
            <a:ext cx="3200400" cy="646331"/>
          </a:xfrm>
          <a:prstGeom prst="rect">
            <a:avLst/>
          </a:prstGeom>
          <a:solidFill>
            <a:schemeClr val="tx1"/>
          </a:solidFill>
          <a:ln>
            <a:solidFill>
              <a:schemeClr val="tx1"/>
            </a:solidFill>
          </a:ln>
        </p:spPr>
        <p:txBody>
          <a:bodyPr wrap="square" rtlCol="0">
            <a:spAutoFit/>
          </a:bodyPr>
          <a:lstStyle/>
          <a:p>
            <a:r>
              <a:rPr lang="fr-FR" dirty="0">
                <a:solidFill>
                  <a:schemeClr val="bg1"/>
                </a:solidFill>
              </a:rPr>
              <a:t>Les épisodes uniques d'exclusion sociale</a:t>
            </a:r>
            <a:endParaRPr lang="en-US" dirty="0">
              <a:solidFill>
                <a:schemeClr val="bg1"/>
              </a:solidFill>
            </a:endParaRPr>
          </a:p>
        </p:txBody>
      </p:sp>
      <p:sp>
        <p:nvSpPr>
          <p:cNvPr id="5" name="TextBox 4"/>
          <p:cNvSpPr txBox="1"/>
          <p:nvPr/>
        </p:nvSpPr>
        <p:spPr>
          <a:xfrm>
            <a:off x="4114800" y="661916"/>
            <a:ext cx="4572000" cy="922020"/>
          </a:xfrm>
          <a:prstGeom prst="rect">
            <a:avLst/>
          </a:prstGeom>
          <a:solidFill>
            <a:schemeClr val="tx1"/>
          </a:solidFill>
        </p:spPr>
        <p:txBody>
          <a:bodyPr wrap="square" rtlCol="0">
            <a:spAutoFit/>
          </a:bodyPr>
          <a:lstStyle/>
          <a:p>
            <a:r>
              <a:rPr lang="fr-FR" dirty="0">
                <a:solidFill>
                  <a:schemeClr val="bg1"/>
                </a:solidFill>
              </a:rPr>
              <a:t>Conflits / situations de lutte entre enfants, caractérisés par une réciprocité au niveau de l'intention</a:t>
            </a:r>
            <a:endParaRPr lang="en-US" dirty="0">
              <a:solidFill>
                <a:schemeClr val="bg1"/>
              </a:solidFill>
            </a:endParaRPr>
          </a:p>
        </p:txBody>
      </p:sp>
      <p:pic>
        <p:nvPicPr>
          <p:cNvPr id="13" name="Picture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24" y="5688"/>
            <a:ext cx="701722" cy="113679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94" y="990600"/>
            <a:ext cx="1845529" cy="192441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582" y="2590800"/>
            <a:ext cx="1838018" cy="122311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352800"/>
            <a:ext cx="1905000" cy="19050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0" y="4697417"/>
            <a:ext cx="2113953" cy="14377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37202"/>
            <a:ext cx="3200400" cy="523220"/>
          </a:xfrm>
          <a:prstGeom prst="rect">
            <a:avLst/>
          </a:prstGeom>
          <a:noFill/>
          <a:ln>
            <a:solidFill>
              <a:srgbClr val="FFFF00"/>
            </a:solidFill>
          </a:ln>
        </p:spPr>
        <p:txBody>
          <a:bodyPr wrap="square" rtlCol="0">
            <a:spAutoFit/>
          </a:bodyPr>
          <a:lstStyle/>
          <a:p>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Statistique</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699272" cy="1132820"/>
          </a:xfrm>
          <a:prstGeom prst="rect">
            <a:avLst/>
          </a:prstGeom>
        </p:spPr>
      </p:pic>
      <p:sp>
        <p:nvSpPr>
          <p:cNvPr id="4" name="TextBox 3"/>
          <p:cNvSpPr txBox="1"/>
          <p:nvPr/>
        </p:nvSpPr>
        <p:spPr>
          <a:xfrm>
            <a:off x="228600" y="1828800"/>
            <a:ext cx="4419600" cy="369332"/>
          </a:xfrm>
          <a:prstGeom prst="rect">
            <a:avLst/>
          </a:prstGeom>
          <a:noFill/>
        </p:spPr>
        <p:txBody>
          <a:bodyPr wrap="square" rtlCol="0">
            <a:spAutoFit/>
          </a:bodyPr>
          <a:lstStyle/>
          <a:p>
            <a:endParaRPr lang="en-US" dirty="0"/>
          </a:p>
        </p:txBody>
      </p:sp>
      <p:sp>
        <p:nvSpPr>
          <p:cNvPr id="8" name="TextBox 7"/>
          <p:cNvSpPr txBox="1"/>
          <p:nvPr/>
        </p:nvSpPr>
        <p:spPr>
          <a:xfrm>
            <a:off x="839337" y="1867469"/>
            <a:ext cx="7315200" cy="1477328"/>
          </a:xfrm>
          <a:prstGeom prst="rect">
            <a:avLst/>
          </a:prstGeom>
          <a:noFill/>
        </p:spPr>
        <p:txBody>
          <a:bodyPr wrap="square" rtlCol="0">
            <a:spAutoFit/>
          </a:bodyPr>
          <a:lstStyle/>
          <a:p>
            <a:endParaRPr lang="en-US" dirty="0"/>
          </a:p>
          <a:p>
            <a:r>
              <a:rPr lang="en-US" dirty="0" err="1"/>
              <a:t>En</a:t>
            </a:r>
            <a:r>
              <a:rPr lang="en-US" dirty="0"/>
              <a:t> 2016, Save the Children France a </a:t>
            </a:r>
            <a:r>
              <a:rPr lang="en-US" dirty="0" err="1"/>
              <a:t>lancé</a:t>
            </a:r>
            <a:r>
              <a:rPr lang="en-US" dirty="0"/>
              <a:t> la première </a:t>
            </a:r>
            <a:r>
              <a:rPr lang="en-US" dirty="0" err="1"/>
              <a:t>étude</a:t>
            </a:r>
            <a:r>
              <a:rPr lang="en-US" dirty="0"/>
              <a:t> </a:t>
            </a:r>
            <a:r>
              <a:rPr lang="en-US" dirty="0" err="1"/>
              <a:t>nationale</a:t>
            </a:r>
            <a:r>
              <a:rPr lang="en-US" dirty="0"/>
              <a:t> sur le </a:t>
            </a:r>
            <a:r>
              <a:rPr lang="en-US" dirty="0" err="1"/>
              <a:t>phénomène</a:t>
            </a:r>
            <a:r>
              <a:rPr lang="en-US" dirty="0"/>
              <a:t> de </a:t>
            </a:r>
            <a:r>
              <a:rPr lang="en-US" dirty="0" err="1"/>
              <a:t>l'intimidation</a:t>
            </a:r>
            <a:r>
              <a:rPr lang="en-US" dirty="0"/>
              <a:t> </a:t>
            </a:r>
            <a:r>
              <a:rPr lang="en-US" dirty="0" err="1"/>
              <a:t>dans</a:t>
            </a:r>
            <a:r>
              <a:rPr lang="en-US" dirty="0"/>
              <a:t> les </a:t>
            </a:r>
            <a:r>
              <a:rPr lang="en-US" dirty="0" err="1"/>
              <a:t>écoles</a:t>
            </a:r>
            <a:r>
              <a:rPr lang="en-US" dirty="0"/>
              <a:t> </a:t>
            </a:r>
            <a:r>
              <a:rPr lang="en-US" dirty="0" err="1"/>
              <a:t>françaises</a:t>
            </a:r>
            <a:r>
              <a:rPr lang="en-US" dirty="0"/>
              <a:t>, </a:t>
            </a:r>
            <a:r>
              <a:rPr lang="en-US" dirty="0" err="1"/>
              <a:t>afin</a:t>
            </a:r>
            <a:r>
              <a:rPr lang="en-US" dirty="0"/>
              <a:t> de </a:t>
            </a:r>
            <a:r>
              <a:rPr lang="en-US" dirty="0" err="1"/>
              <a:t>mieux</a:t>
            </a:r>
            <a:r>
              <a:rPr lang="en-US" dirty="0"/>
              <a:t> </a:t>
            </a:r>
            <a:r>
              <a:rPr lang="en-US" dirty="0" err="1"/>
              <a:t>comprendre</a:t>
            </a:r>
            <a:r>
              <a:rPr lang="en-US" dirty="0"/>
              <a:t> les raisons de </a:t>
            </a:r>
            <a:r>
              <a:rPr lang="en-US" dirty="0" err="1"/>
              <a:t>ces</a:t>
            </a:r>
            <a:r>
              <a:rPr lang="en-US" dirty="0"/>
              <a:t> </a:t>
            </a:r>
            <a:r>
              <a:rPr lang="en-US" dirty="0" err="1"/>
              <a:t>comportements</a:t>
            </a:r>
            <a:r>
              <a:rPr lang="en-US" dirty="0"/>
              <a:t> </a:t>
            </a:r>
            <a:r>
              <a:rPr lang="en-US" dirty="0" err="1"/>
              <a:t>violents</a:t>
            </a:r>
            <a:r>
              <a:rPr lang="en-US" dirty="0"/>
              <a:t> chez les </a:t>
            </a:r>
            <a:r>
              <a:rPr lang="en-US" dirty="0" err="1"/>
              <a:t>enfants</a:t>
            </a:r>
            <a:r>
              <a:rPr lang="en-US" dirty="0"/>
              <a:t> et </a:t>
            </a:r>
            <a:r>
              <a:rPr lang="en-US" dirty="0" err="1"/>
              <a:t>l'ampleur</a:t>
            </a:r>
            <a:r>
              <a:rPr lang="en-US" dirty="0"/>
              <a:t> de </a:t>
            </a:r>
            <a:r>
              <a:rPr lang="en-US" dirty="0" err="1"/>
              <a:t>ce</a:t>
            </a:r>
            <a:r>
              <a:rPr lang="en-US" dirty="0"/>
              <a:t> </a:t>
            </a:r>
            <a:r>
              <a:rPr lang="en-US" dirty="0" err="1"/>
              <a:t>phénomène</a:t>
            </a:r>
            <a:r>
              <a:rPr lang="en-US" dirty="0"/>
              <a:t> </a:t>
            </a:r>
            <a:r>
              <a:rPr lang="en-US" dirty="0" err="1"/>
              <a:t>dans</a:t>
            </a:r>
            <a:r>
              <a:rPr lang="en-US" dirty="0"/>
              <a:t> le </a:t>
            </a:r>
            <a:r>
              <a:rPr lang="en-US" dirty="0" err="1"/>
              <a:t>contexte</a:t>
            </a:r>
            <a:r>
              <a:rPr lang="en-US" dirty="0"/>
              <a:t> </a:t>
            </a:r>
            <a:r>
              <a:rPr lang="en-US" dirty="0" err="1"/>
              <a:t>éducatif</a:t>
            </a:r>
            <a:r>
              <a:rPr lang="en-US" dirty="0"/>
              <a:t> </a:t>
            </a:r>
            <a:r>
              <a:rPr lang="en-US" dirty="0" err="1"/>
              <a:t>en</a:t>
            </a:r>
            <a:r>
              <a:rPr lang="en-US" dirty="0"/>
              <a:t> France.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187" y="3657600"/>
            <a:ext cx="4765813" cy="320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0</TotalTime>
  <Words>5673</Words>
  <Application>WPS Presentation</Application>
  <PresentationFormat>On-screen Show (4:3)</PresentationFormat>
  <Paragraphs>152</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Arial Narrow</vt:lpstr>
      <vt:lpstr>Microsoft YaHei</vt:lpstr>
      <vt:lpstr/>
      <vt:lpstr>Arial Unicode MS</vt:lpstr>
      <vt:lpstr>Calibri</vt:lpstr>
      <vt:lpstr>Horizon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D3LL</cp:lastModifiedBy>
  <cp:revision>30</cp:revision>
  <dcterms:created xsi:type="dcterms:W3CDTF">2006-08-16T00:00:00Z</dcterms:created>
  <dcterms:modified xsi:type="dcterms:W3CDTF">2020-11-11T18:14:49Z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